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null)" ContentType="image/x-emf"/>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2.xml" ContentType="application/vnd.openxmlformats-officedocument.presentationml.tags+xml"/>
  <Override PartName="/ppt/notesSlides/notesSlide43.xml" ContentType="application/vnd.openxmlformats-officedocument.presentationml.notesSlide+xml"/>
  <Override PartName="/ppt/tags/tag13.xml" ContentType="application/vnd.openxmlformats-officedocument.presentationml.tags+xml"/>
  <Override PartName="/ppt/notesSlides/notesSlide44.xml" ContentType="application/vnd.openxmlformats-officedocument.presentationml.notesSlide+xml"/>
  <Override PartName="/ppt/tags/tag14.xml" ContentType="application/vnd.openxmlformats-officedocument.presentationml.tags+xml"/>
  <Override PartName="/ppt/notesSlides/notesSlide45.xml" ContentType="application/vnd.openxmlformats-officedocument.presentationml.notesSlide+xml"/>
  <Override PartName="/ppt/tags/tag1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6.xml" ContentType="application/vnd.openxmlformats-officedocument.presentationml.tags+xml"/>
  <Override PartName="/ppt/notesSlides/notesSlide48.xml" ContentType="application/vnd.openxmlformats-officedocument.presentationml.notesSlide+xml"/>
  <Override PartName="/ppt/tags/tag17.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68" r:id="rId1"/>
  </p:sldMasterIdLst>
  <p:notesMasterIdLst>
    <p:notesMasterId r:id="rId66"/>
  </p:notesMasterIdLst>
  <p:handoutMasterIdLst>
    <p:handoutMasterId r:id="rId67"/>
  </p:handoutMasterIdLst>
  <p:sldIdLst>
    <p:sldId id="326" r:id="rId2"/>
    <p:sldId id="1163" r:id="rId3"/>
    <p:sldId id="1164" r:id="rId4"/>
    <p:sldId id="1375" r:id="rId5"/>
    <p:sldId id="1376" r:id="rId6"/>
    <p:sldId id="1385" r:id="rId7"/>
    <p:sldId id="1386" r:id="rId8"/>
    <p:sldId id="1387" r:id="rId9"/>
    <p:sldId id="1162" r:id="rId10"/>
    <p:sldId id="1157" r:id="rId11"/>
    <p:sldId id="1129" r:id="rId12"/>
    <p:sldId id="1077" r:id="rId13"/>
    <p:sldId id="1076" r:id="rId14"/>
    <p:sldId id="1122" r:id="rId15"/>
    <p:sldId id="1123" r:id="rId16"/>
    <p:sldId id="1124" r:id="rId17"/>
    <p:sldId id="1125" r:id="rId18"/>
    <p:sldId id="1126" r:id="rId19"/>
    <p:sldId id="1127" r:id="rId20"/>
    <p:sldId id="1063" r:id="rId21"/>
    <p:sldId id="1080" r:id="rId22"/>
    <p:sldId id="1087" r:id="rId23"/>
    <p:sldId id="1088" r:id="rId24"/>
    <p:sldId id="1089" r:id="rId25"/>
    <p:sldId id="1093" r:id="rId26"/>
    <p:sldId id="1091" r:id="rId27"/>
    <p:sldId id="1094" r:id="rId28"/>
    <p:sldId id="1095" r:id="rId29"/>
    <p:sldId id="1377" r:id="rId30"/>
    <p:sldId id="1378" r:id="rId31"/>
    <p:sldId id="1090" r:id="rId32"/>
    <p:sldId id="1379" r:id="rId33"/>
    <p:sldId id="1097" r:id="rId34"/>
    <p:sldId id="1098" r:id="rId35"/>
    <p:sldId id="1100" r:id="rId36"/>
    <p:sldId id="1380" r:id="rId37"/>
    <p:sldId id="1410" r:id="rId38"/>
    <p:sldId id="1390" r:id="rId39"/>
    <p:sldId id="1409" r:id="rId40"/>
    <p:sldId id="1291" r:id="rId41"/>
    <p:sldId id="1402" r:id="rId42"/>
    <p:sldId id="1399" r:id="rId43"/>
    <p:sldId id="1403" r:id="rId44"/>
    <p:sldId id="1405" r:id="rId45"/>
    <p:sldId id="1396" r:id="rId46"/>
    <p:sldId id="1395" r:id="rId47"/>
    <p:sldId id="1398" r:id="rId48"/>
    <p:sldId id="1047" r:id="rId49"/>
    <p:sldId id="1128" r:id="rId50"/>
    <p:sldId id="1050" r:id="rId51"/>
    <p:sldId id="1049" r:id="rId52"/>
    <p:sldId id="1054" r:id="rId53"/>
    <p:sldId id="1059" r:id="rId54"/>
    <p:sldId id="1043" r:id="rId55"/>
    <p:sldId id="1406" r:id="rId56"/>
    <p:sldId id="1058" r:id="rId57"/>
    <p:sldId id="1061" r:id="rId58"/>
    <p:sldId id="1062" r:id="rId59"/>
    <p:sldId id="1071" r:id="rId60"/>
    <p:sldId id="1321" r:id="rId61"/>
    <p:sldId id="1072" r:id="rId62"/>
    <p:sldId id="1407" r:id="rId63"/>
    <p:sldId id="1068" r:id="rId64"/>
    <p:sldId id="1384" r:id="rId65"/>
  </p:sldIdLst>
  <p:sldSz cx="18288000" cy="12801600"/>
  <p:notesSz cx="6858000" cy="9144000"/>
  <p:embeddedFontLst>
    <p:embeddedFont>
      <p:font typeface="Calibri" panose="020F0502020204030204" pitchFamily="34" charset="0"/>
      <p:regular r:id="rId68"/>
      <p:bold r:id="rId69"/>
      <p:italic r:id="rId70"/>
      <p:boldItalic r:id="rId71"/>
    </p:embeddedFont>
    <p:embeddedFont>
      <p:font typeface="Cambria Math" panose="02040503050406030204" pitchFamily="18" charset="0"/>
      <p:regular r:id="rId72"/>
    </p:embeddedFont>
  </p:embeddedFontLst>
  <p:defaultTextStyle>
    <a:defPPr>
      <a:defRPr lang="en-US"/>
    </a:defPPr>
    <a:lvl1pPr marL="0" algn="l" defTabSz="1775483" rtl="0" eaLnBrk="1" latinLnBrk="0" hangingPunct="1">
      <a:defRPr sz="3600" kern="1200">
        <a:solidFill>
          <a:schemeClr val="tx1"/>
        </a:solidFill>
        <a:latin typeface="+mn-lt"/>
        <a:ea typeface="+mn-ea"/>
        <a:cs typeface="+mn-cs"/>
      </a:defRPr>
    </a:lvl1pPr>
    <a:lvl2pPr marL="887742" algn="l" defTabSz="1775483" rtl="0" eaLnBrk="1" latinLnBrk="0" hangingPunct="1">
      <a:defRPr sz="3600" kern="1200">
        <a:solidFill>
          <a:schemeClr val="tx1"/>
        </a:solidFill>
        <a:latin typeface="+mn-lt"/>
        <a:ea typeface="+mn-ea"/>
        <a:cs typeface="+mn-cs"/>
      </a:defRPr>
    </a:lvl2pPr>
    <a:lvl3pPr marL="1775483" algn="l" defTabSz="1775483" rtl="0" eaLnBrk="1" latinLnBrk="0" hangingPunct="1">
      <a:defRPr sz="3600" kern="1200">
        <a:solidFill>
          <a:schemeClr val="tx1"/>
        </a:solidFill>
        <a:latin typeface="+mn-lt"/>
        <a:ea typeface="+mn-ea"/>
        <a:cs typeface="+mn-cs"/>
      </a:defRPr>
    </a:lvl3pPr>
    <a:lvl4pPr marL="2663227" algn="l" defTabSz="1775483" rtl="0" eaLnBrk="1" latinLnBrk="0" hangingPunct="1">
      <a:defRPr sz="3600" kern="1200">
        <a:solidFill>
          <a:schemeClr val="tx1"/>
        </a:solidFill>
        <a:latin typeface="+mn-lt"/>
        <a:ea typeface="+mn-ea"/>
        <a:cs typeface="+mn-cs"/>
      </a:defRPr>
    </a:lvl4pPr>
    <a:lvl5pPr marL="3550972" algn="l" defTabSz="1775483" rtl="0" eaLnBrk="1" latinLnBrk="0" hangingPunct="1">
      <a:defRPr sz="3600" kern="1200">
        <a:solidFill>
          <a:schemeClr val="tx1"/>
        </a:solidFill>
        <a:latin typeface="+mn-lt"/>
        <a:ea typeface="+mn-ea"/>
        <a:cs typeface="+mn-cs"/>
      </a:defRPr>
    </a:lvl5pPr>
    <a:lvl6pPr marL="4438716" algn="l" defTabSz="1775483" rtl="0" eaLnBrk="1" latinLnBrk="0" hangingPunct="1">
      <a:defRPr sz="3600" kern="1200">
        <a:solidFill>
          <a:schemeClr val="tx1"/>
        </a:solidFill>
        <a:latin typeface="+mn-lt"/>
        <a:ea typeface="+mn-ea"/>
        <a:cs typeface="+mn-cs"/>
      </a:defRPr>
    </a:lvl6pPr>
    <a:lvl7pPr marL="5326457" algn="l" defTabSz="1775483" rtl="0" eaLnBrk="1" latinLnBrk="0" hangingPunct="1">
      <a:defRPr sz="3600" kern="1200">
        <a:solidFill>
          <a:schemeClr val="tx1"/>
        </a:solidFill>
        <a:latin typeface="+mn-lt"/>
        <a:ea typeface="+mn-ea"/>
        <a:cs typeface="+mn-cs"/>
      </a:defRPr>
    </a:lvl7pPr>
    <a:lvl8pPr marL="6214202" algn="l" defTabSz="1775483" rtl="0" eaLnBrk="1" latinLnBrk="0" hangingPunct="1">
      <a:defRPr sz="3600" kern="1200">
        <a:solidFill>
          <a:schemeClr val="tx1"/>
        </a:solidFill>
        <a:latin typeface="+mn-lt"/>
        <a:ea typeface="+mn-ea"/>
        <a:cs typeface="+mn-cs"/>
      </a:defRPr>
    </a:lvl8pPr>
    <a:lvl9pPr marL="7101945" algn="l" defTabSz="1775483"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243640D-35DE-46F7-9F7E-0C30C58B70B2}">
          <p14:sldIdLst>
            <p14:sldId id="326"/>
            <p14:sldId id="1163"/>
            <p14:sldId id="1164"/>
            <p14:sldId id="1375"/>
            <p14:sldId id="1376"/>
            <p14:sldId id="1385"/>
            <p14:sldId id="1386"/>
            <p14:sldId id="1387"/>
            <p14:sldId id="1162"/>
            <p14:sldId id="1157"/>
            <p14:sldId id="1129"/>
            <p14:sldId id="1077"/>
            <p14:sldId id="1076"/>
            <p14:sldId id="1122"/>
            <p14:sldId id="1123"/>
            <p14:sldId id="1124"/>
            <p14:sldId id="1125"/>
            <p14:sldId id="1126"/>
            <p14:sldId id="1127"/>
            <p14:sldId id="1063"/>
            <p14:sldId id="1080"/>
            <p14:sldId id="1087"/>
            <p14:sldId id="1088"/>
            <p14:sldId id="1089"/>
            <p14:sldId id="1093"/>
            <p14:sldId id="1091"/>
            <p14:sldId id="1094"/>
            <p14:sldId id="1095"/>
            <p14:sldId id="1377"/>
            <p14:sldId id="1378"/>
            <p14:sldId id="1090"/>
            <p14:sldId id="1379"/>
            <p14:sldId id="1097"/>
            <p14:sldId id="1098"/>
            <p14:sldId id="1100"/>
            <p14:sldId id="1380"/>
            <p14:sldId id="1410"/>
            <p14:sldId id="1390"/>
            <p14:sldId id="1409"/>
            <p14:sldId id="1291"/>
            <p14:sldId id="1402"/>
            <p14:sldId id="1399"/>
            <p14:sldId id="1403"/>
            <p14:sldId id="1405"/>
            <p14:sldId id="1396"/>
            <p14:sldId id="1395"/>
            <p14:sldId id="1398"/>
            <p14:sldId id="1047"/>
            <p14:sldId id="1128"/>
            <p14:sldId id="1050"/>
            <p14:sldId id="1049"/>
            <p14:sldId id="1054"/>
            <p14:sldId id="1059"/>
            <p14:sldId id="1043"/>
            <p14:sldId id="1406"/>
            <p14:sldId id="1058"/>
            <p14:sldId id="1061"/>
            <p14:sldId id="1062"/>
            <p14:sldId id="1071"/>
            <p14:sldId id="1321"/>
            <p14:sldId id="1072"/>
            <p14:sldId id="1407"/>
            <p14:sldId id="1068"/>
            <p14:sldId id="1384"/>
          </p14:sldIdLst>
        </p14:section>
        <p14:section name="Results" id="{D8150128-F315-47DF-97A8-68730095F07A}">
          <p14:sldIdLst/>
        </p14:section>
        <p14:section name="Backup" id="{82D30600-F30B-42AB-980B-61FEDC9DCD73}">
          <p14:sldIdLst/>
        </p14:section>
      </p14:sectionLst>
    </p:ext>
    <p:ext uri="{EFAFB233-063F-42B5-8137-9DF3F51BA10A}">
      <p15:sldGuideLst xmlns:p15="http://schemas.microsoft.com/office/powerpoint/2012/main">
        <p15:guide id="1" orient="horz" pos="4032">
          <p15:clr>
            <a:srgbClr val="A4A3A4"/>
          </p15:clr>
        </p15:guide>
        <p15:guide id="2" pos="5760">
          <p15:clr>
            <a:srgbClr val="A4A3A4"/>
          </p15:clr>
        </p15:guide>
        <p15:guide id="3" orient="horz" pos="8063">
          <p15:clr>
            <a:srgbClr val="A4A3A4"/>
          </p15:clr>
        </p15:guide>
        <p15:guide id="4" orient="horz" pos="8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B6"/>
    <a:srgbClr val="00FBFF"/>
    <a:srgbClr val="00FF00"/>
    <a:srgbClr val="3DACFF"/>
    <a:srgbClr val="54D9FF"/>
    <a:srgbClr val="F29AAF"/>
    <a:srgbClr val="FDF5DA"/>
    <a:srgbClr val="FFFECA"/>
    <a:srgbClr val="FFFED6"/>
    <a:srgbClr val="E7E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7" autoAdjust="0"/>
    <p:restoredTop sz="80274" autoAdjust="0"/>
  </p:normalViewPr>
  <p:slideViewPr>
    <p:cSldViewPr showGuides="1">
      <p:cViewPr varScale="1">
        <p:scale>
          <a:sx n="42" d="100"/>
          <a:sy n="42" d="100"/>
        </p:scale>
        <p:origin x="1592" y="192"/>
      </p:cViewPr>
      <p:guideLst>
        <p:guide orient="horz" pos="4032"/>
        <p:guide pos="5760"/>
        <p:guide orient="horz" pos="8063"/>
        <p:guide orient="horz" pos="8061"/>
      </p:guideLst>
    </p:cSldViewPr>
  </p:slideViewPr>
  <p:outlineViewPr>
    <p:cViewPr>
      <p:scale>
        <a:sx n="33" d="100"/>
        <a:sy n="33" d="100"/>
      </p:scale>
      <p:origin x="0" y="13512"/>
    </p:cViewPr>
  </p:outlineViewPr>
  <p:notesTextViewPr>
    <p:cViewPr>
      <p:scale>
        <a:sx n="95" d="100"/>
        <a:sy n="95" d="100"/>
      </p:scale>
      <p:origin x="0" y="0"/>
    </p:cViewPr>
  </p:notesTextViewPr>
  <p:sorterViewPr>
    <p:cViewPr>
      <p:scale>
        <a:sx n="33" d="100"/>
        <a:sy n="33" d="100"/>
      </p:scale>
      <p:origin x="0" y="0"/>
    </p:cViewPr>
  </p:sorterViewPr>
  <p:notesViewPr>
    <p:cSldViewPr showGuides="1">
      <p:cViewPr varScale="1">
        <p:scale>
          <a:sx n="86" d="100"/>
          <a:sy n="86" d="100"/>
        </p:scale>
        <p:origin x="-376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2BDEBD-B267-AD4C-8AA5-FBA24F50FB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7C73ED9-1146-0E4F-B475-E6A000D05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FBAF3B-5606-1E4D-8B3B-E7C8C27637E2}" type="datetimeFigureOut">
              <a:rPr lang="en-US" smtClean="0"/>
              <a:t>6/16/19</a:t>
            </a:fld>
            <a:endParaRPr lang="en-US"/>
          </a:p>
        </p:txBody>
      </p:sp>
      <p:sp>
        <p:nvSpPr>
          <p:cNvPr id="4" name="Footer Placeholder 3">
            <a:extLst>
              <a:ext uri="{FF2B5EF4-FFF2-40B4-BE49-F238E27FC236}">
                <a16:creationId xmlns:a16="http://schemas.microsoft.com/office/drawing/2014/main" id="{0A3B4DE1-2C26-7844-BECC-E6ABD3AD15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E933-A447-6D43-9987-F4C238BD0A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25AFDB-CB4D-D046-8FE0-3BC8BB00E760}" type="slidenum">
              <a:rPr lang="en-US" smtClean="0"/>
              <a:t>‹#›</a:t>
            </a:fld>
            <a:endParaRPr lang="en-US"/>
          </a:p>
        </p:txBody>
      </p:sp>
    </p:spTree>
    <p:extLst>
      <p:ext uri="{BB962C8B-B14F-4D97-AF65-F5344CB8AC3E}">
        <p14:creationId xmlns:p14="http://schemas.microsoft.com/office/powerpoint/2010/main" val="824384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A0F15E-D22F-46D6-8D8F-85AE112E1CE3}" type="datetimeFigureOut">
              <a:rPr lang="en-US" smtClean="0"/>
              <a:t>6/16/19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93EA68-8C46-4144-8E88-0BC371FEFB78}" type="slidenum">
              <a:rPr lang="en-US" smtClean="0"/>
              <a:t>‹#›</a:t>
            </a:fld>
            <a:endParaRPr lang="en-US"/>
          </a:p>
        </p:txBody>
      </p:sp>
    </p:spTree>
    <p:extLst>
      <p:ext uri="{BB962C8B-B14F-4D97-AF65-F5344CB8AC3E}">
        <p14:creationId xmlns:p14="http://schemas.microsoft.com/office/powerpoint/2010/main" val="2145326401"/>
      </p:ext>
    </p:extLst>
  </p:cSld>
  <p:clrMap bg1="lt1" tx1="dk1" bg2="lt2" tx2="dk2" accent1="accent1" accent2="accent2" accent3="accent3" accent4="accent4" accent5="accent5" accent6="accent6" hlink="hlink" folHlink="folHlink"/>
  <p:hf hdr="0" ftr="0" dt="0"/>
  <p:notesStyle>
    <a:lvl1pPr marL="0" algn="l" defTabSz="1775483" rtl="0" eaLnBrk="1" latinLnBrk="0" hangingPunct="1">
      <a:defRPr sz="2300" kern="1200">
        <a:solidFill>
          <a:schemeClr val="tx1"/>
        </a:solidFill>
        <a:latin typeface="+mn-lt"/>
        <a:ea typeface="+mn-ea"/>
        <a:cs typeface="+mn-cs"/>
      </a:defRPr>
    </a:lvl1pPr>
    <a:lvl2pPr marL="887742" algn="l" defTabSz="1775483" rtl="0" eaLnBrk="1" latinLnBrk="0" hangingPunct="1">
      <a:defRPr sz="2300" kern="1200">
        <a:solidFill>
          <a:schemeClr val="tx1"/>
        </a:solidFill>
        <a:latin typeface="+mn-lt"/>
        <a:ea typeface="+mn-ea"/>
        <a:cs typeface="+mn-cs"/>
      </a:defRPr>
    </a:lvl2pPr>
    <a:lvl3pPr marL="1775483" algn="l" defTabSz="1775483" rtl="0" eaLnBrk="1" latinLnBrk="0" hangingPunct="1">
      <a:defRPr sz="2300" kern="1200">
        <a:solidFill>
          <a:schemeClr val="tx1"/>
        </a:solidFill>
        <a:latin typeface="+mn-lt"/>
        <a:ea typeface="+mn-ea"/>
        <a:cs typeface="+mn-cs"/>
      </a:defRPr>
    </a:lvl3pPr>
    <a:lvl4pPr marL="2663227" algn="l" defTabSz="1775483" rtl="0" eaLnBrk="1" latinLnBrk="0" hangingPunct="1">
      <a:defRPr sz="2300" kern="1200">
        <a:solidFill>
          <a:schemeClr val="tx1"/>
        </a:solidFill>
        <a:latin typeface="+mn-lt"/>
        <a:ea typeface="+mn-ea"/>
        <a:cs typeface="+mn-cs"/>
      </a:defRPr>
    </a:lvl4pPr>
    <a:lvl5pPr marL="3550972" algn="l" defTabSz="1775483" rtl="0" eaLnBrk="1" latinLnBrk="0" hangingPunct="1">
      <a:defRPr sz="2300" kern="1200">
        <a:solidFill>
          <a:schemeClr val="tx1"/>
        </a:solidFill>
        <a:latin typeface="+mn-lt"/>
        <a:ea typeface="+mn-ea"/>
        <a:cs typeface="+mn-cs"/>
      </a:defRPr>
    </a:lvl5pPr>
    <a:lvl6pPr marL="4438716" algn="l" defTabSz="1775483" rtl="0" eaLnBrk="1" latinLnBrk="0" hangingPunct="1">
      <a:defRPr sz="2300" kern="1200">
        <a:solidFill>
          <a:schemeClr val="tx1"/>
        </a:solidFill>
        <a:latin typeface="+mn-lt"/>
        <a:ea typeface="+mn-ea"/>
        <a:cs typeface="+mn-cs"/>
      </a:defRPr>
    </a:lvl6pPr>
    <a:lvl7pPr marL="5326457" algn="l" defTabSz="1775483" rtl="0" eaLnBrk="1" latinLnBrk="0" hangingPunct="1">
      <a:defRPr sz="2300" kern="1200">
        <a:solidFill>
          <a:schemeClr val="tx1"/>
        </a:solidFill>
        <a:latin typeface="+mn-lt"/>
        <a:ea typeface="+mn-ea"/>
        <a:cs typeface="+mn-cs"/>
      </a:defRPr>
    </a:lvl7pPr>
    <a:lvl8pPr marL="6214202" algn="l" defTabSz="1775483" rtl="0" eaLnBrk="1" latinLnBrk="0" hangingPunct="1">
      <a:defRPr sz="2300" kern="1200">
        <a:solidFill>
          <a:schemeClr val="tx1"/>
        </a:solidFill>
        <a:latin typeface="+mn-lt"/>
        <a:ea typeface="+mn-ea"/>
        <a:cs typeface="+mn-cs"/>
      </a:defRPr>
    </a:lvl8pPr>
    <a:lvl9pPr marL="7101945" algn="l" defTabSz="1775483" rtl="0" eaLnBrk="1" latinLnBrk="0" hangingPunct="1">
      <a:defRPr sz="2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1075" y="685800"/>
            <a:ext cx="48958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3EA68-8C46-4144-8E88-0BC371FEFB78}" type="slidenum">
              <a:rPr lang="en-US" smtClean="0"/>
              <a:t>1</a:t>
            </a:fld>
            <a:endParaRPr lang="en-US"/>
          </a:p>
        </p:txBody>
      </p:sp>
    </p:spTree>
    <p:extLst>
      <p:ext uri="{BB962C8B-B14F-4D97-AF65-F5344CB8AC3E}">
        <p14:creationId xmlns:p14="http://schemas.microsoft.com/office/powerpoint/2010/main" val="3278450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do this? </a:t>
            </a:r>
          </a:p>
          <a:p>
            <a:endParaRPr lang="en-US" dirty="0"/>
          </a:p>
          <a:p>
            <a:r>
              <a:rPr lang="en-US" dirty="0"/>
              <a:t>My idea is actually inspired by the classical Non-local Means algorithm for image denoising. </a:t>
            </a:r>
          </a:p>
          <a:p>
            <a:endParaRPr lang="en-US" dirty="0"/>
          </a:p>
          <a:p>
            <a:r>
              <a:rPr lang="en-US" dirty="0"/>
              <a:t>What it does is for each patch in the image, it will find its nearest neighbors over the whole image. </a:t>
            </a:r>
          </a:p>
          <a:p>
            <a:r>
              <a:rPr lang="en-US" dirty="0"/>
              <a:t>And the patch p will be updated as a weighted average of its nearest neighbors. </a:t>
            </a:r>
          </a:p>
          <a:p>
            <a:endParaRPr lang="en-US" dirty="0"/>
          </a:p>
          <a:p>
            <a:r>
              <a:rPr lang="en-US" dirty="0"/>
              <a:t>Here are the results after denoising.</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11</a:t>
            </a:fld>
            <a:endParaRPr lang="en-US"/>
          </a:p>
        </p:txBody>
      </p:sp>
    </p:spTree>
    <p:extLst>
      <p:ext uri="{BB962C8B-B14F-4D97-AF65-F5344CB8AC3E}">
        <p14:creationId xmlns:p14="http://schemas.microsoft.com/office/powerpoint/2010/main" val="3296378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motivated by the Non-local Means, we propose the non-local operator in deep networks. </a:t>
            </a:r>
          </a:p>
          <a:p>
            <a:endParaRPr lang="en-US" dirty="0"/>
          </a:p>
          <a:p>
            <a:r>
              <a:rPr lang="en-US" dirty="0"/>
              <a:t>It is applied in the deep feature space, across space and time. </a:t>
            </a:r>
          </a:p>
          <a:p>
            <a:r>
              <a:rPr lang="en-US" dirty="0"/>
              <a:t>And it can be embedded into any layers of the </a:t>
            </a:r>
            <a:r>
              <a:rPr lang="en-US" dirty="0" err="1"/>
              <a:t>ConvNet</a:t>
            </a:r>
            <a:r>
              <a:rPr lang="en-US" dirty="0"/>
              <a:t>. </a:t>
            </a:r>
          </a:p>
          <a:p>
            <a:endParaRPr lang="en-US" dirty="0"/>
          </a:p>
          <a:p>
            <a:r>
              <a:rPr lang="en-US" dirty="0"/>
              <a:t>For example, we input these video frames to a 3D </a:t>
            </a:r>
            <a:r>
              <a:rPr lang="en-US" dirty="0" err="1"/>
              <a:t>ConvNet</a:t>
            </a:r>
            <a:r>
              <a:rPr lang="en-US" dirty="0"/>
              <a:t>. We extract the feature representation for each frame. We then compute the nearest neighbors for the ball here in pixel </a:t>
            </a:r>
            <a:r>
              <a:rPr lang="en-US" dirty="0" err="1"/>
              <a:t>x_i</a:t>
            </a:r>
            <a:r>
              <a:rPr lang="en-US" dirty="0"/>
              <a:t> in deep feature space. </a:t>
            </a:r>
            <a:r>
              <a:rPr lang="en-US" altLang="zh-CN" dirty="0"/>
              <a:t>For example, the top-2 </a:t>
            </a:r>
            <a:r>
              <a:rPr lang="en-US" dirty="0"/>
              <a:t>nearest neighbors are in the locations where the arrows are pointing to. </a:t>
            </a:r>
          </a:p>
          <a:p>
            <a:endParaRPr lang="en-US" dirty="0"/>
          </a:p>
          <a:p>
            <a:r>
              <a:rPr lang="en-US" dirty="0"/>
              <a:t>The deep feature of </a:t>
            </a:r>
            <a:r>
              <a:rPr lang="en-US" dirty="0" err="1"/>
              <a:t>x_i</a:t>
            </a:r>
            <a:r>
              <a:rPr lang="en-US" dirty="0"/>
              <a:t> will be updated as a weighted average of all its nearest neighbors in space and time. </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12</a:t>
            </a:fld>
            <a:endParaRPr lang="en-US"/>
          </a:p>
        </p:txBody>
      </p:sp>
    </p:spTree>
    <p:extLst>
      <p:ext uri="{BB962C8B-B14F-4D97-AF65-F5344CB8AC3E}">
        <p14:creationId xmlns:p14="http://schemas.microsoft.com/office/powerpoint/2010/main" val="3627743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nearest </a:t>
            </a:r>
            <a:r>
              <a:rPr lang="en-US" dirty="0" err="1"/>
              <a:t>neigbors</a:t>
            </a:r>
            <a:r>
              <a:rPr lang="en-US" dirty="0"/>
              <a:t> are obtained by computing the affinity or similarity between </a:t>
            </a:r>
            <a:r>
              <a:rPr lang="en-US" dirty="0" err="1"/>
              <a:t>x_i</a:t>
            </a:r>
            <a:r>
              <a:rPr lang="en-US" dirty="0"/>
              <a:t> and all the pixels in the video in deep feature space. We then use these affinity to reweight the feature in </a:t>
            </a:r>
            <a:r>
              <a:rPr lang="en-US" dirty="0" err="1"/>
              <a:t>x_j</a:t>
            </a:r>
            <a:r>
              <a:rPr lang="en-US" dirty="0"/>
              <a:t>  and the average of them is used to update </a:t>
            </a:r>
            <a:r>
              <a:rPr lang="en-US" dirty="0" err="1"/>
              <a:t>x_i</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13</a:t>
            </a:fld>
            <a:endParaRPr lang="en-US"/>
          </a:p>
        </p:txBody>
      </p:sp>
    </p:spTree>
    <p:extLst>
      <p:ext uri="{BB962C8B-B14F-4D97-AF65-F5344CB8AC3E}">
        <p14:creationId xmlns:p14="http://schemas.microsoft.com/office/powerpoint/2010/main" val="244647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into the details of the non-local operation, given a feature x with TXHXW</a:t>
            </a:r>
          </a:p>
          <a:p>
            <a:endParaRPr lang="en-US" dirty="0"/>
          </a:p>
          <a:p>
            <a:r>
              <a:rPr lang="en-US" dirty="0"/>
              <a:t>T represents the temporal dimension, and H W are the spatial dimension, 512 is the numbers of channels. </a:t>
            </a:r>
          </a:p>
          <a:p>
            <a:endParaRPr lang="en-US" dirty="0"/>
          </a:p>
          <a:p>
            <a:r>
              <a:rPr lang="en-US" dirty="0"/>
              <a:t>Go through 2 conv… </a:t>
            </a:r>
          </a:p>
          <a:p>
            <a:endParaRPr lang="en-US" dirty="0"/>
          </a:p>
          <a:p>
            <a:r>
              <a:rPr lang="en-US" dirty="0"/>
              <a:t>The features are first reshaped into two big matrices.  By using matrix multiplication, we can compute the affinity or similarity between each two pixels in space and time. </a:t>
            </a:r>
          </a:p>
          <a:p>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r>
              <a:rPr lang="en-US" dirty="0"/>
              <a:t>In here, each row of the matrix represents the affinity between one pixel and all the other pixels in the video </a:t>
            </a:r>
          </a:p>
        </p:txBody>
      </p:sp>
      <p:sp>
        <p:nvSpPr>
          <p:cNvPr id="4" name="Slide Number Placeholder 3"/>
          <p:cNvSpPr>
            <a:spLocks noGrp="1"/>
          </p:cNvSpPr>
          <p:nvPr>
            <p:ph type="sldNum" sz="quarter" idx="5"/>
          </p:nvPr>
        </p:nvSpPr>
        <p:spPr/>
        <p:txBody>
          <a:bodyPr/>
          <a:lstStyle/>
          <a:p>
            <a:fld id="{6393EA68-8C46-4144-8E88-0BC371FEFB78}" type="slidenum">
              <a:rPr lang="en-US" smtClean="0"/>
              <a:t>14</a:t>
            </a:fld>
            <a:endParaRPr lang="en-US"/>
          </a:p>
        </p:txBody>
      </p:sp>
    </p:spTree>
    <p:extLst>
      <p:ext uri="{BB962C8B-B14F-4D97-AF65-F5344CB8AC3E}">
        <p14:creationId xmlns:p14="http://schemas.microsoft.com/office/powerpoint/2010/main" val="212616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15</a:t>
            </a:fld>
            <a:endParaRPr lang="en-US"/>
          </a:p>
        </p:txBody>
      </p:sp>
    </p:spTree>
    <p:extLst>
      <p:ext uri="{BB962C8B-B14F-4D97-AF65-F5344CB8AC3E}">
        <p14:creationId xmlns:p14="http://schemas.microsoft.com/office/powerpoint/2010/main" val="723516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Normalize so that each row of the matrix will be summed up to one. </a:t>
            </a:r>
          </a:p>
          <a:p>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r>
              <a:rPr lang="en-US" dirty="0"/>
              <a:t>If we represent the affinity here as the exponential of the dot product between every two features in space and time. </a:t>
            </a:r>
          </a:p>
          <a:p>
            <a:pPr marL="0" marR="0" lvl="0" indent="0" algn="l" defTabSz="1775483" rtl="0" eaLnBrk="1" fontAlgn="auto" latinLnBrk="0" hangingPunct="1">
              <a:lnSpc>
                <a:spcPct val="100000"/>
              </a:lnSpc>
              <a:spcBef>
                <a:spcPts val="0"/>
              </a:spcBef>
              <a:spcAft>
                <a:spcPts val="0"/>
              </a:spcAft>
              <a:buClrTx/>
              <a:buSzTx/>
              <a:buFontTx/>
              <a:buNone/>
              <a:tabLst/>
              <a:defRPr/>
            </a:pPr>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r>
              <a:rPr lang="en-US" dirty="0"/>
              <a:t>We can represent C(x) as the sum of each row in the matrix. </a:t>
            </a:r>
          </a:p>
          <a:p>
            <a:pPr marL="0" marR="0" lvl="0" indent="0" algn="l" defTabSz="1775483" rtl="0" eaLnBrk="1" fontAlgn="auto" latinLnBrk="0" hangingPunct="1">
              <a:lnSpc>
                <a:spcPct val="100000"/>
              </a:lnSpc>
              <a:spcBef>
                <a:spcPts val="0"/>
              </a:spcBef>
              <a:spcAft>
                <a:spcPts val="0"/>
              </a:spcAft>
              <a:buClrTx/>
              <a:buSzTx/>
              <a:buFontTx/>
              <a:buNone/>
              <a:tabLst/>
              <a:defRPr/>
            </a:pPr>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r>
              <a:rPr lang="en-US" dirty="0"/>
              <a:t>In this way, after normalization, the values of each row in the matrix is summed as one. And this is also </a:t>
            </a:r>
            <a:r>
              <a:rPr lang="en-US" dirty="0" err="1"/>
              <a:t>equavilant</a:t>
            </a:r>
            <a:r>
              <a:rPr lang="en-US" dirty="0"/>
              <a:t> to perform </a:t>
            </a:r>
            <a:r>
              <a:rPr lang="en-US" dirty="0" err="1"/>
              <a:t>softmax</a:t>
            </a:r>
            <a:r>
              <a:rPr lang="en-US" dirty="0"/>
              <a:t> across all the value in each row. </a:t>
            </a:r>
          </a:p>
          <a:p>
            <a:pPr marL="0" marR="0" lvl="0" indent="0" algn="l" defTabSz="1775483" rtl="0" eaLnBrk="1" fontAlgn="auto" latinLnBrk="0" hangingPunct="1">
              <a:lnSpc>
                <a:spcPct val="100000"/>
              </a:lnSpc>
              <a:spcBef>
                <a:spcPts val="0"/>
              </a:spcBef>
              <a:spcAft>
                <a:spcPts val="0"/>
              </a:spcAft>
              <a:buClrTx/>
              <a:buSzTx/>
              <a:buFontTx/>
              <a:buNone/>
              <a:tabLst/>
              <a:defRPr/>
            </a:pPr>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17</a:t>
            </a:fld>
            <a:endParaRPr lang="en-US"/>
          </a:p>
        </p:txBody>
      </p:sp>
    </p:spTree>
    <p:extLst>
      <p:ext uri="{BB962C8B-B14F-4D97-AF65-F5344CB8AC3E}">
        <p14:creationId xmlns:p14="http://schemas.microsoft.com/office/powerpoint/2010/main" val="382134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However, instead of using the affinity as inputs, we use it the reweight the input feature x. </a:t>
            </a:r>
          </a:p>
          <a:p>
            <a:endParaRPr lang="en-US" dirty="0"/>
          </a:p>
          <a:p>
            <a:r>
              <a:rPr lang="en-US" dirty="0"/>
              <a:t>So the feature x also goes through another convolution, we then weighted average the feature by multiplying it with the affinity matrix. </a:t>
            </a:r>
          </a:p>
          <a:p>
            <a:endParaRPr lang="en-US" dirty="0"/>
          </a:p>
          <a:p>
            <a:r>
              <a:rPr lang="en-US" dirty="0"/>
              <a:t>Intuitively, if the similarity between </a:t>
            </a:r>
            <a:r>
              <a:rPr lang="en-US" dirty="0" err="1"/>
              <a:t>x_i</a:t>
            </a:r>
            <a:r>
              <a:rPr lang="en-US" dirty="0"/>
              <a:t> and </a:t>
            </a:r>
            <a:r>
              <a:rPr lang="en-US" dirty="0" err="1"/>
              <a:t>x_j</a:t>
            </a:r>
            <a:r>
              <a:rPr lang="en-US" dirty="0"/>
              <a:t> is high, then we put more weights on </a:t>
            </a:r>
            <a:r>
              <a:rPr lang="en-US" dirty="0" err="1"/>
              <a:t>x_j</a:t>
            </a:r>
            <a:r>
              <a:rPr lang="en-US" dirty="0"/>
              <a:t> for updating the feature in </a:t>
            </a:r>
            <a:r>
              <a:rPr lang="en-US" dirty="0" err="1"/>
              <a:t>x_i</a:t>
            </a:r>
            <a:r>
              <a:rPr lang="en-US" dirty="0"/>
              <a:t> </a:t>
            </a:r>
          </a:p>
        </p:txBody>
      </p:sp>
      <p:sp>
        <p:nvSpPr>
          <p:cNvPr id="4" name="Slide Number Placeholder 3"/>
          <p:cNvSpPr>
            <a:spLocks noGrp="1"/>
          </p:cNvSpPr>
          <p:nvPr>
            <p:ph type="sldNum" sz="quarter" idx="5"/>
          </p:nvPr>
        </p:nvSpPr>
        <p:spPr/>
        <p:txBody>
          <a:bodyPr/>
          <a:lstStyle/>
          <a:p>
            <a:fld id="{6393EA68-8C46-4144-8E88-0BC371FEFB78}" type="slidenum">
              <a:rPr lang="en-US" smtClean="0"/>
              <a:t>18</a:t>
            </a:fld>
            <a:endParaRPr lang="en-US"/>
          </a:p>
        </p:txBody>
      </p:sp>
    </p:spTree>
    <p:extLst>
      <p:ext uri="{BB962C8B-B14F-4D97-AF65-F5344CB8AC3E}">
        <p14:creationId xmlns:p14="http://schemas.microsoft.com/office/powerpoint/2010/main" val="1820781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input and output features are actually in the same dimension, we can add this module with residual connections to any deep networks. </a:t>
            </a:r>
          </a:p>
        </p:txBody>
      </p:sp>
      <p:sp>
        <p:nvSpPr>
          <p:cNvPr id="4" name="Slide Number Placeholder 3"/>
          <p:cNvSpPr>
            <a:spLocks noGrp="1"/>
          </p:cNvSpPr>
          <p:nvPr>
            <p:ph type="sldNum" sz="quarter" idx="5"/>
          </p:nvPr>
        </p:nvSpPr>
        <p:spPr/>
        <p:txBody>
          <a:bodyPr/>
          <a:lstStyle/>
          <a:p>
            <a:fld id="{6393EA68-8C46-4144-8E88-0BC371FEFB78}" type="slidenum">
              <a:rPr lang="en-US" smtClean="0"/>
              <a:t>19</a:t>
            </a:fld>
            <a:endParaRPr lang="en-US"/>
          </a:p>
        </p:txBody>
      </p:sp>
    </p:spTree>
    <p:extLst>
      <p:ext uri="{BB962C8B-B14F-4D97-AF65-F5344CB8AC3E}">
        <p14:creationId xmlns:p14="http://schemas.microsoft.com/office/powerpoint/2010/main" val="2500375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we can build a video model with 3D Convolutions as well as the non-local operator. </a:t>
            </a:r>
          </a:p>
        </p:txBody>
      </p:sp>
      <p:sp>
        <p:nvSpPr>
          <p:cNvPr id="4" name="Slide Number Placeholder 3"/>
          <p:cNvSpPr>
            <a:spLocks noGrp="1"/>
          </p:cNvSpPr>
          <p:nvPr>
            <p:ph type="sldNum" sz="quarter" idx="5"/>
          </p:nvPr>
        </p:nvSpPr>
        <p:spPr/>
        <p:txBody>
          <a:bodyPr/>
          <a:lstStyle/>
          <a:p>
            <a:fld id="{6393EA68-8C46-4144-8E88-0BC371FEFB78}" type="slidenum">
              <a:rPr lang="en-US" smtClean="0"/>
              <a:t>20</a:t>
            </a:fld>
            <a:endParaRPr lang="en-US"/>
          </a:p>
        </p:txBody>
      </p:sp>
    </p:spTree>
    <p:extLst>
      <p:ext uri="{BB962C8B-B14F-4D97-AF65-F5344CB8AC3E}">
        <p14:creationId xmlns:p14="http://schemas.microsoft.com/office/powerpoint/2010/main" val="3911060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Here is a visualization on the affinity matrix trained with our model. The arrows starting from the leg, are pointing to its nearest neighbors. </a:t>
            </a:r>
          </a:p>
          <a:p>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r>
              <a:rPr lang="en-US" dirty="0"/>
              <a:t>Interestingly, all these connections are actually automatically emerged from optimizing action recognition. Although initially, we are only expecting the leg will have high response with the leg in different frames, but it turns out the model learns to reason between different human parts for better understanding the action. </a:t>
            </a:r>
          </a:p>
          <a:p>
            <a:endParaRPr lang="en-US" dirty="0"/>
          </a:p>
          <a:p>
            <a:endParaRPr lang="en-US" dirty="0"/>
          </a:p>
          <a:p>
            <a:r>
              <a:rPr lang="en-US" dirty="0"/>
              <a:t>Here is another example, that the basketball in the first frame, is connected to the basketballs behind as well as the human. </a:t>
            </a:r>
          </a:p>
        </p:txBody>
      </p:sp>
      <p:sp>
        <p:nvSpPr>
          <p:cNvPr id="4" name="Slide Number Placeholder 3"/>
          <p:cNvSpPr>
            <a:spLocks noGrp="1"/>
          </p:cNvSpPr>
          <p:nvPr>
            <p:ph type="sldNum" sz="quarter" idx="5"/>
          </p:nvPr>
        </p:nvSpPr>
        <p:spPr/>
        <p:txBody>
          <a:bodyPr/>
          <a:lstStyle/>
          <a:p>
            <a:fld id="{6393EA68-8C46-4144-8E88-0BC371FEFB78}" type="slidenum">
              <a:rPr lang="en-US" smtClean="0"/>
              <a:t>21</a:t>
            </a:fld>
            <a:endParaRPr lang="en-US"/>
          </a:p>
        </p:txBody>
      </p:sp>
    </p:spTree>
    <p:extLst>
      <p:ext uri="{BB962C8B-B14F-4D97-AF65-F5344CB8AC3E}">
        <p14:creationId xmlns:p14="http://schemas.microsoft.com/office/powerpoint/2010/main" val="1456113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Over the last few years, we have made significant advances in the field of computer vision. </a:t>
            </a:r>
          </a:p>
          <a:p>
            <a:endParaRPr lang="en-US" dirty="0"/>
          </a:p>
          <a:p>
            <a:r>
              <a:rPr lang="en-US" dirty="0"/>
              <a:t>For example, we can now recognize objects from images, and the computer vision system has surpassed human performance in the ImageNet dataset. </a:t>
            </a:r>
          </a:p>
          <a:p>
            <a:endParaRPr lang="en-US" dirty="0"/>
          </a:p>
          <a:p>
            <a:r>
              <a:rPr lang="en-US" dirty="0"/>
              <a:t>We can detect objects, even in many cases there are small objects like kites. </a:t>
            </a:r>
          </a:p>
          <a:p>
            <a:endParaRPr lang="en-US" dirty="0"/>
          </a:p>
          <a:p>
            <a:r>
              <a:rPr lang="en-US" dirty="0"/>
              <a:t>Not only that, we can predict 3D human poses from a single image. </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2</a:t>
            </a:fld>
            <a:endParaRPr lang="en-US"/>
          </a:p>
        </p:txBody>
      </p:sp>
    </p:spTree>
    <p:extLst>
      <p:ext uri="{BB962C8B-B14F-4D97-AF65-F5344CB8AC3E}">
        <p14:creationId xmlns:p14="http://schemas.microsoft.com/office/powerpoint/2010/main" val="1971474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altLang="zh-CN" dirty="0"/>
              <a:t>(very realistic -&gt; </a:t>
            </a:r>
            <a:r>
              <a:rPr lang="en-US" sz="2300" b="0" i="0" kern="1200" dirty="0">
                <a:solidFill>
                  <a:schemeClr val="tx1"/>
                </a:solidFill>
                <a:effectLst/>
                <a:latin typeface="+mn-lt"/>
                <a:ea typeface="+mn-ea"/>
                <a:cs typeface="+mn-cs"/>
              </a:rPr>
              <a:t>Less curated </a:t>
            </a:r>
            <a:r>
              <a:rPr lang="en-US" altLang="zh-CN" dirty="0"/>
              <a:t>)</a:t>
            </a:r>
          </a:p>
          <a:p>
            <a:endParaRPr lang="en-US" altLang="zh-CN" dirty="0"/>
          </a:p>
          <a:p>
            <a:r>
              <a:rPr lang="en-US" altLang="zh-CN" dirty="0"/>
              <a:t>We</a:t>
            </a:r>
            <a:r>
              <a:rPr lang="zh-CN" altLang="en-US" dirty="0"/>
              <a:t> </a:t>
            </a:r>
            <a:r>
              <a:rPr lang="en-US" altLang="zh-CN" dirty="0"/>
              <a:t>first</a:t>
            </a:r>
            <a:r>
              <a:rPr lang="zh-CN" altLang="en-US" dirty="0"/>
              <a:t> </a:t>
            </a:r>
            <a:r>
              <a:rPr lang="en-US" altLang="zh-CN" dirty="0"/>
              <a:t>perform</a:t>
            </a:r>
            <a:r>
              <a:rPr lang="zh-CN" altLang="en-US" dirty="0"/>
              <a:t> </a:t>
            </a:r>
            <a:r>
              <a:rPr lang="en-US" altLang="zh-CN" dirty="0"/>
              <a:t>our</a:t>
            </a:r>
            <a:r>
              <a:rPr lang="zh-CN" altLang="en-US" dirty="0"/>
              <a:t> </a:t>
            </a:r>
            <a:r>
              <a:rPr lang="en-US" altLang="zh-CN" dirty="0"/>
              <a:t>experiment</a:t>
            </a:r>
            <a:r>
              <a:rPr lang="zh-CN" altLang="en-US" dirty="0"/>
              <a:t> </a:t>
            </a:r>
            <a:r>
              <a:rPr lang="en-US" altLang="zh-CN" dirty="0"/>
              <a:t>on</a:t>
            </a:r>
            <a:r>
              <a:rPr lang="zh-CN" altLang="en-US" dirty="0"/>
              <a:t> </a:t>
            </a:r>
            <a:r>
              <a:rPr lang="en-US" altLang="zh-CN" dirty="0"/>
              <a:t>the</a:t>
            </a:r>
            <a:r>
              <a:rPr lang="zh-CN" altLang="en-US" dirty="0"/>
              <a:t> </a:t>
            </a:r>
            <a:r>
              <a:rPr lang="en-US" altLang="zh-CN" dirty="0"/>
              <a:t>Charades</a:t>
            </a:r>
            <a:r>
              <a:rPr lang="zh-CN" altLang="en-US" dirty="0"/>
              <a:t> </a:t>
            </a:r>
            <a:r>
              <a:rPr lang="en-US" altLang="zh-CN" dirty="0"/>
              <a:t>dataset, which I have helped collect. </a:t>
            </a:r>
          </a:p>
          <a:p>
            <a:endParaRPr lang="en-US" dirty="0"/>
          </a:p>
          <a:p>
            <a:r>
              <a:rPr lang="en-US" altLang="zh-CN" dirty="0"/>
              <a:t>But</a:t>
            </a:r>
            <a:r>
              <a:rPr lang="zh-CN" altLang="en-US" dirty="0"/>
              <a:t> </a:t>
            </a:r>
            <a:r>
              <a:rPr lang="en-US" altLang="zh-CN" dirty="0"/>
              <a:t>unlike</a:t>
            </a:r>
            <a:r>
              <a:rPr lang="zh-CN" altLang="en-US" dirty="0"/>
              <a:t> </a:t>
            </a:r>
            <a:r>
              <a:rPr lang="en-US" altLang="zh-CN" dirty="0"/>
              <a:t>the</a:t>
            </a:r>
            <a:r>
              <a:rPr lang="zh-CN" altLang="en-US" dirty="0"/>
              <a:t> </a:t>
            </a:r>
            <a:r>
              <a:rPr lang="en-US" altLang="zh-CN" dirty="0"/>
              <a:t>typical</a:t>
            </a:r>
            <a:r>
              <a:rPr lang="zh-CN" altLang="en-US" dirty="0"/>
              <a:t> </a:t>
            </a:r>
            <a:r>
              <a:rPr lang="en-US" altLang="zh-CN" dirty="0"/>
              <a:t>video</a:t>
            </a:r>
            <a:r>
              <a:rPr lang="zh-CN" altLang="en-US" dirty="0"/>
              <a:t> </a:t>
            </a:r>
            <a:r>
              <a:rPr lang="en-US" altLang="zh-CN" dirty="0"/>
              <a:t>dataset</a:t>
            </a:r>
            <a:r>
              <a:rPr lang="zh-CN" altLang="en-US" dirty="0"/>
              <a:t> </a:t>
            </a:r>
            <a:r>
              <a:rPr lang="en-US" altLang="zh-CN" dirty="0"/>
              <a:t>which</a:t>
            </a:r>
            <a:r>
              <a:rPr lang="zh-CN" altLang="en-US" dirty="0"/>
              <a:t> </a:t>
            </a:r>
            <a:r>
              <a:rPr lang="en-US" altLang="zh-CN" dirty="0"/>
              <a:t>is</a:t>
            </a:r>
            <a:r>
              <a:rPr lang="zh-CN" altLang="en-US" dirty="0"/>
              <a:t> </a:t>
            </a:r>
            <a:r>
              <a:rPr lang="en-US" altLang="zh-CN" dirty="0"/>
              <a:t>collected</a:t>
            </a:r>
            <a:r>
              <a:rPr lang="zh-CN" altLang="en-US" dirty="0"/>
              <a:t> </a:t>
            </a:r>
            <a:r>
              <a:rPr lang="en-US" altLang="zh-CN" dirty="0"/>
              <a:t>from</a:t>
            </a:r>
            <a:r>
              <a:rPr lang="zh-CN" altLang="en-US" dirty="0"/>
              <a:t> </a:t>
            </a:r>
            <a:r>
              <a:rPr lang="en-US" altLang="zh-CN" dirty="0" err="1"/>
              <a:t>youtube</a:t>
            </a:r>
            <a:r>
              <a:rPr lang="en-US" altLang="zh-CN" dirty="0"/>
              <a:t>.</a:t>
            </a:r>
            <a:r>
              <a:rPr lang="zh-CN" altLang="en-US" dirty="0"/>
              <a:t> </a:t>
            </a:r>
            <a:r>
              <a:rPr lang="en-US" altLang="zh-CN" dirty="0"/>
              <a:t>We</a:t>
            </a:r>
            <a:r>
              <a:rPr lang="zh-CN" altLang="en-US" dirty="0"/>
              <a:t> </a:t>
            </a:r>
            <a:r>
              <a:rPr lang="en-US" altLang="zh-CN" dirty="0"/>
              <a:t>actually</a:t>
            </a:r>
            <a:r>
              <a:rPr lang="zh-CN" altLang="en-US" dirty="0"/>
              <a:t> </a:t>
            </a:r>
            <a:r>
              <a:rPr lang="en-US" altLang="zh-CN" dirty="0"/>
              <a:t>ask</a:t>
            </a:r>
            <a:r>
              <a:rPr lang="zh-CN" altLang="en-US" dirty="0"/>
              <a:t> </a:t>
            </a:r>
            <a:r>
              <a:rPr lang="en-US" altLang="zh-CN" dirty="0"/>
              <a:t>the</a:t>
            </a:r>
            <a:r>
              <a:rPr lang="zh-CN" altLang="en-US" dirty="0"/>
              <a:t> </a:t>
            </a:r>
            <a:r>
              <a:rPr lang="en-US" altLang="zh-CN" dirty="0"/>
              <a:t>mechanical</a:t>
            </a:r>
            <a:r>
              <a:rPr lang="zh-CN" altLang="en-US" dirty="0"/>
              <a:t> </a:t>
            </a:r>
            <a:r>
              <a:rPr lang="en-US" altLang="zh-CN" dirty="0" err="1"/>
              <a:t>turkers</a:t>
            </a:r>
            <a:r>
              <a:rPr lang="zh-CN" altLang="en-US" dirty="0"/>
              <a:t> </a:t>
            </a:r>
            <a:r>
              <a:rPr lang="en-US" altLang="zh-CN" dirty="0"/>
              <a:t>to</a:t>
            </a:r>
            <a:r>
              <a:rPr lang="zh-CN" altLang="en-US" dirty="0"/>
              <a:t> </a:t>
            </a:r>
            <a:r>
              <a:rPr lang="en-US" altLang="zh-CN" dirty="0"/>
              <a:t>upload</a:t>
            </a:r>
            <a:r>
              <a:rPr lang="zh-CN" altLang="en-US" dirty="0"/>
              <a:t> </a:t>
            </a:r>
            <a:r>
              <a:rPr lang="en-US" altLang="zh-CN" dirty="0"/>
              <a:t>their</a:t>
            </a:r>
            <a:r>
              <a:rPr lang="zh-CN" altLang="en-US" dirty="0"/>
              <a:t> </a:t>
            </a:r>
            <a:r>
              <a:rPr lang="en-US" altLang="zh-CN" dirty="0"/>
              <a:t>daily</a:t>
            </a:r>
            <a:r>
              <a:rPr lang="zh-CN" altLang="en-US" dirty="0"/>
              <a:t> </a:t>
            </a:r>
            <a:r>
              <a:rPr lang="en-US" altLang="zh-CN" dirty="0"/>
              <a:t>life</a:t>
            </a:r>
            <a:r>
              <a:rPr lang="zh-CN" altLang="en-US" dirty="0"/>
              <a:t> </a:t>
            </a:r>
            <a:r>
              <a:rPr lang="en-US" altLang="zh-CN" dirty="0"/>
              <a:t>videos</a:t>
            </a:r>
            <a:r>
              <a:rPr lang="zh-CN" altLang="en-US" dirty="0"/>
              <a:t> </a:t>
            </a:r>
            <a:r>
              <a:rPr lang="en-US" altLang="zh-CN" dirty="0"/>
              <a:t>to</a:t>
            </a:r>
            <a:r>
              <a:rPr lang="zh-CN" altLang="en-US" dirty="0"/>
              <a:t> </a:t>
            </a:r>
            <a:r>
              <a:rPr lang="en-US" altLang="zh-CN" dirty="0"/>
              <a:t>us.</a:t>
            </a:r>
            <a:r>
              <a:rPr lang="zh-CN" altLang="en-US" dirty="0"/>
              <a:t> </a:t>
            </a:r>
            <a:endParaRPr lang="en-US" altLang="zh-CN" dirty="0"/>
          </a:p>
          <a:p>
            <a:endParaRPr lang="en-US" altLang="zh-CN" dirty="0"/>
          </a:p>
          <a:p>
            <a:r>
              <a:rPr lang="en-US" altLang="zh-CN" dirty="0"/>
              <a:t>In</a:t>
            </a:r>
            <a:r>
              <a:rPr lang="zh-CN" altLang="en-US" dirty="0"/>
              <a:t> </a:t>
            </a:r>
            <a:r>
              <a:rPr lang="en-US" altLang="zh-CN" dirty="0"/>
              <a:t>this</a:t>
            </a:r>
            <a:r>
              <a:rPr lang="zh-CN" altLang="en-US" dirty="0"/>
              <a:t> </a:t>
            </a:r>
            <a:r>
              <a:rPr lang="en-US" altLang="zh-CN" dirty="0"/>
              <a:t>way,</a:t>
            </a:r>
            <a:r>
              <a:rPr lang="zh-CN" altLang="en-US" dirty="0"/>
              <a:t> </a:t>
            </a:r>
            <a:r>
              <a:rPr lang="en-US" altLang="zh-CN" dirty="0"/>
              <a:t>we</a:t>
            </a:r>
            <a:r>
              <a:rPr lang="zh-CN" altLang="en-US" dirty="0"/>
              <a:t> </a:t>
            </a:r>
            <a:r>
              <a:rPr lang="en-US" altLang="zh-CN" dirty="0"/>
              <a:t>can</a:t>
            </a:r>
            <a:r>
              <a:rPr lang="zh-CN" altLang="en-US" dirty="0"/>
              <a:t> </a:t>
            </a:r>
            <a:r>
              <a:rPr lang="en-US" altLang="zh-CN" dirty="0"/>
              <a:t>have</a:t>
            </a:r>
            <a:r>
              <a:rPr lang="zh-CN" altLang="en-US" dirty="0"/>
              <a:t> </a:t>
            </a:r>
            <a:r>
              <a:rPr lang="en-US" altLang="zh-CN" dirty="0"/>
              <a:t>these</a:t>
            </a:r>
            <a:r>
              <a:rPr lang="zh-CN" altLang="en-US" dirty="0"/>
              <a:t> </a:t>
            </a:r>
            <a:r>
              <a:rPr lang="en-US" altLang="zh-CN" dirty="0"/>
              <a:t>real daily life videos. Not videos of riding horses and jumping into the water. </a:t>
            </a:r>
            <a:endParaRPr lang="en-US" dirty="0"/>
          </a:p>
          <a:p>
            <a:endParaRPr lang="en-US" dirty="0"/>
          </a:p>
          <a:p>
            <a:r>
              <a:rPr lang="en-US" dirty="0"/>
              <a:t>This task is really challenging. For example, like the action of reading a book here, it can be performed in different environments and different rooms by different people. </a:t>
            </a:r>
          </a:p>
        </p:txBody>
      </p:sp>
      <p:sp>
        <p:nvSpPr>
          <p:cNvPr id="4" name="Slide Number Placeholder 3"/>
          <p:cNvSpPr>
            <a:spLocks noGrp="1"/>
          </p:cNvSpPr>
          <p:nvPr>
            <p:ph type="sldNum" sz="quarter" idx="5"/>
          </p:nvPr>
        </p:nvSpPr>
        <p:spPr/>
        <p:txBody>
          <a:bodyPr/>
          <a:lstStyle/>
          <a:p>
            <a:fld id="{6393EA68-8C46-4144-8E88-0BC371FEFB78}" type="slidenum">
              <a:rPr lang="en-US" smtClean="0"/>
              <a:t>22</a:t>
            </a:fld>
            <a:endParaRPr lang="en-US"/>
          </a:p>
        </p:txBody>
      </p:sp>
    </p:spTree>
    <p:extLst>
      <p:ext uri="{BB962C8B-B14F-4D97-AF65-F5344CB8AC3E}">
        <p14:creationId xmlns:p14="http://schemas.microsoft.com/office/powerpoint/2010/main" val="704993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23</a:t>
            </a:fld>
            <a:endParaRPr lang="en-US"/>
          </a:p>
        </p:txBody>
      </p:sp>
    </p:spTree>
    <p:extLst>
      <p:ext uri="{BB962C8B-B14F-4D97-AF65-F5344CB8AC3E}">
        <p14:creationId xmlns:p14="http://schemas.microsoft.com/office/powerpoint/2010/main" val="1566282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propose a novel region based model for video understanding. </a:t>
            </a:r>
          </a:p>
          <a:p>
            <a:endParaRPr lang="en-US" dirty="0"/>
          </a:p>
          <a:p>
            <a:r>
              <a:rPr lang="en-US" dirty="0"/>
              <a:t>Let’s see what happens during the action of opening a book.</a:t>
            </a:r>
          </a:p>
          <a:p>
            <a:endParaRPr lang="en-US" dirty="0"/>
          </a:p>
          <a:p>
            <a:r>
              <a:rPr lang="en-US" dirty="0"/>
              <a:t>First, the state of the book changes, from close to open. </a:t>
            </a:r>
          </a:p>
          <a:p>
            <a:endParaRPr lang="en-US" dirty="0"/>
          </a:p>
          <a:p>
            <a:r>
              <a:rPr lang="en-US" dirty="0"/>
              <a:t>Second, the book is opened by a human, thus human-object interactions and sometimes object-object interactions matters. </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26</a:t>
            </a:fld>
            <a:endParaRPr lang="en-US"/>
          </a:p>
        </p:txBody>
      </p:sp>
    </p:spTree>
    <p:extLst>
      <p:ext uri="{BB962C8B-B14F-4D97-AF65-F5344CB8AC3E}">
        <p14:creationId xmlns:p14="http://schemas.microsoft.com/office/powerpoint/2010/main" val="4146385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775483" rtl="0" eaLnBrk="1" fontAlgn="auto" latinLnBrk="0" hangingPunct="1">
              <a:lnSpc>
                <a:spcPct val="100000"/>
              </a:lnSpc>
              <a:spcBef>
                <a:spcPts val="0"/>
              </a:spcBef>
              <a:spcAft>
                <a:spcPts val="0"/>
              </a:spcAft>
              <a:buClrTx/>
              <a:buSzTx/>
              <a:buFontTx/>
              <a:buNone/>
              <a:tabLst/>
              <a:defRPr/>
            </a:pPr>
            <a:r>
              <a:rPr lang="en-US" dirty="0"/>
              <a:t>To model the changes of object states and the object interactions, we build a space-time region graph on top of the region proposals of each frame. </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27</a:t>
            </a:fld>
            <a:endParaRPr lang="en-US"/>
          </a:p>
        </p:txBody>
      </p:sp>
    </p:spTree>
    <p:extLst>
      <p:ext uri="{BB962C8B-B14F-4D97-AF65-F5344CB8AC3E}">
        <p14:creationId xmlns:p14="http://schemas.microsoft.com/office/powerpoint/2010/main" val="4267537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in one graph convolution, for one node in the graph, it aggregates the information from its nearby nodes. </a:t>
            </a:r>
          </a:p>
          <a:p>
            <a:endParaRPr lang="en-US" dirty="0"/>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31</a:t>
            </a:fld>
            <a:endParaRPr lang="en-US"/>
          </a:p>
        </p:txBody>
      </p:sp>
    </p:spTree>
    <p:extLst>
      <p:ext uri="{BB962C8B-B14F-4D97-AF65-F5344CB8AC3E}">
        <p14:creationId xmlns:p14="http://schemas.microsoft.com/office/powerpoint/2010/main" val="1137230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the graph convolution is essentially the same as non-local operation, when the graph is defined as the affinity graph. </a:t>
            </a:r>
          </a:p>
        </p:txBody>
      </p:sp>
      <p:sp>
        <p:nvSpPr>
          <p:cNvPr id="4" name="Slide Number Placeholder 3"/>
          <p:cNvSpPr>
            <a:spLocks noGrp="1"/>
          </p:cNvSpPr>
          <p:nvPr>
            <p:ph type="sldNum" sz="quarter" idx="5"/>
          </p:nvPr>
        </p:nvSpPr>
        <p:spPr/>
        <p:txBody>
          <a:bodyPr/>
          <a:lstStyle/>
          <a:p>
            <a:fld id="{6393EA68-8C46-4144-8E88-0BC371FEFB78}" type="slidenum">
              <a:rPr lang="en-US" smtClean="0"/>
              <a:t>32</a:t>
            </a:fld>
            <a:endParaRPr lang="en-US"/>
          </a:p>
        </p:txBody>
      </p:sp>
    </p:spTree>
    <p:extLst>
      <p:ext uri="{BB962C8B-B14F-4D97-AF65-F5344CB8AC3E}">
        <p14:creationId xmlns:p14="http://schemas.microsoft.com/office/powerpoint/2010/main" val="781567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make the </a:t>
            </a:r>
            <a:r>
              <a:rPr lang="en-US" dirty="0" err="1"/>
              <a:t>connetion</a:t>
            </a:r>
            <a:r>
              <a:rPr lang="en-US" dirty="0"/>
              <a:t> between the non-local operation and the mean-shift clustering algorithm.</a:t>
            </a:r>
          </a:p>
          <a:p>
            <a:endParaRPr lang="en-US" dirty="0"/>
          </a:p>
          <a:p>
            <a:r>
              <a:rPr lang="en-US" dirty="0"/>
              <a:t>In </a:t>
            </a:r>
            <a:r>
              <a:rPr lang="en-US" dirty="0" err="1"/>
              <a:t>meanshift</a:t>
            </a:r>
            <a:r>
              <a:rPr lang="en-US" dirty="0"/>
              <a:t> we update the cluster center iteratively. Each time, the center calculate its distance between its neighbors, and compute K the kernel as a scale to reweight the neighbors. The average of them is the new cluster center. </a:t>
            </a:r>
          </a:p>
          <a:p>
            <a:endParaRPr lang="en-US" dirty="0"/>
          </a:p>
          <a:p>
            <a:r>
              <a:rPr lang="en-US" dirty="0"/>
              <a:t>P1 -&gt; </a:t>
            </a:r>
            <a:r>
              <a:rPr lang="en-US" dirty="0" err="1"/>
              <a:t>Pn</a:t>
            </a:r>
            <a:endParaRPr lang="en-US" dirty="0"/>
          </a:p>
          <a:p>
            <a:endParaRPr lang="en-US" dirty="0"/>
          </a:p>
          <a:p>
            <a:r>
              <a:rPr lang="en-US" dirty="0"/>
              <a:t>We can see that </a:t>
            </a:r>
            <a:r>
              <a:rPr lang="en-US" dirty="0" err="1"/>
              <a:t>meanshift</a:t>
            </a:r>
            <a:r>
              <a:rPr lang="en-US" dirty="0"/>
              <a:t> clustering actually has almost the same formulation as non-local operation.</a:t>
            </a:r>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6393EA68-8C46-4144-8E88-0BC371FEFB78}" type="slidenum">
              <a:rPr lang="en-US" smtClean="0"/>
              <a:t>36</a:t>
            </a:fld>
            <a:endParaRPr lang="en-US"/>
          </a:p>
        </p:txBody>
      </p:sp>
    </p:spTree>
    <p:extLst>
      <p:ext uri="{BB962C8B-B14F-4D97-AF65-F5344CB8AC3E}">
        <p14:creationId xmlns:p14="http://schemas.microsoft.com/office/powerpoint/2010/main" val="62606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Fortunately, the visual world is continuous, so there is inherent visual correspondence between frames of a video. This can be used as supervisory signal.</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40</a:t>
            </a:fld>
            <a:endParaRPr lang="en-US"/>
          </a:p>
        </p:txBody>
      </p:sp>
    </p:spTree>
    <p:extLst>
      <p:ext uri="{BB962C8B-B14F-4D97-AF65-F5344CB8AC3E}">
        <p14:creationId xmlns:p14="http://schemas.microsoft.com/office/powerpoint/2010/main" val="3998974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A range of prior work has used temporal structure in videos to obtain self-supervision for learning visual representations.</a:t>
            </a:r>
            <a:endParaRPr lang="en-US" b="0" dirty="0">
              <a:effectLst/>
            </a:endParaRPr>
          </a:p>
          <a:p>
            <a:pPr rtl="0"/>
            <a:br>
              <a:rPr lang="en-US" b="0" dirty="0">
                <a:effectLst/>
              </a:rPr>
            </a:br>
            <a:r>
              <a:rPr lang="en-US" sz="2300" b="0" i="0" u="none" strike="noStrike" kern="1200" dirty="0">
                <a:solidFill>
                  <a:schemeClr val="tx1"/>
                </a:solidFill>
                <a:effectLst/>
                <a:latin typeface="+mn-lt"/>
                <a:ea typeface="+mn-ea"/>
                <a:cs typeface="+mn-cs"/>
              </a:rPr>
              <a:t>These include predicting color in time, predicting pixels in time, and predicting the arrow of time.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41</a:t>
            </a:fld>
            <a:endParaRPr lang="en-US"/>
          </a:p>
        </p:txBody>
      </p:sp>
    </p:spTree>
    <p:extLst>
      <p:ext uri="{BB962C8B-B14F-4D97-AF65-F5344CB8AC3E}">
        <p14:creationId xmlns:p14="http://schemas.microsoft.com/office/powerpoint/2010/main" val="1166752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Most related to us is work that uses tracking to learn representations that capture visual similarity.</a:t>
            </a:r>
            <a:endParaRPr lang="en-US" b="0" dirty="0">
              <a:effectLst/>
            </a:endParaRPr>
          </a:p>
          <a:p>
            <a:pPr rtl="0"/>
            <a:r>
              <a:rPr lang="en-US" sz="2300" b="0" i="0" u="none" strike="noStrike" kern="1200" dirty="0">
                <a:solidFill>
                  <a:schemeClr val="tx1"/>
                </a:solidFill>
                <a:effectLst/>
                <a:latin typeface="+mn-lt"/>
                <a:ea typeface="+mn-ea"/>
                <a:cs typeface="+mn-cs"/>
              </a:rPr>
              <a:t>For example, using off-the-shelf trackers to provide examples for visual metric learning.</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42</a:t>
            </a:fld>
            <a:endParaRPr lang="en-US"/>
          </a:p>
        </p:txBody>
      </p:sp>
    </p:spTree>
    <p:extLst>
      <p:ext uri="{BB962C8B-B14F-4D97-AF65-F5344CB8AC3E}">
        <p14:creationId xmlns:p14="http://schemas.microsoft.com/office/powerpoint/2010/main" val="195228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how does this deep learning work? The first thing we do, is downloading images from the internet. We then ask humans to annotate these images with semantic labels. For example, human will label there is a mushroom here, there is a dog and so on.</a:t>
            </a:r>
          </a:p>
          <a:p>
            <a:endParaRPr lang="en-US" dirty="0"/>
          </a:p>
          <a:p>
            <a:r>
              <a:rPr lang="en-US" dirty="0"/>
              <a:t>We collect millions of these images to create a dataset, for example, ImageNet, which is the most popular dataset in computer vision.</a:t>
            </a:r>
          </a:p>
          <a:p>
            <a:endParaRPr lang="en-US" dirty="0"/>
          </a:p>
          <a:p>
            <a:r>
              <a:rPr lang="en-US" dirty="0"/>
              <a:t>Once we have this dataset, we then train our favorite deep learning model, which is convolutional neural network. The convolutional neural network is nothing but a non-linear function that takes an image as an input and predicts the class that is presented in the image. </a:t>
            </a:r>
          </a:p>
          <a:p>
            <a:endParaRPr lang="en-US" dirty="0"/>
          </a:p>
          <a:p>
            <a:endParaRPr lang="en-US" dirty="0"/>
          </a:p>
          <a:p>
            <a:r>
              <a:rPr lang="en-US" dirty="0"/>
              <a:t>Pause</a:t>
            </a:r>
          </a:p>
          <a:p>
            <a:r>
              <a:rPr lang="en-US" dirty="0"/>
              <a:t> </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3</a:t>
            </a:fld>
            <a:endParaRPr lang="en-US"/>
          </a:p>
        </p:txBody>
      </p:sp>
    </p:spTree>
    <p:extLst>
      <p:ext uri="{BB962C8B-B14F-4D97-AF65-F5344CB8AC3E}">
        <p14:creationId xmlns:p14="http://schemas.microsoft.com/office/powerpoint/2010/main" val="609679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The problem is that tracking is hard! So these works end up being limited by the weaknesses of the off-the-shelf tools they rely 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43</a:t>
            </a:fld>
            <a:endParaRPr lang="en-US"/>
          </a:p>
        </p:txBody>
      </p:sp>
    </p:spTree>
    <p:extLst>
      <p:ext uri="{BB962C8B-B14F-4D97-AF65-F5344CB8AC3E}">
        <p14:creationId xmlns:p14="http://schemas.microsoft.com/office/powerpoint/2010/main" val="1799177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So, we’ve seen that </a:t>
            </a:r>
            <a:r>
              <a:rPr lang="en-US" sz="2300" b="1" i="0" u="none" strike="noStrike" kern="1200" dirty="0">
                <a:solidFill>
                  <a:schemeClr val="tx1"/>
                </a:solidFill>
                <a:effectLst/>
                <a:latin typeface="+mn-lt"/>
                <a:ea typeface="+mn-ea"/>
                <a:cs typeface="+mn-cs"/>
              </a:rPr>
              <a:t>learning features requires a good tracker</a:t>
            </a:r>
            <a:r>
              <a:rPr lang="en-US" sz="2300" b="0" i="0" u="none" strike="noStrike" kern="1200" dirty="0">
                <a:solidFill>
                  <a:schemeClr val="tx1"/>
                </a:solidFill>
                <a:effectLst/>
                <a:latin typeface="+mn-lt"/>
                <a:ea typeface="+mn-ea"/>
                <a:cs typeface="+mn-cs"/>
              </a:rPr>
              <a:t>, to provide data for learning.</a:t>
            </a:r>
            <a:endParaRPr lang="en-US" b="0" dirty="0">
              <a:effectLst/>
            </a:endParaRPr>
          </a:p>
          <a:p>
            <a:r>
              <a:rPr lang="en-US" sz="2300" b="0" i="0" u="none" strike="noStrike" kern="1200" dirty="0">
                <a:solidFill>
                  <a:schemeClr val="tx1"/>
                </a:solidFill>
                <a:effectLst/>
                <a:latin typeface="+mn-lt"/>
                <a:ea typeface="+mn-ea"/>
                <a:cs typeface="+mn-cs"/>
              </a:rPr>
              <a:t>But, a </a:t>
            </a:r>
            <a:r>
              <a:rPr lang="en-US" sz="2300" b="1" i="0" u="none" strike="noStrike" kern="1200" dirty="0">
                <a:solidFill>
                  <a:schemeClr val="tx1"/>
                </a:solidFill>
                <a:effectLst/>
                <a:latin typeface="+mn-lt"/>
                <a:ea typeface="+mn-ea"/>
                <a:cs typeface="+mn-cs"/>
              </a:rPr>
              <a:t>tracker requires good features</a:t>
            </a:r>
            <a:r>
              <a:rPr lang="en-US" sz="2300" b="0" i="0" u="none" strike="noStrike" kern="1200" dirty="0">
                <a:solidFill>
                  <a:schemeClr val="tx1"/>
                </a:solidFill>
                <a:effectLst/>
                <a:latin typeface="+mn-lt"/>
                <a:ea typeface="+mn-ea"/>
                <a:cs typeface="+mn-cs"/>
              </a:rPr>
              <a:t> for finding correspondences. </a:t>
            </a: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44</a:t>
            </a:fld>
            <a:endParaRPr lang="en-US"/>
          </a:p>
        </p:txBody>
      </p:sp>
    </p:spTree>
    <p:extLst>
      <p:ext uri="{BB962C8B-B14F-4D97-AF65-F5344CB8AC3E}">
        <p14:creationId xmlns:p14="http://schemas.microsoft.com/office/powerpoint/2010/main" val="3443162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Suppose we have a deep network tracker F. </a:t>
            </a:r>
          </a:p>
          <a:p>
            <a:pPr rtl="0"/>
            <a:endParaRPr lang="en-US" sz="2300" b="0" i="0" u="none" strike="noStrike" kern="1200" dirty="0">
              <a:solidFill>
                <a:schemeClr val="tx1"/>
              </a:solidFill>
              <a:effectLst/>
              <a:latin typeface="+mn-lt"/>
              <a:ea typeface="+mn-ea"/>
              <a:cs typeface="+mn-cs"/>
            </a:endParaRPr>
          </a:p>
          <a:p>
            <a:pPr rtl="0"/>
            <a:r>
              <a:rPr lang="en-US" sz="2300" b="0" i="0" u="none" strike="noStrike" kern="1200" dirty="0">
                <a:solidFill>
                  <a:schemeClr val="tx1"/>
                </a:solidFill>
                <a:effectLst/>
                <a:latin typeface="+mn-lt"/>
                <a:ea typeface="+mn-ea"/>
                <a:cs typeface="+mn-cs"/>
              </a:rPr>
              <a:t>Given the patch in the last frame, we first perform tracking in time with the network F. </a:t>
            </a: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45</a:t>
            </a:fld>
            <a:endParaRPr lang="en-US"/>
          </a:p>
        </p:txBody>
      </p:sp>
    </p:spTree>
    <p:extLst>
      <p:ext uri="{BB962C8B-B14F-4D97-AF65-F5344CB8AC3E}">
        <p14:creationId xmlns:p14="http://schemas.microsoft.com/office/powerpoint/2010/main" val="584523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Given the tracking result, we can actually apply the same tracker to perform forward tracking back to the future</a:t>
            </a: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46</a:t>
            </a:fld>
            <a:endParaRPr lang="en-US"/>
          </a:p>
        </p:txBody>
      </p:sp>
    </p:spTree>
    <p:extLst>
      <p:ext uri="{BB962C8B-B14F-4D97-AF65-F5344CB8AC3E}">
        <p14:creationId xmlns:p14="http://schemas.microsoft.com/office/powerpoint/2010/main" val="3085357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inconsistency between the initial patch and the final tracking result provides an error for supervision. </a:t>
            </a:r>
          </a:p>
          <a:p>
            <a:endParaRPr lang="en-US" dirty="0"/>
          </a:p>
          <a:p>
            <a:r>
              <a:rPr lang="en-US" dirty="0"/>
              <a:t>Because F is differentiable, we can perform backpropagation along the cycle to improve our representation.</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47</a:t>
            </a:fld>
            <a:endParaRPr lang="en-US"/>
          </a:p>
        </p:txBody>
      </p:sp>
    </p:spTree>
    <p:extLst>
      <p:ext uri="{BB962C8B-B14F-4D97-AF65-F5344CB8AC3E}">
        <p14:creationId xmlns:p14="http://schemas.microsoft.com/office/powerpoint/2010/main" val="2128743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go into details about how the tracking is performed. We propose a differentiable tracker. </a:t>
            </a:r>
          </a:p>
          <a:p>
            <a:endParaRPr lang="en-US" dirty="0"/>
          </a:p>
          <a:p>
            <a:r>
              <a:rPr lang="en-US" dirty="0"/>
              <a:t>Given a patch and a</a:t>
            </a:r>
            <a:r>
              <a:rPr lang="en-US" altLang="zh-CN" dirty="0"/>
              <a:t>n</a:t>
            </a:r>
            <a:r>
              <a:rPr lang="en-US" dirty="0"/>
              <a:t> image, we first extract the deep features for the two images. </a:t>
            </a:r>
          </a:p>
          <a:p>
            <a:endParaRPr lang="en-US" dirty="0"/>
          </a:p>
          <a:p>
            <a:r>
              <a:rPr lang="en-US" dirty="0"/>
              <a:t>We maintain the spatial information in the feature by using a 10 x 10 resolution of feature for the patch and 30 x 30 resolution of feature for the image. We can see a feature as a low resolution of the image. </a:t>
            </a:r>
          </a:p>
          <a:p>
            <a:endParaRPr lang="en-US" dirty="0"/>
          </a:p>
          <a:p>
            <a:r>
              <a:rPr lang="en-US" dirty="0"/>
              <a:t>We then calculate the similarity between every two pixels in different images, and obtain an affinity matrix. More specifically, we have 900 pixels for the image and 100 pixels for he patch, a 900 x 100 affinity can be obtained via matrix multiplication. </a:t>
            </a:r>
          </a:p>
          <a:p>
            <a:endParaRPr lang="en-US" dirty="0"/>
          </a:p>
          <a:p>
            <a:r>
              <a:rPr lang="en-US" dirty="0" err="1"/>
              <a:t>Eeach</a:t>
            </a:r>
            <a:r>
              <a:rPr lang="en-US" dirty="0"/>
              <a:t> row of the matrix represents the similarity between one pixel in the image and every pixel in the patch. </a:t>
            </a:r>
          </a:p>
          <a:p>
            <a:endParaRPr lang="en-US" dirty="0"/>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48</a:t>
            </a:fld>
            <a:endParaRPr lang="en-US"/>
          </a:p>
        </p:txBody>
      </p:sp>
    </p:spTree>
    <p:extLst>
      <p:ext uri="{BB962C8B-B14F-4D97-AF65-F5344CB8AC3E}">
        <p14:creationId xmlns:p14="http://schemas.microsoft.com/office/powerpoint/2010/main" val="2791145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affinity matrix, we can forward it to a spatial transformer network to predict the location of the patch in the image. Because we knows the similarity between every two pixels, intuitively, all the spatial transformer needs to do is to find an agreement across all the pairs of pixels and localize where the patch should be. This is also a differentiable process. </a:t>
            </a:r>
          </a:p>
          <a:p>
            <a:endParaRPr lang="en-US" dirty="0"/>
          </a:p>
          <a:p>
            <a:r>
              <a:rPr lang="en-US" dirty="0"/>
              <a:t>We input this location information to the bilinear sampler which can crop another 10 x 10 patch feature out from the image feature.  And this feature is corresponding to the tracking result. </a:t>
            </a:r>
          </a:p>
        </p:txBody>
      </p:sp>
      <p:sp>
        <p:nvSpPr>
          <p:cNvPr id="4" name="Slide Number Placeholder 3"/>
          <p:cNvSpPr>
            <a:spLocks noGrp="1"/>
          </p:cNvSpPr>
          <p:nvPr>
            <p:ph type="sldNum" sz="quarter" idx="5"/>
          </p:nvPr>
        </p:nvSpPr>
        <p:spPr/>
        <p:txBody>
          <a:bodyPr/>
          <a:lstStyle/>
          <a:p>
            <a:fld id="{6393EA68-8C46-4144-8E88-0BC371FEFB78}" type="slidenum">
              <a:rPr lang="en-US" smtClean="0"/>
              <a:t>49</a:t>
            </a:fld>
            <a:endParaRPr lang="en-US"/>
          </a:p>
        </p:txBody>
      </p:sp>
    </p:spTree>
    <p:extLst>
      <p:ext uri="{BB962C8B-B14F-4D97-AF65-F5344CB8AC3E}">
        <p14:creationId xmlns:p14="http://schemas.microsoft.com/office/powerpoint/2010/main" val="3979301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represent the whole differentiable process as a big T. </a:t>
            </a:r>
          </a:p>
          <a:p>
            <a:endParaRPr lang="en-US" dirty="0"/>
          </a:p>
          <a:p>
            <a:r>
              <a:rPr lang="en-US" dirty="0"/>
              <a:t>The tracking can be formulated this: Given a patch in time t and a image in time t-1, we can track the corresponding patch in time t-1 </a:t>
            </a:r>
          </a:p>
          <a:p>
            <a:endParaRPr lang="en-US" dirty="0"/>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50</a:t>
            </a:fld>
            <a:endParaRPr lang="en-US"/>
          </a:p>
        </p:txBody>
      </p:sp>
    </p:spTree>
    <p:extLst>
      <p:ext uri="{BB962C8B-B14F-4D97-AF65-F5344CB8AC3E}">
        <p14:creationId xmlns:p14="http://schemas.microsoft.com/office/powerpoint/2010/main" val="1806200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is a differentiable process and the input, output patch feature are in the same dimension. We can perform this process recurrently. </a:t>
            </a:r>
          </a:p>
          <a:p>
            <a:endParaRPr lang="en-US" dirty="0"/>
          </a:p>
          <a:p>
            <a:r>
              <a:rPr lang="en-US" dirty="0"/>
              <a:t>First going backward in time to frame t-3, and then going forward back to the frame in time t</a:t>
            </a:r>
          </a:p>
          <a:p>
            <a:endParaRPr lang="en-US" dirty="0"/>
          </a:p>
          <a:p>
            <a:r>
              <a:rPr lang="en-US" dirty="0"/>
              <a:t>We can compute the difference between between the initial patch and the tracking result to provide a cycle loss function. </a:t>
            </a:r>
          </a:p>
        </p:txBody>
      </p:sp>
      <p:sp>
        <p:nvSpPr>
          <p:cNvPr id="4" name="Slide Number Placeholder 3"/>
          <p:cNvSpPr>
            <a:spLocks noGrp="1"/>
          </p:cNvSpPr>
          <p:nvPr>
            <p:ph type="sldNum" sz="quarter" idx="5"/>
          </p:nvPr>
        </p:nvSpPr>
        <p:spPr/>
        <p:txBody>
          <a:bodyPr/>
          <a:lstStyle/>
          <a:p>
            <a:fld id="{6393EA68-8C46-4144-8E88-0BC371FEFB78}" type="slidenum">
              <a:rPr lang="en-US" smtClean="0"/>
              <a:t>51</a:t>
            </a:fld>
            <a:endParaRPr lang="en-US"/>
          </a:p>
        </p:txBody>
      </p:sp>
    </p:spTree>
    <p:extLst>
      <p:ext uri="{BB962C8B-B14F-4D97-AF65-F5344CB8AC3E}">
        <p14:creationId xmlns:p14="http://schemas.microsoft.com/office/powerpoint/2010/main" val="873706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cycle loss function here,  is base on the l2 distance of the location in the initial patch and the final tracked result. </a:t>
            </a:r>
          </a:p>
          <a:p>
            <a:endParaRPr lang="en-US" dirty="0"/>
          </a:p>
          <a:p>
            <a:r>
              <a:rPr lang="en-US" dirty="0"/>
              <a:t>The blue box here represents the initial location and the red box represents the tracking result</a:t>
            </a:r>
          </a:p>
        </p:txBody>
      </p:sp>
      <p:sp>
        <p:nvSpPr>
          <p:cNvPr id="4" name="Slide Number Placeholder 3"/>
          <p:cNvSpPr>
            <a:spLocks noGrp="1"/>
          </p:cNvSpPr>
          <p:nvPr>
            <p:ph type="sldNum" sz="quarter" idx="5"/>
          </p:nvPr>
        </p:nvSpPr>
        <p:spPr/>
        <p:txBody>
          <a:bodyPr/>
          <a:lstStyle/>
          <a:p>
            <a:fld id="{6393EA68-8C46-4144-8E88-0BC371FEFB78}" type="slidenum">
              <a:rPr lang="en-US" smtClean="0"/>
              <a:t>52</a:t>
            </a:fld>
            <a:endParaRPr lang="en-US"/>
          </a:p>
        </p:txBody>
      </p:sp>
    </p:spTree>
    <p:extLst>
      <p:ext uri="{BB962C8B-B14F-4D97-AF65-F5344CB8AC3E}">
        <p14:creationId xmlns:p14="http://schemas.microsoft.com/office/powerpoint/2010/main" val="404592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two challenges in the current </a:t>
            </a:r>
            <a:r>
              <a:rPr lang="en-US" dirty="0" err="1"/>
              <a:t>ConvNets</a:t>
            </a:r>
            <a:r>
              <a:rPr lang="en-US" dirty="0"/>
              <a:t>. </a:t>
            </a:r>
          </a:p>
          <a:p>
            <a:endParaRPr lang="en-US" dirty="0"/>
          </a:p>
          <a:p>
            <a:r>
              <a:rPr lang="en-US" dirty="0"/>
              <a:t>First, the convolution operation is very local, given a few layers of convolutions here, the </a:t>
            </a:r>
            <a:r>
              <a:rPr lang="en-US" dirty="0" err="1"/>
              <a:t>receptivie</a:t>
            </a:r>
            <a:r>
              <a:rPr lang="en-US" dirty="0"/>
              <a:t> field of the output neuron is only 5 input units</a:t>
            </a:r>
          </a:p>
          <a:p>
            <a:endParaRPr lang="en-US" dirty="0"/>
          </a:p>
          <a:p>
            <a:r>
              <a:rPr lang="en-US" dirty="0"/>
              <a:t>This also makes it hard to model long-range pairwise relations </a:t>
            </a:r>
          </a:p>
        </p:txBody>
      </p:sp>
      <p:sp>
        <p:nvSpPr>
          <p:cNvPr id="4" name="Slide Number Placeholder 3"/>
          <p:cNvSpPr>
            <a:spLocks noGrp="1"/>
          </p:cNvSpPr>
          <p:nvPr>
            <p:ph type="sldNum" sz="quarter" idx="5"/>
          </p:nvPr>
        </p:nvSpPr>
        <p:spPr/>
        <p:txBody>
          <a:bodyPr/>
          <a:lstStyle/>
          <a:p>
            <a:fld id="{6393EA68-8C46-4144-8E88-0BC371FEFB78}" type="slidenum">
              <a:rPr lang="en-US" smtClean="0"/>
              <a:t>4</a:t>
            </a:fld>
            <a:endParaRPr lang="en-US"/>
          </a:p>
        </p:txBody>
      </p:sp>
    </p:spTree>
    <p:extLst>
      <p:ext uri="{BB962C8B-B14F-4D97-AF65-F5344CB8AC3E}">
        <p14:creationId xmlns:p14="http://schemas.microsoft.com/office/powerpoint/2010/main" val="286977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the long cycles, we have also designed different lengths of cycles. </a:t>
            </a:r>
          </a:p>
          <a:p>
            <a:endParaRPr lang="en-US" dirty="0"/>
          </a:p>
          <a:p>
            <a:r>
              <a:rPr lang="en-US" dirty="0"/>
              <a:t>Shorter cycles are easier. This provides a natural curriculum, helpful in the beginning when the representation is not yet as robust. </a:t>
            </a:r>
          </a:p>
          <a:p>
            <a:endParaRPr lang="en-US" dirty="0"/>
          </a:p>
          <a:p>
            <a:endParaRPr lang="en-US" dirty="0"/>
          </a:p>
          <a:p>
            <a:r>
              <a:rPr lang="en-US" dirty="0"/>
              <a:t>K cycles for k frames</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53</a:t>
            </a:fld>
            <a:endParaRPr lang="en-US"/>
          </a:p>
        </p:txBody>
      </p:sp>
    </p:spTree>
    <p:extLst>
      <p:ext uri="{BB962C8B-B14F-4D97-AF65-F5344CB8AC3E}">
        <p14:creationId xmlns:p14="http://schemas.microsoft.com/office/powerpoint/2010/main" val="3777138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Sometimes correspondence is impossible due to occlusions: skip cycles address this. </a:t>
            </a:r>
            <a:endParaRPr lang="en-US" b="0" dirty="0">
              <a:effectLst/>
            </a:endParaRPr>
          </a:p>
          <a:p>
            <a:pPr rtl="0"/>
            <a:br>
              <a:rPr lang="en-US" b="0" dirty="0">
                <a:effectLst/>
              </a:rPr>
            </a:br>
            <a:r>
              <a:rPr lang="en-US" sz="2300" b="0" i="0" u="none" strike="noStrike" kern="1200" dirty="0">
                <a:solidFill>
                  <a:schemeClr val="tx1"/>
                </a:solidFill>
                <a:effectLst/>
                <a:latin typeface="+mn-lt"/>
                <a:ea typeface="+mn-ea"/>
                <a:cs typeface="+mn-cs"/>
              </a:rPr>
              <a:t>During training, we combine all kinds of cycles and compute losses on them for each video.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54</a:t>
            </a:fld>
            <a:endParaRPr lang="en-US"/>
          </a:p>
        </p:txBody>
      </p:sp>
    </p:spTree>
    <p:extLst>
      <p:ext uri="{BB962C8B-B14F-4D97-AF65-F5344CB8AC3E}">
        <p14:creationId xmlns:p14="http://schemas.microsoft.com/office/powerpoint/2010/main" val="1011807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 is the visualization of the cycles during different iterations of training. </a:t>
            </a:r>
          </a:p>
          <a:p>
            <a:endParaRPr lang="en-US" dirty="0"/>
          </a:p>
          <a:p>
            <a:r>
              <a:rPr lang="en-US" dirty="0"/>
              <a:t>We can see as the cycle loss, represented by the yellow line, is becoming smaller and smaller, the tracking result is becoming better and better. </a:t>
            </a:r>
          </a:p>
          <a:p>
            <a:endParaRPr lang="en-US" dirty="0"/>
          </a:p>
          <a:p>
            <a:endParaRPr lang="en-US" dirty="0"/>
          </a:p>
          <a:p>
            <a:endParaRPr lang="en-US" dirty="0"/>
          </a:p>
          <a:p>
            <a:r>
              <a:rPr lang="en-US" dirty="0"/>
              <a:t>/Users/xiaolonw/</a:t>
            </a:r>
            <a:r>
              <a:rPr lang="en-US" dirty="0" err="1"/>
              <a:t>In_cmu</a:t>
            </a:r>
            <a:r>
              <a:rPr lang="en-US" dirty="0"/>
              <a:t>/summer_2018/oral/coord2</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55</a:t>
            </a:fld>
            <a:endParaRPr lang="en-US"/>
          </a:p>
        </p:txBody>
      </p:sp>
    </p:spTree>
    <p:extLst>
      <p:ext uri="{BB962C8B-B14F-4D97-AF65-F5344CB8AC3E}">
        <p14:creationId xmlns:p14="http://schemas.microsoft.com/office/powerpoint/2010/main" val="1126201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I want to mention that all the cycles are only applied as supervision during training. During test time, we directly use the learn representations. </a:t>
            </a:r>
            <a:endParaRPr lang="en-US" b="0" dirty="0">
              <a:effectLst/>
            </a:endParaRPr>
          </a:p>
          <a:p>
            <a:pPr rtl="0"/>
            <a:br>
              <a:rPr lang="en-US" b="0" dirty="0">
                <a:effectLst/>
              </a:rPr>
            </a:br>
            <a:r>
              <a:rPr lang="en-US" sz="2300" b="0" i="0" u="none" strike="noStrike" kern="1200" dirty="0">
                <a:solidFill>
                  <a:schemeClr val="tx1"/>
                </a:solidFill>
                <a:effectLst/>
                <a:latin typeface="+mn-lt"/>
                <a:ea typeface="+mn-ea"/>
                <a:cs typeface="+mn-cs"/>
              </a:rPr>
              <a:t>Given two frames in the video, we first extract the features for both frames. We then compute the affinity between every two pixels in both feature maps. </a:t>
            </a:r>
            <a:endParaRPr lang="en-US" b="0" dirty="0">
              <a:effectLst/>
            </a:endParaRPr>
          </a:p>
          <a:p>
            <a:pPr rtl="0"/>
            <a:br>
              <a:rPr lang="en-US" b="0" dirty="0">
                <a:effectLst/>
              </a:rPr>
            </a:br>
            <a:r>
              <a:rPr lang="en-US" sz="2300" b="0" i="0" u="none" strike="noStrike" kern="1200" dirty="0">
                <a:solidFill>
                  <a:schemeClr val="tx1"/>
                </a:solidFill>
                <a:effectLst/>
                <a:latin typeface="+mn-lt"/>
                <a:ea typeface="+mn-ea"/>
                <a:cs typeface="+mn-cs"/>
              </a:rPr>
              <a:t>Here is an example of the affinity between one pixel in time t-1 and all the pixels in time 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56</a:t>
            </a:fld>
            <a:endParaRPr lang="en-US"/>
          </a:p>
        </p:txBody>
      </p:sp>
    </p:spTree>
    <p:extLst>
      <p:ext uri="{BB962C8B-B14F-4D97-AF65-F5344CB8AC3E}">
        <p14:creationId xmlns:p14="http://schemas.microsoft.com/office/powerpoint/2010/main" val="2155081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300" b="0" i="0" u="none" strike="noStrike" kern="1200" dirty="0">
                <a:solidFill>
                  <a:schemeClr val="tx1"/>
                </a:solidFill>
                <a:effectLst/>
                <a:latin typeface="+mn-lt"/>
                <a:ea typeface="+mn-ea"/>
                <a:cs typeface="+mn-cs"/>
              </a:rPr>
              <a:t>We select the most similar pair as the correspondence. And given any labels in time t-1, we can propagate the labels to the next frame according to the correspondence. </a:t>
            </a: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57</a:t>
            </a:fld>
            <a:endParaRPr lang="en-US"/>
          </a:p>
        </p:txBody>
      </p:sp>
    </p:spTree>
    <p:extLst>
      <p:ext uri="{BB962C8B-B14F-4D97-AF65-F5344CB8AC3E}">
        <p14:creationId xmlns:p14="http://schemas.microsoft.com/office/powerpoint/2010/main" val="4057773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Here is the mask tracking results given the mask in the first frame in the video. Note that we did not do any further fine-tuning with human supervision.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58</a:t>
            </a:fld>
            <a:endParaRPr lang="en-US"/>
          </a:p>
        </p:txBody>
      </p:sp>
    </p:spTree>
    <p:extLst>
      <p:ext uri="{BB962C8B-B14F-4D97-AF65-F5344CB8AC3E}">
        <p14:creationId xmlns:p14="http://schemas.microsoft.com/office/powerpoint/2010/main" val="22377620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300" b="0" i="0" u="none" strike="noStrike" kern="1200" dirty="0">
                <a:solidFill>
                  <a:schemeClr val="tx1"/>
                </a:solidFill>
                <a:effectLst/>
                <a:latin typeface="+mn-lt"/>
                <a:ea typeface="+mn-ea"/>
                <a:cs typeface="+mn-cs"/>
              </a:rPr>
              <a:t>Here is the pose tracking result.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59</a:t>
            </a:fld>
            <a:endParaRPr lang="en-US"/>
          </a:p>
        </p:txBody>
      </p:sp>
    </p:spTree>
    <p:extLst>
      <p:ext uri="{BB962C8B-B14F-4D97-AF65-F5344CB8AC3E}">
        <p14:creationId xmlns:p14="http://schemas.microsoft.com/office/powerpoint/2010/main" val="549637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300" b="0" i="0" u="none" strike="noStrike" kern="1200" dirty="0">
                <a:solidFill>
                  <a:schemeClr val="tx1"/>
                </a:solidFill>
                <a:effectLst/>
                <a:latin typeface="+mn-lt"/>
                <a:ea typeface="+mn-ea"/>
                <a:cs typeface="+mn-cs"/>
              </a:rPr>
              <a:t>We also compare our results with optical flow estimation when applying to pose tracking. We can see optical flow has a hard time making the pose sit down. </a:t>
            </a: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60</a:t>
            </a:fld>
            <a:endParaRPr lang="en-US"/>
          </a:p>
        </p:txBody>
      </p:sp>
    </p:spTree>
    <p:extLst>
      <p:ext uri="{BB962C8B-B14F-4D97-AF65-F5344CB8AC3E}">
        <p14:creationId xmlns:p14="http://schemas.microsoft.com/office/powerpoint/2010/main" val="4181136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300" b="0" i="0" u="none" strike="noStrike" kern="1200" dirty="0">
                <a:solidFill>
                  <a:schemeClr val="tx1"/>
                </a:solidFill>
                <a:effectLst/>
                <a:latin typeface="+mn-lt"/>
                <a:ea typeface="+mn-ea"/>
                <a:cs typeface="+mn-cs"/>
              </a:rPr>
              <a:t>We evaluate the accuracy of the pose comparing to the ground-truth. Our method is much better than the previous methods including self-supervised learning with video colorization. </a:t>
            </a:r>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61</a:t>
            </a:fld>
            <a:endParaRPr lang="en-US"/>
          </a:p>
        </p:txBody>
      </p:sp>
    </p:spTree>
    <p:extLst>
      <p:ext uri="{BB962C8B-B14F-4D97-AF65-F5344CB8AC3E}">
        <p14:creationId xmlns:p14="http://schemas.microsoft.com/office/powerpoint/2010/main" val="800828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have shown you that we can propagate the labels for a few seconds. But a more surprising result is, our representation still works when tracking a whole minute of video. </a:t>
            </a:r>
          </a:p>
          <a:p>
            <a:endParaRPr lang="en-US" dirty="0"/>
          </a:p>
          <a:p>
            <a:r>
              <a:rPr lang="en-US" dirty="0"/>
              <a:t>Remember, we can obtain this results without using any human supervision in training. And we are actually able to obtain this very useful representation from just the unlabeled data itself.  </a:t>
            </a:r>
          </a:p>
        </p:txBody>
      </p:sp>
      <p:sp>
        <p:nvSpPr>
          <p:cNvPr id="4" name="Slide Number Placeholder 3"/>
          <p:cNvSpPr>
            <a:spLocks noGrp="1"/>
          </p:cNvSpPr>
          <p:nvPr>
            <p:ph type="sldNum" sz="quarter" idx="5"/>
          </p:nvPr>
        </p:nvSpPr>
        <p:spPr/>
        <p:txBody>
          <a:bodyPr/>
          <a:lstStyle/>
          <a:p>
            <a:fld id="{6393EA68-8C46-4144-8E88-0BC371FEFB78}" type="slidenum">
              <a:rPr lang="en-US" smtClean="0"/>
              <a:t>63</a:t>
            </a:fld>
            <a:endParaRPr lang="en-US"/>
          </a:p>
        </p:txBody>
      </p:sp>
    </p:spTree>
    <p:extLst>
      <p:ext uri="{BB962C8B-B14F-4D97-AF65-F5344CB8AC3E}">
        <p14:creationId xmlns:p14="http://schemas.microsoft.com/office/powerpoint/2010/main" val="2004111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attempts to build relational reasoning into the current convolution framework.</a:t>
            </a:r>
          </a:p>
          <a:p>
            <a:endParaRPr lang="en-US" dirty="0"/>
          </a:p>
          <a:p>
            <a:r>
              <a:rPr lang="en-US" dirty="0"/>
              <a:t>For example, the relation network framework try to connect every two grids of feature in the convolutional feature map to perform reasoning for visual question answering. </a:t>
            </a:r>
          </a:p>
        </p:txBody>
      </p:sp>
      <p:sp>
        <p:nvSpPr>
          <p:cNvPr id="4" name="Slide Number Placeholder 3"/>
          <p:cNvSpPr>
            <a:spLocks noGrp="1"/>
          </p:cNvSpPr>
          <p:nvPr>
            <p:ph type="sldNum" sz="quarter" idx="5"/>
          </p:nvPr>
        </p:nvSpPr>
        <p:spPr/>
        <p:txBody>
          <a:bodyPr/>
          <a:lstStyle/>
          <a:p>
            <a:fld id="{6393EA68-8C46-4144-8E88-0BC371FEFB78}" type="slidenum">
              <a:rPr lang="en-US" smtClean="0"/>
              <a:t>5</a:t>
            </a:fld>
            <a:endParaRPr lang="en-US"/>
          </a:p>
        </p:txBody>
      </p:sp>
    </p:spTree>
    <p:extLst>
      <p:ext uri="{BB962C8B-B14F-4D97-AF65-F5344CB8AC3E}">
        <p14:creationId xmlns:p14="http://schemas.microsoft.com/office/powerpoint/2010/main" val="226478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language, researchers have proposed self-attention, which tries to perform long-range connection between different words in a sentence for language processing tasks.  </a:t>
            </a:r>
          </a:p>
        </p:txBody>
      </p:sp>
      <p:sp>
        <p:nvSpPr>
          <p:cNvPr id="4" name="Slide Number Placeholder 3"/>
          <p:cNvSpPr>
            <a:spLocks noGrp="1"/>
          </p:cNvSpPr>
          <p:nvPr>
            <p:ph type="sldNum" sz="quarter" idx="5"/>
          </p:nvPr>
        </p:nvSpPr>
        <p:spPr/>
        <p:txBody>
          <a:bodyPr/>
          <a:lstStyle/>
          <a:p>
            <a:fld id="{6393EA68-8C46-4144-8E88-0BC371FEFB78}" type="slidenum">
              <a:rPr lang="en-US" smtClean="0"/>
              <a:t>6</a:t>
            </a:fld>
            <a:endParaRPr lang="en-US"/>
          </a:p>
        </p:txBody>
      </p:sp>
    </p:spTree>
    <p:extLst>
      <p:ext uri="{BB962C8B-B14F-4D97-AF65-F5344CB8AC3E}">
        <p14:creationId xmlns:p14="http://schemas.microsoft.com/office/powerpoint/2010/main" val="2200371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doing convolution in regular grids in 1d or 2d. Researchers have also proposed to perform convolutions in the graph structure space. </a:t>
            </a:r>
          </a:p>
        </p:txBody>
      </p:sp>
      <p:sp>
        <p:nvSpPr>
          <p:cNvPr id="4" name="Slide Number Placeholder 3"/>
          <p:cNvSpPr>
            <a:spLocks noGrp="1"/>
          </p:cNvSpPr>
          <p:nvPr>
            <p:ph type="sldNum" sz="quarter" idx="5"/>
          </p:nvPr>
        </p:nvSpPr>
        <p:spPr/>
        <p:txBody>
          <a:bodyPr/>
          <a:lstStyle/>
          <a:p>
            <a:fld id="{6393EA68-8C46-4144-8E88-0BC371FEFB78}" type="slidenum">
              <a:rPr lang="en-US" smtClean="0"/>
              <a:t>7</a:t>
            </a:fld>
            <a:endParaRPr lang="en-US"/>
          </a:p>
        </p:txBody>
      </p:sp>
    </p:spTree>
    <p:extLst>
      <p:ext uri="{BB962C8B-B14F-4D97-AF65-F5344CB8AC3E}">
        <p14:creationId xmlns:p14="http://schemas.microsoft.com/office/powerpoint/2010/main" val="859782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 is local for 3d)</a:t>
            </a:r>
          </a:p>
          <a:p>
            <a:endParaRPr lang="en-US" dirty="0"/>
          </a:p>
          <a:p>
            <a:r>
              <a:rPr lang="en-US" dirty="0"/>
              <a:t>Why 3d convolution is bad, it is local </a:t>
            </a:r>
          </a:p>
          <a:p>
            <a:endParaRPr lang="en-US" dirty="0"/>
          </a:p>
          <a:p>
            <a:r>
              <a:rPr lang="en-US" dirty="0"/>
              <a:t>First I would like to talk about the background of action recognition. </a:t>
            </a:r>
          </a:p>
          <a:p>
            <a:endParaRPr lang="en-US" dirty="0"/>
          </a:p>
          <a:p>
            <a:r>
              <a:rPr lang="en-US" dirty="0"/>
              <a:t>It works in a supervised learning setting. Given a sequence of video frames, we fit them into a 3D Convolution Network, where the convolution operation is performed across space and time. We then can predict the action class which is playing soccer. </a:t>
            </a:r>
          </a:p>
          <a:p>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r>
              <a:rPr lang="en-US" dirty="0"/>
              <a:t>However, we really have a hard time to make 3D convolution works in action recognition. Because if you think, convolution is actually very local, it only sees a very local region each time. </a:t>
            </a:r>
          </a:p>
          <a:p>
            <a:endParaRPr lang="en-US" dirty="0"/>
          </a:p>
          <a:p>
            <a:pPr marL="0" marR="0" lvl="0" indent="0" algn="l" defTabSz="1775483" rtl="0" eaLnBrk="1" fontAlgn="auto" latinLnBrk="0" hangingPunct="1">
              <a:lnSpc>
                <a:spcPct val="100000"/>
              </a:lnSpc>
              <a:spcBef>
                <a:spcPts val="0"/>
              </a:spcBef>
              <a:spcAft>
                <a:spcPts val="0"/>
              </a:spcAft>
              <a:buClrTx/>
              <a:buSzTx/>
              <a:buFontTx/>
              <a:buNone/>
              <a:tabLst/>
              <a:defRPr/>
            </a:pPr>
            <a:r>
              <a:rPr lang="en-US" dirty="0"/>
              <a:t>(strong)</a:t>
            </a:r>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9</a:t>
            </a:fld>
            <a:endParaRPr lang="en-US"/>
          </a:p>
        </p:txBody>
      </p:sp>
    </p:spTree>
    <p:extLst>
      <p:ext uri="{BB962C8B-B14F-4D97-AF65-F5344CB8AC3E}">
        <p14:creationId xmlns:p14="http://schemas.microsoft.com/office/powerpoint/2010/main" val="872981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775483" rtl="0" eaLnBrk="1" fontAlgn="auto" latinLnBrk="0" hangingPunct="1">
              <a:lnSpc>
                <a:spcPct val="100000"/>
              </a:lnSpc>
              <a:spcBef>
                <a:spcPts val="0"/>
              </a:spcBef>
              <a:spcAft>
                <a:spcPts val="0"/>
              </a:spcAft>
              <a:buClrTx/>
              <a:buSzTx/>
              <a:buFontTx/>
              <a:buNone/>
              <a:tabLst/>
              <a:defRPr/>
            </a:pPr>
            <a:endParaRPr lang="en-US" dirty="0"/>
          </a:p>
          <a:p>
            <a:r>
              <a:rPr lang="en-US" dirty="0"/>
              <a:t>So what is missing here? </a:t>
            </a:r>
          </a:p>
          <a:p>
            <a:endParaRPr lang="en-US" altLang="zh-CN" dirty="0"/>
          </a:p>
          <a:p>
            <a:r>
              <a:rPr lang="en-US" altLang="zh-CN" dirty="0"/>
              <a:t>We are missing a long range reasoning module.</a:t>
            </a:r>
            <a:r>
              <a:rPr lang="zh-CN" altLang="en-US" dirty="0"/>
              <a:t> </a:t>
            </a:r>
            <a:endParaRPr lang="en-US" altLang="zh-CN" dirty="0"/>
          </a:p>
          <a:p>
            <a:endParaRPr lang="en-US" altLang="zh-CN" dirty="0"/>
          </a:p>
          <a:p>
            <a:r>
              <a:rPr lang="en-US" dirty="0"/>
              <a:t>For example, if we can have a long range connection or correspondence between the ball in the first frame and the ball in the last frame, it can really help understand the action. </a:t>
            </a:r>
          </a:p>
          <a:p>
            <a:endParaRPr lang="en-US" dirty="0"/>
          </a:p>
          <a:p>
            <a:endParaRPr lang="en-US" dirty="0"/>
          </a:p>
        </p:txBody>
      </p:sp>
      <p:sp>
        <p:nvSpPr>
          <p:cNvPr id="4" name="Slide Number Placeholder 3"/>
          <p:cNvSpPr>
            <a:spLocks noGrp="1"/>
          </p:cNvSpPr>
          <p:nvPr>
            <p:ph type="sldNum" sz="quarter" idx="5"/>
          </p:nvPr>
        </p:nvSpPr>
        <p:spPr/>
        <p:txBody>
          <a:bodyPr/>
          <a:lstStyle/>
          <a:p>
            <a:fld id="{6393EA68-8C46-4144-8E88-0BC371FEFB78}" type="slidenum">
              <a:rPr lang="en-US" smtClean="0"/>
              <a:t>10</a:t>
            </a:fld>
            <a:endParaRPr lang="en-US"/>
          </a:p>
        </p:txBody>
      </p:sp>
    </p:spTree>
    <p:extLst>
      <p:ext uri="{BB962C8B-B14F-4D97-AF65-F5344CB8AC3E}">
        <p14:creationId xmlns:p14="http://schemas.microsoft.com/office/powerpoint/2010/main" val="219713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095078"/>
            <a:ext cx="15544800" cy="4456853"/>
          </a:xfrm>
        </p:spPr>
        <p:txBody>
          <a:bodyPr anchor="b"/>
          <a:lstStyle>
            <a:lvl1pPr algn="ctr">
              <a:defRPr sz="11200"/>
            </a:lvl1pPr>
          </a:lstStyle>
          <a:p>
            <a:r>
              <a:rPr lang="en-US"/>
              <a:t>Click to edit Master title style</a:t>
            </a:r>
            <a:endParaRPr lang="en-US" dirty="0"/>
          </a:p>
        </p:txBody>
      </p:sp>
      <p:sp>
        <p:nvSpPr>
          <p:cNvPr id="3" name="Subtitle 2"/>
          <p:cNvSpPr>
            <a:spLocks noGrp="1"/>
          </p:cNvSpPr>
          <p:nvPr>
            <p:ph type="subTitle" idx="1"/>
          </p:nvPr>
        </p:nvSpPr>
        <p:spPr>
          <a:xfrm>
            <a:off x="2286000" y="6723804"/>
            <a:ext cx="13716000" cy="3090756"/>
          </a:xfrm>
        </p:spPr>
        <p:txBody>
          <a:bodyPr/>
          <a:lstStyle>
            <a:lvl1pPr marL="0" indent="0" algn="ctr">
              <a:buNone/>
              <a:defRPr sz="4480"/>
            </a:lvl1pPr>
            <a:lvl2pPr marL="853455" indent="0" algn="ctr">
              <a:buNone/>
              <a:defRPr sz="3733"/>
            </a:lvl2pPr>
            <a:lvl3pPr marL="1706910" indent="0" algn="ctr">
              <a:buNone/>
              <a:defRPr sz="3360"/>
            </a:lvl3pPr>
            <a:lvl4pPr marL="2560366" indent="0" algn="ctr">
              <a:buNone/>
              <a:defRPr sz="2987"/>
            </a:lvl4pPr>
            <a:lvl5pPr marL="3413821" indent="0" algn="ctr">
              <a:buNone/>
              <a:defRPr sz="2987"/>
            </a:lvl5pPr>
            <a:lvl6pPr marL="4267276" indent="0" algn="ctr">
              <a:buNone/>
              <a:defRPr sz="2987"/>
            </a:lvl6pPr>
            <a:lvl7pPr marL="5120731" indent="0" algn="ctr">
              <a:buNone/>
              <a:defRPr sz="2987"/>
            </a:lvl7pPr>
            <a:lvl8pPr marL="5974187" indent="0" algn="ctr">
              <a:buNone/>
              <a:defRPr sz="2987"/>
            </a:lvl8pPr>
            <a:lvl9pPr marL="6827642" indent="0" algn="ctr">
              <a:buNone/>
              <a:defRPr sz="298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C36EE0-B706-D149-B43C-9F7CCAFA278C}" type="datetime1">
              <a:rPr lang="en-US" smtClean="0"/>
              <a:t>6/16/19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660984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7BDBA1-184F-3F4D-8C3F-ECF72031630D}" type="datetime1">
              <a:rPr lang="en-US" smtClean="0"/>
              <a:t>6/16/19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3854743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681567"/>
            <a:ext cx="3943350" cy="108487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1" y="681567"/>
            <a:ext cx="11601450" cy="1084876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061773-CF5F-1348-9333-4F738C00024D}" type="datetime1">
              <a:rPr lang="en-US" smtClean="0"/>
              <a:t>6/16/19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569167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6E660-7998-CE49-8C16-DF3E01D0240E}" type="datetime1">
              <a:rPr lang="en-US" smtClean="0"/>
              <a:t>6/16/19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38718-CCDB-0046-9DF1-89ED948D6EDA}" type="slidenum">
              <a:rPr lang="en-US" smtClean="0"/>
              <a:pPr/>
              <a:t>‹#›</a:t>
            </a:fld>
            <a:endParaRPr lang="en-US" dirty="0"/>
          </a:p>
        </p:txBody>
      </p:sp>
    </p:spTree>
    <p:extLst>
      <p:ext uri="{BB962C8B-B14F-4D97-AF65-F5344CB8AC3E}">
        <p14:creationId xmlns:p14="http://schemas.microsoft.com/office/powerpoint/2010/main" val="3648585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3191514"/>
            <a:ext cx="15773400" cy="5325109"/>
          </a:xfrm>
        </p:spPr>
        <p:txBody>
          <a:bodyPr anchor="b"/>
          <a:lstStyle>
            <a:lvl1pPr>
              <a:defRPr sz="11200"/>
            </a:lvl1pPr>
          </a:lstStyle>
          <a:p>
            <a:r>
              <a:rPr lang="en-US"/>
              <a:t>Click to edit Master title style</a:t>
            </a:r>
            <a:endParaRPr lang="en-US" dirty="0"/>
          </a:p>
        </p:txBody>
      </p:sp>
      <p:sp>
        <p:nvSpPr>
          <p:cNvPr id="3" name="Text Placeholder 2"/>
          <p:cNvSpPr>
            <a:spLocks noGrp="1"/>
          </p:cNvSpPr>
          <p:nvPr>
            <p:ph type="body" idx="1"/>
          </p:nvPr>
        </p:nvSpPr>
        <p:spPr>
          <a:xfrm>
            <a:off x="1247776" y="8567000"/>
            <a:ext cx="15773400" cy="2800349"/>
          </a:xfrm>
        </p:spPr>
        <p:txBody>
          <a:bodyPr/>
          <a:lstStyle>
            <a:lvl1pPr marL="0" indent="0">
              <a:buNone/>
              <a:defRPr sz="4480">
                <a:solidFill>
                  <a:schemeClr val="tx1"/>
                </a:solidFill>
              </a:defRPr>
            </a:lvl1pPr>
            <a:lvl2pPr marL="853455" indent="0">
              <a:buNone/>
              <a:defRPr sz="3733">
                <a:solidFill>
                  <a:schemeClr val="tx1">
                    <a:tint val="75000"/>
                  </a:schemeClr>
                </a:solidFill>
              </a:defRPr>
            </a:lvl2pPr>
            <a:lvl3pPr marL="1706910" indent="0">
              <a:buNone/>
              <a:defRPr sz="3360">
                <a:solidFill>
                  <a:schemeClr val="tx1">
                    <a:tint val="75000"/>
                  </a:schemeClr>
                </a:solidFill>
              </a:defRPr>
            </a:lvl3pPr>
            <a:lvl4pPr marL="2560366" indent="0">
              <a:buNone/>
              <a:defRPr sz="2987">
                <a:solidFill>
                  <a:schemeClr val="tx1">
                    <a:tint val="75000"/>
                  </a:schemeClr>
                </a:solidFill>
              </a:defRPr>
            </a:lvl4pPr>
            <a:lvl5pPr marL="3413821" indent="0">
              <a:buNone/>
              <a:defRPr sz="2987">
                <a:solidFill>
                  <a:schemeClr val="tx1">
                    <a:tint val="75000"/>
                  </a:schemeClr>
                </a:solidFill>
              </a:defRPr>
            </a:lvl5pPr>
            <a:lvl6pPr marL="4267276" indent="0">
              <a:buNone/>
              <a:defRPr sz="2987">
                <a:solidFill>
                  <a:schemeClr val="tx1">
                    <a:tint val="75000"/>
                  </a:schemeClr>
                </a:solidFill>
              </a:defRPr>
            </a:lvl6pPr>
            <a:lvl7pPr marL="5120731" indent="0">
              <a:buNone/>
              <a:defRPr sz="2987">
                <a:solidFill>
                  <a:schemeClr val="tx1">
                    <a:tint val="75000"/>
                  </a:schemeClr>
                </a:solidFill>
              </a:defRPr>
            </a:lvl7pPr>
            <a:lvl8pPr marL="5974187" indent="0">
              <a:buNone/>
              <a:defRPr sz="2987">
                <a:solidFill>
                  <a:schemeClr val="tx1">
                    <a:tint val="75000"/>
                  </a:schemeClr>
                </a:solidFill>
              </a:defRPr>
            </a:lvl8pPr>
            <a:lvl9pPr marL="6827642" indent="0">
              <a:buNone/>
              <a:defRPr sz="298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29A1E4-FBE6-504F-81DF-D19C879E9465}" type="datetime1">
              <a:rPr lang="en-US" smtClean="0"/>
              <a:t>6/16/19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3591992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3407833"/>
            <a:ext cx="7772400" cy="8122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3407833"/>
            <a:ext cx="7772400" cy="8122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87C28F-401E-744C-B0BF-0452747E9307}" type="datetime1">
              <a:rPr lang="en-US" smtClean="0"/>
              <a:t>6/16/19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935521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81570"/>
            <a:ext cx="15773400" cy="247438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4" y="3138171"/>
            <a:ext cx="7736680"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en-US"/>
              <a:t>Edit Master text styles</a:t>
            </a:r>
          </a:p>
        </p:txBody>
      </p:sp>
      <p:sp>
        <p:nvSpPr>
          <p:cNvPr id="4" name="Content Placeholder 3"/>
          <p:cNvSpPr>
            <a:spLocks noGrp="1"/>
          </p:cNvSpPr>
          <p:nvPr>
            <p:ph sz="half" idx="2"/>
          </p:nvPr>
        </p:nvSpPr>
        <p:spPr>
          <a:xfrm>
            <a:off x="1259684" y="4676140"/>
            <a:ext cx="7736680" cy="687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1" y="3138171"/>
            <a:ext cx="7774782"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en-US"/>
              <a:t>Edit Master text styles</a:t>
            </a:r>
          </a:p>
        </p:txBody>
      </p:sp>
      <p:sp>
        <p:nvSpPr>
          <p:cNvPr id="6" name="Content Placeholder 5"/>
          <p:cNvSpPr>
            <a:spLocks noGrp="1"/>
          </p:cNvSpPr>
          <p:nvPr>
            <p:ph sz="quarter" idx="4"/>
          </p:nvPr>
        </p:nvSpPr>
        <p:spPr>
          <a:xfrm>
            <a:off x="9258301" y="4676140"/>
            <a:ext cx="7774782" cy="687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3838F5-961A-0348-87BD-05C480C7F19A}" type="datetime1">
              <a:rPr lang="en-US" smtClean="0"/>
              <a:t>6/16/19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1570823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3AFE73-B9AA-3F42-B8AE-41E6D9C7D7F5}" type="datetime1">
              <a:rPr lang="en-US" smtClean="0"/>
              <a:t>6/16/19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113793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AC760F-25CE-AB49-97AF-9E407102AC1A}" type="datetime1">
              <a:rPr lang="en-US" smtClean="0"/>
              <a:t>6/16/19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229656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853440"/>
            <a:ext cx="5898356" cy="2987040"/>
          </a:xfrm>
        </p:spPr>
        <p:txBody>
          <a:bodyPr anchor="b"/>
          <a:lstStyle>
            <a:lvl1pPr>
              <a:defRPr sz="5973"/>
            </a:lvl1pPr>
          </a:lstStyle>
          <a:p>
            <a:r>
              <a:rPr lang="en-US"/>
              <a:t>Click to edit Master title style</a:t>
            </a:r>
            <a:endParaRPr lang="en-US" dirty="0"/>
          </a:p>
        </p:txBody>
      </p:sp>
      <p:sp>
        <p:nvSpPr>
          <p:cNvPr id="3" name="Content Placeholder 2"/>
          <p:cNvSpPr>
            <a:spLocks noGrp="1"/>
          </p:cNvSpPr>
          <p:nvPr>
            <p:ph idx="1"/>
          </p:nvPr>
        </p:nvSpPr>
        <p:spPr>
          <a:xfrm>
            <a:off x="7774782" y="1843196"/>
            <a:ext cx="9258300" cy="9097433"/>
          </a:xfrm>
        </p:spPr>
        <p:txBody>
          <a:bodyPr/>
          <a:lstStyle>
            <a:lvl1pPr>
              <a:defRPr sz="5973"/>
            </a:lvl1pPr>
            <a:lvl2pPr>
              <a:defRPr sz="5227"/>
            </a:lvl2pPr>
            <a:lvl3pPr>
              <a:defRPr sz="4480"/>
            </a:lvl3pPr>
            <a:lvl4pPr>
              <a:defRPr sz="3733"/>
            </a:lvl4pPr>
            <a:lvl5pPr>
              <a:defRPr sz="3733"/>
            </a:lvl5pPr>
            <a:lvl6pPr>
              <a:defRPr sz="3733"/>
            </a:lvl6pPr>
            <a:lvl7pPr>
              <a:defRPr sz="3733"/>
            </a:lvl7pPr>
            <a:lvl8pPr>
              <a:defRPr sz="3733"/>
            </a:lvl8pPr>
            <a:lvl9pPr>
              <a:defRPr sz="37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2" y="3840480"/>
            <a:ext cx="589835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en-US"/>
              <a:t>Edit Master text styles</a:t>
            </a:r>
          </a:p>
        </p:txBody>
      </p:sp>
      <p:sp>
        <p:nvSpPr>
          <p:cNvPr id="5" name="Date Placeholder 4"/>
          <p:cNvSpPr>
            <a:spLocks noGrp="1"/>
          </p:cNvSpPr>
          <p:nvPr>
            <p:ph type="dt" sz="half" idx="10"/>
          </p:nvPr>
        </p:nvSpPr>
        <p:spPr/>
        <p:txBody>
          <a:bodyPr/>
          <a:lstStyle/>
          <a:p>
            <a:fld id="{D7183F95-F974-F74C-8E43-2F82EEF30D0A}" type="datetime1">
              <a:rPr lang="en-US" smtClean="0"/>
              <a:t>6/16/19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77026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853440"/>
            <a:ext cx="5898356" cy="2987040"/>
          </a:xfrm>
        </p:spPr>
        <p:txBody>
          <a:bodyPr anchor="b"/>
          <a:lstStyle>
            <a:lvl1pPr>
              <a:defRPr sz="5973"/>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843196"/>
            <a:ext cx="9258300" cy="9097433"/>
          </a:xfrm>
        </p:spPr>
        <p:txBody>
          <a:bodyPr anchor="t"/>
          <a:lstStyle>
            <a:lvl1pPr marL="0" indent="0">
              <a:buNone/>
              <a:defRPr sz="5973"/>
            </a:lvl1pPr>
            <a:lvl2pPr marL="853455" indent="0">
              <a:buNone/>
              <a:defRPr sz="5227"/>
            </a:lvl2pPr>
            <a:lvl3pPr marL="1706910" indent="0">
              <a:buNone/>
              <a:defRPr sz="4480"/>
            </a:lvl3pPr>
            <a:lvl4pPr marL="2560366" indent="0">
              <a:buNone/>
              <a:defRPr sz="3733"/>
            </a:lvl4pPr>
            <a:lvl5pPr marL="3413821" indent="0">
              <a:buNone/>
              <a:defRPr sz="3733"/>
            </a:lvl5pPr>
            <a:lvl6pPr marL="4267276" indent="0">
              <a:buNone/>
              <a:defRPr sz="3733"/>
            </a:lvl6pPr>
            <a:lvl7pPr marL="5120731" indent="0">
              <a:buNone/>
              <a:defRPr sz="3733"/>
            </a:lvl7pPr>
            <a:lvl8pPr marL="5974187" indent="0">
              <a:buNone/>
              <a:defRPr sz="3733"/>
            </a:lvl8pPr>
            <a:lvl9pPr marL="6827642" indent="0">
              <a:buNone/>
              <a:defRPr sz="3733"/>
            </a:lvl9pPr>
          </a:lstStyle>
          <a:p>
            <a:r>
              <a:rPr lang="en-US"/>
              <a:t>Click icon to add picture</a:t>
            </a:r>
            <a:endParaRPr lang="en-US" dirty="0"/>
          </a:p>
        </p:txBody>
      </p:sp>
      <p:sp>
        <p:nvSpPr>
          <p:cNvPr id="4" name="Text Placeholder 3"/>
          <p:cNvSpPr>
            <a:spLocks noGrp="1"/>
          </p:cNvSpPr>
          <p:nvPr>
            <p:ph type="body" sz="half" idx="2"/>
          </p:nvPr>
        </p:nvSpPr>
        <p:spPr>
          <a:xfrm>
            <a:off x="1259682" y="3840480"/>
            <a:ext cx="589835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en-US"/>
              <a:t>Edit Master text styles</a:t>
            </a:r>
          </a:p>
        </p:txBody>
      </p:sp>
      <p:sp>
        <p:nvSpPr>
          <p:cNvPr id="5" name="Date Placeholder 4"/>
          <p:cNvSpPr>
            <a:spLocks noGrp="1"/>
          </p:cNvSpPr>
          <p:nvPr>
            <p:ph type="dt" sz="half" idx="10"/>
          </p:nvPr>
        </p:nvSpPr>
        <p:spPr/>
        <p:txBody>
          <a:bodyPr/>
          <a:lstStyle/>
          <a:p>
            <a:fld id="{B8C420E0-50C8-344D-86DC-1F79DDE52D68}" type="datetime1">
              <a:rPr lang="en-US" smtClean="0"/>
              <a:t>6/16/19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2515372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681570"/>
            <a:ext cx="15773400" cy="24743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3407833"/>
            <a:ext cx="15773400" cy="812249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11865189"/>
            <a:ext cx="4114800" cy="681567"/>
          </a:xfrm>
          <a:prstGeom prst="rect">
            <a:avLst/>
          </a:prstGeom>
        </p:spPr>
        <p:txBody>
          <a:bodyPr vert="horz" lIns="91440" tIns="45720" rIns="91440" bIns="45720" rtlCol="0" anchor="ctr"/>
          <a:lstStyle>
            <a:lvl1pPr algn="l">
              <a:defRPr sz="2240">
                <a:solidFill>
                  <a:schemeClr val="tx1">
                    <a:tint val="75000"/>
                  </a:schemeClr>
                </a:solidFill>
              </a:defRPr>
            </a:lvl1pPr>
          </a:lstStyle>
          <a:p>
            <a:fld id="{69631F7C-FEE5-0B44-94FF-DA690028E6BB}" type="datetime1">
              <a:rPr lang="en-US" smtClean="0"/>
              <a:t>6/16/19</a:t>
            </a:fld>
            <a:endParaRPr lang="en-US"/>
          </a:p>
        </p:txBody>
      </p:sp>
      <p:sp>
        <p:nvSpPr>
          <p:cNvPr id="5" name="Footer Placeholder 4"/>
          <p:cNvSpPr>
            <a:spLocks noGrp="1"/>
          </p:cNvSpPr>
          <p:nvPr>
            <p:ph type="ftr" sz="quarter" idx="3"/>
          </p:nvPr>
        </p:nvSpPr>
        <p:spPr>
          <a:xfrm>
            <a:off x="6057900" y="11865189"/>
            <a:ext cx="6172200" cy="681567"/>
          </a:xfrm>
          <a:prstGeom prst="rect">
            <a:avLst/>
          </a:prstGeom>
        </p:spPr>
        <p:txBody>
          <a:bodyPr vert="horz" lIns="91440" tIns="45720" rIns="91440" bIns="45720" rtlCol="0" anchor="ctr"/>
          <a:lstStyle>
            <a:lvl1pPr algn="ctr">
              <a:defRPr sz="22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11865189"/>
            <a:ext cx="4114800" cy="681567"/>
          </a:xfrm>
          <a:prstGeom prst="rect">
            <a:avLst/>
          </a:prstGeom>
        </p:spPr>
        <p:txBody>
          <a:bodyPr vert="horz" lIns="91440" tIns="45720" rIns="91440" bIns="45720" rtlCol="0" anchor="ctr"/>
          <a:lstStyle>
            <a:lvl1pPr algn="r">
              <a:defRPr sz="2240">
                <a:solidFill>
                  <a:schemeClr val="tx1">
                    <a:tint val="75000"/>
                  </a:schemeClr>
                </a:solidFill>
              </a:defRPr>
            </a:lvl1pPr>
          </a:lstStyle>
          <a:p>
            <a:fld id="{A4988FC8-CA68-4348-9658-2286908ED762}" type="slidenum">
              <a:rPr lang="en-US" smtClean="0"/>
              <a:t>‹#›</a:t>
            </a:fld>
            <a:endParaRPr lang="en-US"/>
          </a:p>
        </p:txBody>
      </p:sp>
    </p:spTree>
    <p:extLst>
      <p:ext uri="{BB962C8B-B14F-4D97-AF65-F5344CB8AC3E}">
        <p14:creationId xmlns:p14="http://schemas.microsoft.com/office/powerpoint/2010/main" val="2747684404"/>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ctr" defTabSz="1706910" rtl="0" eaLnBrk="1" latinLnBrk="0" hangingPunct="1">
        <a:lnSpc>
          <a:spcPct val="90000"/>
        </a:lnSpc>
        <a:spcBef>
          <a:spcPct val="0"/>
        </a:spcBef>
        <a:buNone/>
        <a:defRPr sz="8213" kern="1200">
          <a:solidFill>
            <a:schemeClr val="tx1"/>
          </a:solidFill>
          <a:latin typeface="+mj-lt"/>
          <a:ea typeface="+mj-ea"/>
          <a:cs typeface="+mj-cs"/>
        </a:defRPr>
      </a:lvl1pPr>
    </p:titleStyle>
    <p:bodyStyle>
      <a:lvl1pPr marL="426728" indent="-426728" algn="l" defTabSz="1706910" rtl="0" eaLnBrk="1" latinLnBrk="0" hangingPunct="1">
        <a:lnSpc>
          <a:spcPct val="90000"/>
        </a:lnSpc>
        <a:spcBef>
          <a:spcPts val="1867"/>
        </a:spcBef>
        <a:buFont typeface="Arial" panose="020B0604020202020204" pitchFamily="34" charset="0"/>
        <a:buChar char="•"/>
        <a:defRPr sz="5227" kern="1200">
          <a:solidFill>
            <a:schemeClr val="tx1"/>
          </a:solidFill>
          <a:latin typeface="+mn-lt"/>
          <a:ea typeface="+mn-ea"/>
          <a:cs typeface="+mn-cs"/>
        </a:defRPr>
      </a:lvl1pPr>
      <a:lvl2pPr marL="1280183" indent="-426728" algn="l" defTabSz="1706910" rtl="0" eaLnBrk="1" latinLnBrk="0" hangingPunct="1">
        <a:lnSpc>
          <a:spcPct val="90000"/>
        </a:lnSpc>
        <a:spcBef>
          <a:spcPts val="933"/>
        </a:spcBef>
        <a:buFont typeface="Arial" panose="020B0604020202020204" pitchFamily="34" charset="0"/>
        <a:buChar char="•"/>
        <a:defRPr sz="4480" kern="1200">
          <a:solidFill>
            <a:schemeClr val="tx1"/>
          </a:solidFill>
          <a:latin typeface="+mn-lt"/>
          <a:ea typeface="+mn-ea"/>
          <a:cs typeface="+mn-cs"/>
        </a:defRPr>
      </a:lvl2pPr>
      <a:lvl3pPr marL="2133638" indent="-426728" algn="l" defTabSz="1706910" rtl="0" eaLnBrk="1" latinLnBrk="0" hangingPunct="1">
        <a:lnSpc>
          <a:spcPct val="90000"/>
        </a:lnSpc>
        <a:spcBef>
          <a:spcPts val="933"/>
        </a:spcBef>
        <a:buFont typeface="Arial" panose="020B0604020202020204" pitchFamily="34" charset="0"/>
        <a:buChar char="•"/>
        <a:defRPr sz="3733" kern="1200">
          <a:solidFill>
            <a:schemeClr val="tx1"/>
          </a:solidFill>
          <a:latin typeface="+mn-lt"/>
          <a:ea typeface="+mn-ea"/>
          <a:cs typeface="+mn-cs"/>
        </a:defRPr>
      </a:lvl3pPr>
      <a:lvl4pPr marL="2987093"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4pPr>
      <a:lvl5pPr marL="384054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5pPr>
      <a:lvl6pPr marL="469400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6pPr>
      <a:lvl7pPr marL="554745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7pPr>
      <a:lvl8pPr marL="640091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8pPr>
      <a:lvl9pPr marL="7254370"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910" rtl="0" eaLnBrk="1" latinLnBrk="0" hangingPunct="1">
        <a:defRPr sz="3360" kern="1200">
          <a:solidFill>
            <a:schemeClr val="tx1"/>
          </a:solidFill>
          <a:latin typeface="+mn-lt"/>
          <a:ea typeface="+mn-ea"/>
          <a:cs typeface="+mn-cs"/>
        </a:defRPr>
      </a:lvl1pPr>
      <a:lvl2pPr marL="853455" algn="l" defTabSz="1706910" rtl="0" eaLnBrk="1" latinLnBrk="0" hangingPunct="1">
        <a:defRPr sz="3360" kern="1200">
          <a:solidFill>
            <a:schemeClr val="tx1"/>
          </a:solidFill>
          <a:latin typeface="+mn-lt"/>
          <a:ea typeface="+mn-ea"/>
          <a:cs typeface="+mn-cs"/>
        </a:defRPr>
      </a:lvl2pPr>
      <a:lvl3pPr marL="1706910" algn="l" defTabSz="1706910" rtl="0" eaLnBrk="1" latinLnBrk="0" hangingPunct="1">
        <a:defRPr sz="3360" kern="1200">
          <a:solidFill>
            <a:schemeClr val="tx1"/>
          </a:solidFill>
          <a:latin typeface="+mn-lt"/>
          <a:ea typeface="+mn-ea"/>
          <a:cs typeface="+mn-cs"/>
        </a:defRPr>
      </a:lvl3pPr>
      <a:lvl4pPr marL="2560366" algn="l" defTabSz="1706910" rtl="0" eaLnBrk="1" latinLnBrk="0" hangingPunct="1">
        <a:defRPr sz="3360" kern="1200">
          <a:solidFill>
            <a:schemeClr val="tx1"/>
          </a:solidFill>
          <a:latin typeface="+mn-lt"/>
          <a:ea typeface="+mn-ea"/>
          <a:cs typeface="+mn-cs"/>
        </a:defRPr>
      </a:lvl4pPr>
      <a:lvl5pPr marL="3413821" algn="l" defTabSz="1706910" rtl="0" eaLnBrk="1" latinLnBrk="0" hangingPunct="1">
        <a:defRPr sz="3360" kern="1200">
          <a:solidFill>
            <a:schemeClr val="tx1"/>
          </a:solidFill>
          <a:latin typeface="+mn-lt"/>
          <a:ea typeface="+mn-ea"/>
          <a:cs typeface="+mn-cs"/>
        </a:defRPr>
      </a:lvl5pPr>
      <a:lvl6pPr marL="4267276" algn="l" defTabSz="1706910" rtl="0" eaLnBrk="1" latinLnBrk="0" hangingPunct="1">
        <a:defRPr sz="3360" kern="1200">
          <a:solidFill>
            <a:schemeClr val="tx1"/>
          </a:solidFill>
          <a:latin typeface="+mn-lt"/>
          <a:ea typeface="+mn-ea"/>
          <a:cs typeface="+mn-cs"/>
        </a:defRPr>
      </a:lvl6pPr>
      <a:lvl7pPr marL="5120731" algn="l" defTabSz="1706910" rtl="0" eaLnBrk="1" latinLnBrk="0" hangingPunct="1">
        <a:defRPr sz="3360" kern="1200">
          <a:solidFill>
            <a:schemeClr val="tx1"/>
          </a:solidFill>
          <a:latin typeface="+mn-lt"/>
          <a:ea typeface="+mn-ea"/>
          <a:cs typeface="+mn-cs"/>
        </a:defRPr>
      </a:lvl7pPr>
      <a:lvl8pPr marL="5974187" algn="l" defTabSz="1706910" rtl="0" eaLnBrk="1" latinLnBrk="0" hangingPunct="1">
        <a:defRPr sz="3360" kern="1200">
          <a:solidFill>
            <a:schemeClr val="tx1"/>
          </a:solidFill>
          <a:latin typeface="+mn-lt"/>
          <a:ea typeface="+mn-ea"/>
          <a:cs typeface="+mn-cs"/>
        </a:defRPr>
      </a:lvl8pPr>
      <a:lvl9pPr marL="6827642" algn="l" defTabSz="170691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020.png"/><Relationship Id="rId3" Type="http://schemas.openxmlformats.org/officeDocument/2006/relationships/notesSlide" Target="../notesSlides/notesSlide10.xml"/><Relationship Id="rId7" Type="http://schemas.openxmlformats.org/officeDocument/2006/relationships/image" Target="../media/image2010.png"/><Relationship Id="rId2" Type="http://schemas.openxmlformats.org/officeDocument/2006/relationships/slideLayout" Target="../slideLayouts/slideLayout2.xml"/><Relationship Id="rId1" Type="http://schemas.openxmlformats.org/officeDocument/2006/relationships/tags" Target="../tags/tag5.xml"/><Relationship Id="rId11" Type="http://schemas.openxmlformats.org/officeDocument/2006/relationships/image" Target="../media/image23.png"/><Relationship Id="rId10" Type="http://schemas.openxmlformats.org/officeDocument/2006/relationships/image" Target="../media/image2040.png"/><Relationship Id="rId4" Type="http://schemas.openxmlformats.org/officeDocument/2006/relationships/image" Target="../media/image22.png"/><Relationship Id="rId9" Type="http://schemas.openxmlformats.org/officeDocument/2006/relationships/image" Target="../media/image20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28.png"/><Relationship Id="rId4" Type="http://schemas.openxmlformats.org/officeDocument/2006/relationships/image" Target="../media/image18.png"/><Relationship Id="rId9" Type="http://schemas.openxmlformats.org/officeDocument/2006/relationships/image" Target="../media/image2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28.png"/><Relationship Id="rId4" Type="http://schemas.openxmlformats.org/officeDocument/2006/relationships/image" Target="../media/image18.png"/><Relationship Id="rId9" Type="http://schemas.openxmlformats.org/officeDocument/2006/relationships/image" Target="../media/image227.png"/></Relationships>
</file>

<file path=ppt/slides/_rels/slide14.xml.rels><?xml version="1.0" encoding="UTF-8" standalone="yes"?>
<Relationships xmlns="http://schemas.openxmlformats.org/package/2006/relationships"><Relationship Id="rId8" Type="http://schemas.openxmlformats.org/officeDocument/2006/relationships/image" Target="../media/image434.png"/><Relationship Id="rId13" Type="http://schemas.openxmlformats.org/officeDocument/2006/relationships/image" Target="../media/image439.png"/><Relationship Id="rId18" Type="http://schemas.openxmlformats.org/officeDocument/2006/relationships/image" Target="../media/image444.png"/><Relationship Id="rId3" Type="http://schemas.openxmlformats.org/officeDocument/2006/relationships/image" Target="../media/image1740.png"/><Relationship Id="rId21" Type="http://schemas.openxmlformats.org/officeDocument/2006/relationships/image" Target="../media/image1750.png"/><Relationship Id="rId7" Type="http://schemas.openxmlformats.org/officeDocument/2006/relationships/image" Target="../media/image433.png"/><Relationship Id="rId17" Type="http://schemas.openxmlformats.org/officeDocument/2006/relationships/image" Target="../media/image443.png"/><Relationship Id="rId2" Type="http://schemas.openxmlformats.org/officeDocument/2006/relationships/notesSlide" Target="../notesSlides/notesSlide13.xml"/><Relationship Id="rId16" Type="http://schemas.openxmlformats.org/officeDocument/2006/relationships/image" Target="../media/image442.png"/><Relationship Id="rId20" Type="http://schemas.openxmlformats.org/officeDocument/2006/relationships/image" Target="../media/image446.png"/><Relationship Id="rId1" Type="http://schemas.openxmlformats.org/officeDocument/2006/relationships/slideLayout" Target="../slideLayouts/slideLayout2.xml"/><Relationship Id="rId6" Type="http://schemas.openxmlformats.org/officeDocument/2006/relationships/image" Target="../media/image4320.png"/><Relationship Id="rId11" Type="http://schemas.openxmlformats.org/officeDocument/2006/relationships/image" Target="../media/image437.png"/><Relationship Id="rId5" Type="http://schemas.openxmlformats.org/officeDocument/2006/relationships/image" Target="../media/image4310.png"/><Relationship Id="rId15" Type="http://schemas.openxmlformats.org/officeDocument/2006/relationships/image" Target="../media/image441.png"/><Relationship Id="rId10" Type="http://schemas.openxmlformats.org/officeDocument/2006/relationships/image" Target="../media/image436.png"/><Relationship Id="rId19" Type="http://schemas.openxmlformats.org/officeDocument/2006/relationships/image" Target="../media/image445.png"/><Relationship Id="rId9" Type="http://schemas.openxmlformats.org/officeDocument/2006/relationships/image" Target="../media/image435.png"/><Relationship Id="rId14" Type="http://schemas.openxmlformats.org/officeDocument/2006/relationships/image" Target="../media/image440.png"/><Relationship Id="rId22" Type="http://schemas.openxmlformats.org/officeDocument/2006/relationships/image" Target="../media/image1760.png"/></Relationships>
</file>

<file path=ppt/slides/_rels/slide15.xml.rels><?xml version="1.0" encoding="UTF-8" standalone="yes"?>
<Relationships xmlns="http://schemas.openxmlformats.org/package/2006/relationships"><Relationship Id="rId8" Type="http://schemas.openxmlformats.org/officeDocument/2006/relationships/image" Target="../media/image434.png"/><Relationship Id="rId13" Type="http://schemas.openxmlformats.org/officeDocument/2006/relationships/image" Target="../media/image439.png"/><Relationship Id="rId18" Type="http://schemas.openxmlformats.org/officeDocument/2006/relationships/image" Target="../media/image444.png"/><Relationship Id="rId3" Type="http://schemas.openxmlformats.org/officeDocument/2006/relationships/image" Target="../media/image1740.png"/><Relationship Id="rId21" Type="http://schemas.openxmlformats.org/officeDocument/2006/relationships/image" Target="../media/image1770.png"/><Relationship Id="rId7" Type="http://schemas.openxmlformats.org/officeDocument/2006/relationships/image" Target="../media/image433.png"/><Relationship Id="rId17" Type="http://schemas.openxmlformats.org/officeDocument/2006/relationships/image" Target="../media/image443.png"/><Relationship Id="rId2" Type="http://schemas.openxmlformats.org/officeDocument/2006/relationships/notesSlide" Target="../notesSlides/notesSlide14.xml"/><Relationship Id="rId16" Type="http://schemas.openxmlformats.org/officeDocument/2006/relationships/image" Target="../media/image442.png"/><Relationship Id="rId20" Type="http://schemas.openxmlformats.org/officeDocument/2006/relationships/image" Target="../media/image446.png"/><Relationship Id="rId1" Type="http://schemas.openxmlformats.org/officeDocument/2006/relationships/slideLayout" Target="../slideLayouts/slideLayout2.xml"/><Relationship Id="rId6" Type="http://schemas.openxmlformats.org/officeDocument/2006/relationships/image" Target="../media/image4320.png"/><Relationship Id="rId11" Type="http://schemas.openxmlformats.org/officeDocument/2006/relationships/image" Target="../media/image437.png"/><Relationship Id="rId5" Type="http://schemas.openxmlformats.org/officeDocument/2006/relationships/image" Target="../media/image4310.png"/><Relationship Id="rId15" Type="http://schemas.openxmlformats.org/officeDocument/2006/relationships/image" Target="../media/image441.png"/><Relationship Id="rId10" Type="http://schemas.openxmlformats.org/officeDocument/2006/relationships/image" Target="../media/image436.png"/><Relationship Id="rId19" Type="http://schemas.openxmlformats.org/officeDocument/2006/relationships/image" Target="../media/image445.png"/><Relationship Id="rId9" Type="http://schemas.openxmlformats.org/officeDocument/2006/relationships/image" Target="../media/image435.png"/><Relationship Id="rId14" Type="http://schemas.openxmlformats.org/officeDocument/2006/relationships/image" Target="../media/image440.png"/><Relationship Id="rId22" Type="http://schemas.openxmlformats.org/officeDocument/2006/relationships/image" Target="../media/image1760.png"/></Relationships>
</file>

<file path=ppt/slides/_rels/slide16.xml.rels><?xml version="1.0" encoding="UTF-8" standalone="yes"?>
<Relationships xmlns="http://schemas.openxmlformats.org/package/2006/relationships"><Relationship Id="rId8" Type="http://schemas.openxmlformats.org/officeDocument/2006/relationships/image" Target="../media/image435.png"/><Relationship Id="rId7" Type="http://schemas.openxmlformats.org/officeDocument/2006/relationships/image" Target="../media/image434.png"/><Relationship Id="rId12" Type="http://schemas.openxmlformats.org/officeDocument/2006/relationships/image" Target="../media/image1760.png"/><Relationship Id="rId2" Type="http://schemas.openxmlformats.org/officeDocument/2006/relationships/image" Target="../media/image1740.png"/><Relationship Id="rId1" Type="http://schemas.openxmlformats.org/officeDocument/2006/relationships/slideLayout" Target="../slideLayouts/slideLayout2.xml"/><Relationship Id="rId6" Type="http://schemas.openxmlformats.org/officeDocument/2006/relationships/image" Target="../media/image433.png"/><Relationship Id="rId11" Type="http://schemas.openxmlformats.org/officeDocument/2006/relationships/image" Target="../media/image1770.png"/><Relationship Id="rId5" Type="http://schemas.openxmlformats.org/officeDocument/2006/relationships/image" Target="../media/image4320.png"/><Relationship Id="rId10" Type="http://schemas.openxmlformats.org/officeDocument/2006/relationships/image" Target="../media/image437.png"/><Relationship Id="rId4" Type="http://schemas.openxmlformats.org/officeDocument/2006/relationships/image" Target="../media/image4310.png"/><Relationship Id="rId9" Type="http://schemas.openxmlformats.org/officeDocument/2006/relationships/image" Target="../media/image436.png"/></Relationships>
</file>

<file path=ppt/slides/_rels/slide17.xml.rels><?xml version="1.0" encoding="UTF-8" standalone="yes"?>
<Relationships xmlns="http://schemas.openxmlformats.org/package/2006/relationships"><Relationship Id="rId8" Type="http://schemas.openxmlformats.org/officeDocument/2006/relationships/image" Target="../media/image434.png"/><Relationship Id="rId13" Type="http://schemas.openxmlformats.org/officeDocument/2006/relationships/image" Target="../media/image1760.png"/><Relationship Id="rId3" Type="http://schemas.openxmlformats.org/officeDocument/2006/relationships/image" Target="../media/image1740.png"/><Relationship Id="rId7" Type="http://schemas.openxmlformats.org/officeDocument/2006/relationships/image" Target="../media/image433.png"/><Relationship Id="rId12" Type="http://schemas.openxmlformats.org/officeDocument/2006/relationships/image" Target="../media/image1780.png"/><Relationship Id="rId2" Type="http://schemas.openxmlformats.org/officeDocument/2006/relationships/notesSlide" Target="../notesSlides/notesSlide1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320.png"/><Relationship Id="rId11" Type="http://schemas.openxmlformats.org/officeDocument/2006/relationships/image" Target="../media/image437.png"/><Relationship Id="rId5" Type="http://schemas.openxmlformats.org/officeDocument/2006/relationships/image" Target="../media/image4310.png"/><Relationship Id="rId15" Type="http://schemas.openxmlformats.org/officeDocument/2006/relationships/image" Target="../media/image26.png"/><Relationship Id="rId10" Type="http://schemas.openxmlformats.org/officeDocument/2006/relationships/image" Target="../media/image436.png"/><Relationship Id="rId9" Type="http://schemas.openxmlformats.org/officeDocument/2006/relationships/image" Target="../media/image435.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434.png"/><Relationship Id="rId13" Type="http://schemas.openxmlformats.org/officeDocument/2006/relationships/image" Target="../media/image437.png"/><Relationship Id="rId3" Type="http://schemas.openxmlformats.org/officeDocument/2006/relationships/image" Target="../media/image1740.png"/><Relationship Id="rId7" Type="http://schemas.openxmlformats.org/officeDocument/2006/relationships/image" Target="../media/image433.png"/><Relationship Id="rId12" Type="http://schemas.openxmlformats.org/officeDocument/2006/relationships/image" Target="../media/image436.png"/><Relationship Id="rId17" Type="http://schemas.openxmlformats.org/officeDocument/2006/relationships/image" Target="../media/image1760.png"/><Relationship Id="rId2" Type="http://schemas.openxmlformats.org/officeDocument/2006/relationships/notesSlide" Target="../notesSlides/notesSlide16.xml"/><Relationship Id="rId16" Type="http://schemas.openxmlformats.org/officeDocument/2006/relationships/image" Target="../media/image1780.png"/><Relationship Id="rId1" Type="http://schemas.openxmlformats.org/officeDocument/2006/relationships/slideLayout" Target="../slideLayouts/slideLayout2.xml"/><Relationship Id="rId6" Type="http://schemas.openxmlformats.org/officeDocument/2006/relationships/image" Target="../media/image4320.png"/><Relationship Id="rId11" Type="http://schemas.openxmlformats.org/officeDocument/2006/relationships/image" Target="../media/image435.png"/><Relationship Id="rId5" Type="http://schemas.openxmlformats.org/officeDocument/2006/relationships/image" Target="../media/image4310.png"/><Relationship Id="rId15" Type="http://schemas.openxmlformats.org/officeDocument/2006/relationships/image" Target="../media/image452.png"/><Relationship Id="rId10" Type="http://schemas.openxmlformats.org/officeDocument/2006/relationships/image" Target="../media/image450.png"/><Relationship Id="rId9" Type="http://schemas.openxmlformats.org/officeDocument/2006/relationships/image" Target="../media/image449.png"/><Relationship Id="rId14" Type="http://schemas.openxmlformats.org/officeDocument/2006/relationships/image" Target="../media/image1790.png"/></Relationships>
</file>

<file path=ppt/slides/_rels/slide19.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1790.png"/><Relationship Id="rId3" Type="http://schemas.openxmlformats.org/officeDocument/2006/relationships/image" Target="../media/image1740.png"/><Relationship Id="rId7" Type="http://schemas.openxmlformats.org/officeDocument/2006/relationships/image" Target="../media/image434.png"/><Relationship Id="rId12" Type="http://schemas.openxmlformats.org/officeDocument/2006/relationships/image" Target="../media/image437.png"/><Relationship Id="rId2" Type="http://schemas.openxmlformats.org/officeDocument/2006/relationships/notesSlide" Target="../notesSlides/notesSlide17.xml"/><Relationship Id="rId16" Type="http://schemas.openxmlformats.org/officeDocument/2006/relationships/image" Target="../media/image1760.png"/><Relationship Id="rId1" Type="http://schemas.openxmlformats.org/officeDocument/2006/relationships/slideLayout" Target="../slideLayouts/slideLayout2.xml"/><Relationship Id="rId6" Type="http://schemas.openxmlformats.org/officeDocument/2006/relationships/image" Target="../media/image433.png"/><Relationship Id="rId11" Type="http://schemas.openxmlformats.org/officeDocument/2006/relationships/image" Target="../media/image436.png"/><Relationship Id="rId5" Type="http://schemas.openxmlformats.org/officeDocument/2006/relationships/image" Target="../media/image4320.png"/><Relationship Id="rId15" Type="http://schemas.openxmlformats.org/officeDocument/2006/relationships/image" Target="../media/image1810.png"/><Relationship Id="rId10" Type="http://schemas.openxmlformats.org/officeDocument/2006/relationships/image" Target="../media/image435.png"/><Relationship Id="rId4" Type="http://schemas.openxmlformats.org/officeDocument/2006/relationships/image" Target="../media/image4310.png"/><Relationship Id="rId9" Type="http://schemas.openxmlformats.org/officeDocument/2006/relationships/image" Target="../media/image450.png"/><Relationship Id="rId14" Type="http://schemas.openxmlformats.org/officeDocument/2006/relationships/image" Target="../media/image452.png"/></Relationships>
</file>

<file path=ppt/slides/_rels/slide2.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notesSlide" Target="../notesSlides/notesSlide2.xml"/><Relationship Id="rId7" Type="http://schemas.openxmlformats.org/officeDocument/2006/relationships/image" Target="../media/image4.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tiff"/><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notesSlide" Target="../notesSlides/notesSlide19.xml"/><Relationship Id="rId7" Type="http://schemas.openxmlformats.org/officeDocument/2006/relationships/image" Target="../media/image27.tiff"/><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6.tiff"/><Relationship Id="rId11" Type="http://schemas.openxmlformats.org/officeDocument/2006/relationships/image" Target="../media/image31.tiff"/><Relationship Id="rId5" Type="http://schemas.openxmlformats.org/officeDocument/2006/relationships/image" Target="../media/image25.tiff"/><Relationship Id="rId10" Type="http://schemas.openxmlformats.org/officeDocument/2006/relationships/image" Target="../media/image30.tiff"/><Relationship Id="rId4" Type="http://schemas.openxmlformats.org/officeDocument/2006/relationships/image" Target="../media/image24.tiff"/><Relationship Id="rId9" Type="http://schemas.openxmlformats.org/officeDocument/2006/relationships/image" Target="../media/image29.tiff"/></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video" Target="../media/media1.mp4"/><Relationship Id="rId7" Type="http://schemas.openxmlformats.org/officeDocument/2006/relationships/video" Target="../media/media3.mp4"/><Relationship Id="rId12" Type="http://schemas.openxmlformats.org/officeDocument/2006/relationships/image" Target="../media/image34.png"/><Relationship Id="rId2" Type="http://schemas.microsoft.com/office/2007/relationships/media" Target="../media/media1.mp4"/><Relationship Id="rId1" Type="http://schemas.openxmlformats.org/officeDocument/2006/relationships/tags" Target="../tags/tag10.xml"/><Relationship Id="rId6" Type="http://schemas.microsoft.com/office/2007/relationships/media" Target="../media/media3.mp4"/><Relationship Id="rId11" Type="http://schemas.openxmlformats.org/officeDocument/2006/relationships/image" Target="../media/image33.png"/><Relationship Id="rId5" Type="http://schemas.openxmlformats.org/officeDocument/2006/relationships/video" Target="../media/media2.mp4"/><Relationship Id="rId10" Type="http://schemas.openxmlformats.org/officeDocument/2006/relationships/image" Target="../media/image32.png"/><Relationship Id="rId4" Type="http://schemas.microsoft.com/office/2007/relationships/media" Target="../media/media2.mp4"/><Relationship Id="rId9"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nul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null)"/><Relationship Id="rId5" Type="http://schemas.openxmlformats.org/officeDocument/2006/relationships/image" Target="../media/image39.(null)"/><Relationship Id="rId4" Type="http://schemas.openxmlformats.org/officeDocument/2006/relationships/image" Target="../media/image38.(null)"/></Relationships>
</file>

<file path=ppt/slides/_rels/slide27.xml.rels><?xml version="1.0" encoding="UTF-8" standalone="yes"?>
<Relationships xmlns="http://schemas.openxmlformats.org/package/2006/relationships"><Relationship Id="rId8" Type="http://schemas.openxmlformats.org/officeDocument/2006/relationships/image" Target="../media/image1940.png"/><Relationship Id="rId13" Type="http://schemas.openxmlformats.org/officeDocument/2006/relationships/image" Target="../media/image199.png"/><Relationship Id="rId3" Type="http://schemas.openxmlformats.org/officeDocument/2006/relationships/image" Target="../media/image37.(null)"/><Relationship Id="rId7" Type="http://schemas.openxmlformats.org/officeDocument/2006/relationships/image" Target="../media/image1930.png"/><Relationship Id="rId12" Type="http://schemas.openxmlformats.org/officeDocument/2006/relationships/image" Target="../media/image19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null)"/><Relationship Id="rId11" Type="http://schemas.openxmlformats.org/officeDocument/2006/relationships/image" Target="../media/image1970.png"/><Relationship Id="rId5" Type="http://schemas.openxmlformats.org/officeDocument/2006/relationships/image" Target="../media/image39.(null)"/><Relationship Id="rId10" Type="http://schemas.openxmlformats.org/officeDocument/2006/relationships/image" Target="../media/image1960.png"/><Relationship Id="rId4" Type="http://schemas.openxmlformats.org/officeDocument/2006/relationships/image" Target="../media/image38.(null)"/><Relationship Id="rId9" Type="http://schemas.openxmlformats.org/officeDocument/2006/relationships/image" Target="../media/image1950.png"/><Relationship Id="rId14" Type="http://schemas.openxmlformats.org/officeDocument/2006/relationships/image" Target="../media/image200.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3.xml"/><Relationship Id="rId7" Type="http://schemas.openxmlformats.org/officeDocument/2006/relationships/image" Target="../media/image11.tif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08.png"/><Relationship Id="rId18" Type="http://schemas.openxmlformats.org/officeDocument/2006/relationships/image" Target="../media/image53.png"/><Relationship Id="rId12" Type="http://schemas.openxmlformats.org/officeDocument/2006/relationships/image" Target="../media/image51.png"/><Relationship Id="rId17" Type="http://schemas.openxmlformats.org/officeDocument/2006/relationships/image" Target="../media/image312.png"/><Relationship Id="rId2" Type="http://schemas.openxmlformats.org/officeDocument/2006/relationships/image" Target="../media/image49.png"/><Relationship Id="rId16" Type="http://schemas.openxmlformats.org/officeDocument/2006/relationships/image" Target="../media/image52.png"/><Relationship Id="rId20" Type="http://schemas.openxmlformats.org/officeDocument/2006/relationships/image" Target="../media/image317.png"/><Relationship Id="rId1" Type="http://schemas.openxmlformats.org/officeDocument/2006/relationships/slideLayout" Target="../slideLayouts/slideLayout2.xml"/><Relationship Id="rId11" Type="http://schemas.openxmlformats.org/officeDocument/2006/relationships/image" Target="../media/image306.png"/><Relationship Id="rId15" Type="http://schemas.openxmlformats.org/officeDocument/2006/relationships/image" Target="../media/image310.png"/><Relationship Id="rId10" Type="http://schemas.openxmlformats.org/officeDocument/2006/relationships/image" Target="../media/image305.png"/><Relationship Id="rId19" Type="http://schemas.openxmlformats.org/officeDocument/2006/relationships/image" Target="../media/image314.png"/><Relationship Id="rId9" Type="http://schemas.openxmlformats.org/officeDocument/2006/relationships/image" Target="../media/image50.png"/><Relationship Id="rId14" Type="http://schemas.openxmlformats.org/officeDocument/2006/relationships/image" Target="../media/image30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w.rpi.edu/web/project/JeffersonProjectAtLakeGeorge/Clustering" TargetMode="External"/><Relationship Id="rId5" Type="http://schemas.openxmlformats.org/officeDocument/2006/relationships/image" Target="../media/image49.tiff"/><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5.tiff"/><Relationship Id="rId7" Type="http://schemas.openxmlformats.org/officeDocument/2006/relationships/image" Target="../media/image42.pn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7.tiff"/><Relationship Id="rId4" Type="http://schemas.openxmlformats.org/officeDocument/2006/relationships/image" Target="../media/image26.tiff"/><Relationship Id="rId9"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9.png"/><Relationship Id="rId4"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44.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71.png"/><Relationship Id="rId12" Type="http://schemas.openxmlformats.org/officeDocument/2006/relationships/image" Target="../media/image26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611.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81.png"/><Relationship Id="rId7" Type="http://schemas.openxmlformats.org/officeDocument/2006/relationships/image" Target="../media/image571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610.png"/><Relationship Id="rId5" Type="http://schemas.openxmlformats.org/officeDocument/2006/relationships/image" Target="../media/image83.png"/><Relationship Id="rId10" Type="http://schemas.openxmlformats.org/officeDocument/2006/relationships/image" Target="../media/image600.png"/><Relationship Id="rId4" Type="http://schemas.openxmlformats.org/officeDocument/2006/relationships/image" Target="../media/image82.png"/><Relationship Id="rId9" Type="http://schemas.openxmlformats.org/officeDocument/2006/relationships/image" Target="../media/image582.png"/></Relationships>
</file>

<file path=ppt/slides/_rels/slide4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81.png"/><Relationship Id="rId7" Type="http://schemas.openxmlformats.org/officeDocument/2006/relationships/image" Target="../media/image2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250.png"/><Relationship Id="rId5" Type="http://schemas.openxmlformats.org/officeDocument/2006/relationships/image" Target="../media/image83.png"/><Relationship Id="rId10" Type="http://schemas.openxmlformats.org/officeDocument/2006/relationships/image" Target="../media/image240.png"/><Relationship Id="rId4" Type="http://schemas.openxmlformats.org/officeDocument/2006/relationships/image" Target="../media/image82.png"/><Relationship Id="rId9" Type="http://schemas.openxmlformats.org/officeDocument/2006/relationships/image" Target="../media/image230.png"/></Relationships>
</file>

<file path=ppt/slides/_rels/slide48.xml.rels><?xml version="1.0" encoding="UTF-8" standalone="yes"?>
<Relationships xmlns="http://schemas.openxmlformats.org/package/2006/relationships"><Relationship Id="rId13" Type="http://schemas.openxmlformats.org/officeDocument/2006/relationships/image" Target="../media/image870.png"/><Relationship Id="rId26" Type="http://schemas.openxmlformats.org/officeDocument/2006/relationships/image" Target="../media/image951.png"/><Relationship Id="rId3" Type="http://schemas.openxmlformats.org/officeDocument/2006/relationships/image" Target="../media/image85.emf"/><Relationship Id="rId21" Type="http://schemas.openxmlformats.org/officeDocument/2006/relationships/image" Target="../media/image90.png"/><Relationship Id="rId12" Type="http://schemas.openxmlformats.org/officeDocument/2006/relationships/image" Target="../media/image89.tiff"/><Relationship Id="rId25" Type="http://schemas.openxmlformats.org/officeDocument/2006/relationships/image" Target="../media/image941.png"/><Relationship Id="rId2" Type="http://schemas.openxmlformats.org/officeDocument/2006/relationships/notesSlide" Target="../notesSlides/notesSlide35.xml"/><Relationship Id="rId16" Type="http://schemas.openxmlformats.org/officeDocument/2006/relationships/image" Target="../media/image860.png"/><Relationship Id="rId20" Type="http://schemas.openxmlformats.org/officeDocument/2006/relationships/image" Target="../media/image891.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emf"/><Relationship Id="rId24" Type="http://schemas.openxmlformats.org/officeDocument/2006/relationships/image" Target="../media/image931.png"/><Relationship Id="rId5" Type="http://schemas.openxmlformats.org/officeDocument/2006/relationships/image" Target="../media/image87.png"/><Relationship Id="rId15" Type="http://schemas.openxmlformats.org/officeDocument/2006/relationships/image" Target="../media/image850.png"/><Relationship Id="rId23" Type="http://schemas.openxmlformats.org/officeDocument/2006/relationships/image" Target="../media/image921.png"/><Relationship Id="rId10" Type="http://schemas.openxmlformats.org/officeDocument/2006/relationships/image" Target="../media/image840.png"/><Relationship Id="rId19" Type="http://schemas.openxmlformats.org/officeDocument/2006/relationships/image" Target="../media/image4450.png"/><Relationship Id="rId4" Type="http://schemas.openxmlformats.org/officeDocument/2006/relationships/image" Target="../media/image86.emf"/><Relationship Id="rId9" Type="http://schemas.openxmlformats.org/officeDocument/2006/relationships/image" Target="../media/image830.png"/><Relationship Id="rId14" Type="http://schemas.openxmlformats.org/officeDocument/2006/relationships/image" Target="../media/image880.png"/><Relationship Id="rId22" Type="http://schemas.openxmlformats.org/officeDocument/2006/relationships/image" Target="../media/image911.png"/></Relationships>
</file>

<file path=ppt/slides/_rels/slide49.xml.rels><?xml version="1.0" encoding="UTF-8" standalone="yes"?>
<Relationships xmlns="http://schemas.openxmlformats.org/package/2006/relationships"><Relationship Id="rId13" Type="http://schemas.openxmlformats.org/officeDocument/2006/relationships/image" Target="../media/image870.png"/><Relationship Id="rId3" Type="http://schemas.openxmlformats.org/officeDocument/2006/relationships/image" Target="../media/image91.png"/><Relationship Id="rId7" Type="http://schemas.openxmlformats.org/officeDocument/2006/relationships/image" Target="../media/image91.png"/><Relationship Id="rId12" Type="http://schemas.openxmlformats.org/officeDocument/2006/relationships/image" Target="../media/image89.tiff"/><Relationship Id="rId17" Type="http://schemas.openxmlformats.org/officeDocument/2006/relationships/image" Target="../media/image87.png"/><Relationship Id="rId2" Type="http://schemas.openxmlformats.org/officeDocument/2006/relationships/notesSlide" Target="../notesSlides/notesSlide36.xml"/><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emf"/><Relationship Id="rId11" Type="http://schemas.openxmlformats.org/officeDocument/2006/relationships/image" Target="../media/image88.emf"/><Relationship Id="rId5" Type="http://schemas.openxmlformats.org/officeDocument/2006/relationships/image" Target="../media/image86.emf"/><Relationship Id="rId15" Type="http://schemas.openxmlformats.org/officeDocument/2006/relationships/image" Target="../media/image890.png"/><Relationship Id="rId10" Type="http://schemas.openxmlformats.org/officeDocument/2006/relationships/image" Target="../media/image840.png"/><Relationship Id="rId4" Type="http://schemas.openxmlformats.org/officeDocument/2006/relationships/image" Target="../media/image85.emf"/><Relationship Id="rId9" Type="http://schemas.openxmlformats.org/officeDocument/2006/relationships/image" Target="../media/image830.png"/><Relationship Id="rId14" Type="http://schemas.openxmlformats.org/officeDocument/2006/relationships/image" Target="../media/image88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93.png"/><Relationship Id="rId3" Type="http://schemas.openxmlformats.org/officeDocument/2006/relationships/image" Target="../media/image91.png"/><Relationship Id="rId7" Type="http://schemas.openxmlformats.org/officeDocument/2006/relationships/image" Target="../media/image91.png"/><Relationship Id="rId12" Type="http://schemas.openxmlformats.org/officeDocument/2006/relationships/image" Target="../media/image89.tiff"/><Relationship Id="rId2" Type="http://schemas.openxmlformats.org/officeDocument/2006/relationships/notesSlide" Target="../notesSlides/notesSlide37.xml"/><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0.emf"/><Relationship Id="rId11" Type="http://schemas.openxmlformats.org/officeDocument/2006/relationships/image" Target="../media/image88.emf"/><Relationship Id="rId5" Type="http://schemas.openxmlformats.org/officeDocument/2006/relationships/image" Target="../media/image86.emf"/><Relationship Id="rId15" Type="http://schemas.openxmlformats.org/officeDocument/2006/relationships/image" Target="../media/image87.png"/><Relationship Id="rId10" Type="http://schemas.openxmlformats.org/officeDocument/2006/relationships/image" Target="../media/image8400.png"/><Relationship Id="rId4" Type="http://schemas.openxmlformats.org/officeDocument/2006/relationships/image" Target="../media/image85.emf"/><Relationship Id="rId9" Type="http://schemas.openxmlformats.org/officeDocument/2006/relationships/image" Target="../media/image8300.png"/><Relationship Id="rId14" Type="http://schemas.openxmlformats.org/officeDocument/2006/relationships/image" Target="../media/image83.png"/></Relationships>
</file>

<file path=ppt/slides/_rels/slide51.xml.rels><?xml version="1.0" encoding="UTF-8" standalone="yes"?>
<Relationships xmlns="http://schemas.openxmlformats.org/package/2006/relationships"><Relationship Id="rId8" Type="http://schemas.openxmlformats.org/officeDocument/2006/relationships/image" Target="../media/image970.png"/><Relationship Id="rId13" Type="http://schemas.openxmlformats.org/officeDocument/2006/relationships/image" Target="../media/image97.png"/><Relationship Id="rId18" Type="http://schemas.openxmlformats.org/officeDocument/2006/relationships/image" Target="../media/image580.png"/><Relationship Id="rId12" Type="http://schemas.openxmlformats.org/officeDocument/2006/relationships/image" Target="../media/image540.png"/><Relationship Id="rId2" Type="http://schemas.openxmlformats.org/officeDocument/2006/relationships/notesSlide" Target="../notesSlides/notesSlide38.xml"/><Relationship Id="rId16" Type="http://schemas.openxmlformats.org/officeDocument/2006/relationships/image" Target="../media/image98.png"/><Relationship Id="rId20" Type="http://schemas.openxmlformats.org/officeDocument/2006/relationships/image" Target="../media/image881.png"/><Relationship Id="rId1" Type="http://schemas.openxmlformats.org/officeDocument/2006/relationships/slideLayout" Target="../slideLayouts/slideLayout2.xml"/><Relationship Id="rId11" Type="http://schemas.openxmlformats.org/officeDocument/2006/relationships/image" Target="../media/image96.png"/><Relationship Id="rId15" Type="http://schemas.openxmlformats.org/officeDocument/2006/relationships/image" Target="../media/image560.png"/><Relationship Id="rId10" Type="http://schemas.openxmlformats.org/officeDocument/2006/relationships/image" Target="../media/image95.png"/><Relationship Id="rId19" Type="http://schemas.openxmlformats.org/officeDocument/2006/relationships/image" Target="../media/image99.png"/><Relationship Id="rId9" Type="http://schemas.openxmlformats.org/officeDocument/2006/relationships/image" Target="../media/image980.png"/><Relationship Id="rId14" Type="http://schemas.openxmlformats.org/officeDocument/2006/relationships/image" Target="../media/image550.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790.png"/><Relationship Id="rId7" Type="http://schemas.openxmlformats.org/officeDocument/2006/relationships/image" Target="../media/image112.png"/><Relationship Id="rId12"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03.png"/><Relationship Id="rId10" Type="http://schemas.openxmlformats.org/officeDocument/2006/relationships/image" Target="../media/image102.png"/><Relationship Id="rId4" Type="http://schemas.openxmlformats.org/officeDocument/2006/relationships/image" Target="../media/image84.png"/><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3.png"/><Relationship Id="rId4"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15.jpg"/><Relationship Id="rId10" Type="http://schemas.openxmlformats.org/officeDocument/2006/relationships/image" Target="../media/image116.emf"/><Relationship Id="rId4" Type="http://schemas.openxmlformats.org/officeDocument/2006/relationships/image" Target="../media/image114.jpg"/><Relationship Id="rId9" Type="http://schemas.openxmlformats.org/officeDocument/2006/relationships/image" Target="../media/image65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12" Type="http://schemas.openxmlformats.org/officeDocument/2006/relationships/image" Target="../media/image116.emf"/><Relationship Id="rId2" Type="http://schemas.openxmlformats.org/officeDocument/2006/relationships/slideLayout" Target="../slideLayouts/slideLayout2.xml"/><Relationship Id="rId1" Type="http://schemas.openxmlformats.org/officeDocument/2006/relationships/tags" Target="../tags/tag13.xml"/><Relationship Id="rId11" Type="http://schemas.openxmlformats.org/officeDocument/2006/relationships/image" Target="../media/image650.png"/><Relationship Id="rId5" Type="http://schemas.openxmlformats.org/officeDocument/2006/relationships/image" Target="../media/image115.jpg"/><Relationship Id="rId10" Type="http://schemas.openxmlformats.org/officeDocument/2006/relationships/image" Target="../media/image640.pn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video" Target="../media/media6.mp4"/><Relationship Id="rId7" Type="http://schemas.openxmlformats.org/officeDocument/2006/relationships/notesSlide" Target="../notesSlides/notesSlide45.xml"/><Relationship Id="rId2" Type="http://schemas.microsoft.com/office/2007/relationships/media" Target="../media/media6.mp4"/><Relationship Id="rId1" Type="http://schemas.openxmlformats.org/officeDocument/2006/relationships/tags" Target="../tags/tag14.xml"/><Relationship Id="rId6" Type="http://schemas.openxmlformats.org/officeDocument/2006/relationships/slideLayout" Target="../slideLayouts/slideLayout2.xml"/><Relationship Id="rId5" Type="http://schemas.openxmlformats.org/officeDocument/2006/relationships/video" Target="../media/media7.mp4"/><Relationship Id="rId10" Type="http://schemas.openxmlformats.org/officeDocument/2006/relationships/image" Target="../media/image120.jpg"/><Relationship Id="rId4" Type="http://schemas.microsoft.com/office/2007/relationships/media" Target="../media/media7.mp4"/><Relationship Id="rId9" Type="http://schemas.openxmlformats.org/officeDocument/2006/relationships/image" Target="../media/image119.png"/></Relationships>
</file>

<file path=ppt/slides/_rels/slide5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video" Target="../media/media8.mp4"/><Relationship Id="rId7" Type="http://schemas.openxmlformats.org/officeDocument/2006/relationships/notesSlide" Target="../notesSlides/notesSlide46.xml"/><Relationship Id="rId2" Type="http://schemas.microsoft.com/office/2007/relationships/media" Target="../media/media8.mp4"/><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video" Target="../media/media9.mp4"/><Relationship Id="rId10" Type="http://schemas.openxmlformats.org/officeDocument/2006/relationships/image" Target="../media/image123.jpg"/><Relationship Id="rId4" Type="http://schemas.microsoft.com/office/2007/relationships/media" Target="../media/media9.mp4"/><Relationship Id="rId9" Type="http://schemas.openxmlformats.org/officeDocument/2006/relationships/image" Target="../media/image12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1.png"/><Relationship Id="rId3" Type="http://schemas.microsoft.com/office/2007/relationships/media" Target="../media/media8.mp4"/><Relationship Id="rId7" Type="http://schemas.openxmlformats.org/officeDocument/2006/relationships/image" Target="../media/image124.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47.xml"/><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3" Type="http://schemas.microsoft.com/office/2007/relationships/media" Target="../media/media12.mp4"/><Relationship Id="rId7" Type="http://schemas.openxmlformats.org/officeDocument/2006/relationships/image" Target="../media/image126.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25.png"/><Relationship Id="rId5" Type="http://schemas.openxmlformats.org/officeDocument/2006/relationships/slideLayout" Target="../slideLayouts/slideLayout2.xml"/><Relationship Id="rId4" Type="http://schemas.openxmlformats.org/officeDocument/2006/relationships/video" Target="../media/media12.mp4"/></Relationships>
</file>

<file path=ppt/slides/_rels/slide63.xml.rels><?xml version="1.0" encoding="UTF-8" standalone="yes"?>
<Relationships xmlns="http://schemas.openxmlformats.org/package/2006/relationships"><Relationship Id="rId8" Type="http://schemas.openxmlformats.org/officeDocument/2006/relationships/image" Target="../media/image129.jpg"/><Relationship Id="rId3" Type="http://schemas.openxmlformats.org/officeDocument/2006/relationships/video" Target="../media/media13.mp4"/><Relationship Id="rId7" Type="http://schemas.openxmlformats.org/officeDocument/2006/relationships/image" Target="../media/image128.jpg"/><Relationship Id="rId2" Type="http://schemas.microsoft.com/office/2007/relationships/media" Target="../media/media13.mp4"/><Relationship Id="rId1" Type="http://schemas.openxmlformats.org/officeDocument/2006/relationships/tags" Target="../tags/tag17.xml"/><Relationship Id="rId6" Type="http://schemas.openxmlformats.org/officeDocument/2006/relationships/image" Target="../media/image127.png"/><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2" y="2514600"/>
            <a:ext cx="18275300" cy="4268046"/>
          </a:xfrm>
        </p:spPr>
        <p:txBody>
          <a:bodyPr>
            <a:normAutofit/>
          </a:bodyPr>
          <a:lstStyle/>
          <a:p>
            <a:r>
              <a:rPr lang="en-US" sz="9500" dirty="0"/>
              <a:t>Learning Graph Representations for Video Understanding</a:t>
            </a:r>
            <a:endParaRPr lang="en-US" sz="9500" dirty="0">
              <a:solidFill>
                <a:srgbClr val="C4BF00"/>
              </a:solidFill>
            </a:endParaRPr>
          </a:p>
        </p:txBody>
      </p:sp>
      <p:sp>
        <p:nvSpPr>
          <p:cNvPr id="3" name="Subtitle 2"/>
          <p:cNvSpPr>
            <a:spLocks noGrp="1"/>
          </p:cNvSpPr>
          <p:nvPr>
            <p:ph type="subTitle" idx="1"/>
          </p:nvPr>
        </p:nvSpPr>
        <p:spPr>
          <a:xfrm>
            <a:off x="609601" y="8534399"/>
            <a:ext cx="17068800" cy="2438401"/>
          </a:xfrm>
        </p:spPr>
        <p:txBody>
          <a:bodyPr/>
          <a:lstStyle/>
          <a:p>
            <a:r>
              <a:rPr lang="en-US" sz="6500" dirty="0" err="1"/>
              <a:t>Xiaolong</a:t>
            </a:r>
            <a:r>
              <a:rPr lang="en-US" sz="6500" dirty="0"/>
              <a:t> Wang</a:t>
            </a:r>
          </a:p>
          <a:p>
            <a:r>
              <a:rPr lang="en-US" sz="5000" dirty="0">
                <a:solidFill>
                  <a:schemeClr val="tx1">
                    <a:lumMod val="85000"/>
                  </a:schemeClr>
                </a:solidFill>
              </a:rPr>
              <a:t>Carnegie Mellon University</a:t>
            </a:r>
          </a:p>
        </p:txBody>
      </p:sp>
    </p:spTree>
    <p:extLst>
      <p:ext uri="{BB962C8B-B14F-4D97-AF65-F5344CB8AC3E}">
        <p14:creationId xmlns:p14="http://schemas.microsoft.com/office/powerpoint/2010/main" val="2123541886"/>
      </p:ext>
    </p:extLst>
  </p:cSld>
  <p:clrMapOvr>
    <a:masterClrMapping/>
  </p:clrMapOvr>
  <mc:AlternateContent xmlns:mc="http://schemas.openxmlformats.org/markup-compatibility/2006" xmlns:p14="http://schemas.microsoft.com/office/powerpoint/2010/main">
    <mc:Choice Requires="p14">
      <p:transition spd="slow" p14:dur="2000" advTm="1541"/>
    </mc:Choice>
    <mc:Fallback xmlns="">
      <p:transition spd="slow" advTm="15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F7C2-DE9E-0349-9DD2-0C1AE33C8B5F}"/>
              </a:ext>
            </a:extLst>
          </p:cNvPr>
          <p:cNvSpPr>
            <a:spLocks noGrp="1"/>
          </p:cNvSpPr>
          <p:nvPr>
            <p:ph type="title"/>
          </p:nvPr>
        </p:nvSpPr>
        <p:spPr/>
        <p:txBody>
          <a:bodyPr/>
          <a:lstStyle/>
          <a:p>
            <a:r>
              <a:rPr lang="en-US" dirty="0"/>
              <a:t>Reasoning for Action Recognition</a:t>
            </a:r>
          </a:p>
        </p:txBody>
      </p:sp>
      <p:sp>
        <p:nvSpPr>
          <p:cNvPr id="7" name="TextBox 6">
            <a:extLst>
              <a:ext uri="{FF2B5EF4-FFF2-40B4-BE49-F238E27FC236}">
                <a16:creationId xmlns:a16="http://schemas.microsoft.com/office/drawing/2014/main" id="{932A3B6C-8AD6-794F-A34E-4E289FB92DF0}"/>
              </a:ext>
            </a:extLst>
          </p:cNvPr>
          <p:cNvSpPr txBox="1"/>
          <p:nvPr/>
        </p:nvSpPr>
        <p:spPr>
          <a:xfrm>
            <a:off x="310791" y="11821180"/>
            <a:ext cx="17748609" cy="523220"/>
          </a:xfrm>
          <a:prstGeom prst="rect">
            <a:avLst/>
          </a:prstGeom>
          <a:noFill/>
        </p:spPr>
        <p:txBody>
          <a:bodyPr wrap="square" rtlCol="0">
            <a:spAutoFit/>
          </a:bodyPr>
          <a:lstStyle/>
          <a:p>
            <a:pPr algn="r"/>
            <a:r>
              <a:rPr lang="en-US" altLang="zh-CN" sz="2800" b="1" dirty="0">
                <a:solidFill>
                  <a:schemeClr val="accent2">
                    <a:lumMod val="60000"/>
                    <a:lumOff val="40000"/>
                  </a:schemeClr>
                </a:solidFill>
              </a:rPr>
              <a:t>X.</a:t>
            </a:r>
            <a:r>
              <a:rPr lang="zh-CN" altLang="en-US" sz="2800" b="1" dirty="0">
                <a:solidFill>
                  <a:schemeClr val="accent2">
                    <a:lumMod val="60000"/>
                    <a:lumOff val="40000"/>
                  </a:schemeClr>
                </a:solidFill>
              </a:rPr>
              <a:t> </a:t>
            </a:r>
            <a:r>
              <a:rPr lang="en-US" altLang="zh-CN" sz="2800" b="1" dirty="0">
                <a:solidFill>
                  <a:schemeClr val="accent2">
                    <a:lumMod val="60000"/>
                    <a:lumOff val="40000"/>
                  </a:schemeClr>
                </a:solidFill>
              </a:rPr>
              <a:t>Wang</a:t>
            </a:r>
            <a:r>
              <a:rPr lang="en-US" sz="2800" dirty="0"/>
              <a:t> , R. </a:t>
            </a:r>
            <a:r>
              <a:rPr lang="en-US" sz="2800" dirty="0" err="1"/>
              <a:t>Girshick</a:t>
            </a:r>
            <a:r>
              <a:rPr lang="en-US" sz="2800" dirty="0"/>
              <a:t> , A. Gupta, and K. He. </a:t>
            </a:r>
            <a:r>
              <a:rPr lang="en-US" sz="2800" i="1" dirty="0"/>
              <a:t>Non-local Neural Networks</a:t>
            </a:r>
            <a:r>
              <a:rPr lang="en-US" sz="2800" dirty="0"/>
              <a:t>. CVPR 2018.</a:t>
            </a:r>
          </a:p>
        </p:txBody>
      </p:sp>
      <p:sp>
        <p:nvSpPr>
          <p:cNvPr id="8" name="TextBox 7">
            <a:extLst>
              <a:ext uri="{FF2B5EF4-FFF2-40B4-BE49-F238E27FC236}">
                <a16:creationId xmlns:a16="http://schemas.microsoft.com/office/drawing/2014/main" id="{D057EF28-1230-B944-B130-21A48B209C24}"/>
              </a:ext>
            </a:extLst>
          </p:cNvPr>
          <p:cNvSpPr txBox="1"/>
          <p:nvPr/>
        </p:nvSpPr>
        <p:spPr>
          <a:xfrm>
            <a:off x="0" y="3632537"/>
            <a:ext cx="18288000" cy="1015663"/>
          </a:xfrm>
          <a:prstGeom prst="rect">
            <a:avLst/>
          </a:prstGeom>
          <a:noFill/>
        </p:spPr>
        <p:txBody>
          <a:bodyPr wrap="square" rtlCol="0">
            <a:spAutoFit/>
          </a:bodyPr>
          <a:lstStyle/>
          <a:p>
            <a:pPr algn="ctr"/>
            <a:r>
              <a:rPr lang="en-US" sz="6000" dirty="0"/>
              <a:t>Long-rang explicit reasoning</a:t>
            </a:r>
          </a:p>
        </p:txBody>
      </p:sp>
      <p:grpSp>
        <p:nvGrpSpPr>
          <p:cNvPr id="24" name="Group 23">
            <a:extLst>
              <a:ext uri="{FF2B5EF4-FFF2-40B4-BE49-F238E27FC236}">
                <a16:creationId xmlns:a16="http://schemas.microsoft.com/office/drawing/2014/main" id="{3BA4C982-12CF-EC4D-AE3C-19B31A02B8C1}"/>
              </a:ext>
            </a:extLst>
          </p:cNvPr>
          <p:cNvGrpSpPr/>
          <p:nvPr/>
        </p:nvGrpSpPr>
        <p:grpSpPr>
          <a:xfrm>
            <a:off x="228600" y="6275439"/>
            <a:ext cx="17907000" cy="4621161"/>
            <a:chOff x="8200384" y="6629400"/>
            <a:chExt cx="9478016" cy="2571553"/>
          </a:xfrm>
        </p:grpSpPr>
        <p:pic>
          <p:nvPicPr>
            <p:cNvPr id="28" name="Picture 27" descr="page1image1008">
              <a:extLst>
                <a:ext uri="{FF2B5EF4-FFF2-40B4-BE49-F238E27FC236}">
                  <a16:creationId xmlns:a16="http://schemas.microsoft.com/office/drawing/2014/main" id="{94F566B2-A4B6-744B-8784-CF95BECC0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84"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9" descr="page1image8072">
              <a:extLst>
                <a:ext uri="{FF2B5EF4-FFF2-40B4-BE49-F238E27FC236}">
                  <a16:creationId xmlns:a16="http://schemas.microsoft.com/office/drawing/2014/main" id="{F4DCF0AA-739D-C647-8EA6-DA67587C7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454"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page1image8240">
              <a:extLst>
                <a:ext uri="{FF2B5EF4-FFF2-40B4-BE49-F238E27FC236}">
                  <a16:creationId xmlns:a16="http://schemas.microsoft.com/office/drawing/2014/main" id="{47502708-6516-504C-AB83-35D1A5F9F1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80525"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7" descr="page1image5056">
              <a:extLst>
                <a:ext uri="{FF2B5EF4-FFF2-40B4-BE49-F238E27FC236}">
                  <a16:creationId xmlns:a16="http://schemas.microsoft.com/office/drawing/2014/main" id="{34FA8588-4AC4-3841-B9B0-27221643D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70595"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CC300021-A0CB-2A49-B6EE-588CEB8F1070}"/>
              </a:ext>
            </a:extLst>
          </p:cNvPr>
          <p:cNvGrpSpPr/>
          <p:nvPr/>
        </p:nvGrpSpPr>
        <p:grpSpPr>
          <a:xfrm>
            <a:off x="2216174" y="8968932"/>
            <a:ext cx="12398784" cy="1383145"/>
            <a:chOff x="2209800" y="7620000"/>
            <a:chExt cx="12344400" cy="1447800"/>
          </a:xfrm>
        </p:grpSpPr>
        <p:cxnSp>
          <p:nvCxnSpPr>
            <p:cNvPr id="26" name="Straight Arrow Connector 25">
              <a:extLst>
                <a:ext uri="{FF2B5EF4-FFF2-40B4-BE49-F238E27FC236}">
                  <a16:creationId xmlns:a16="http://schemas.microsoft.com/office/drawing/2014/main" id="{C280C18A-C901-4847-94B9-EADA22DDB460}"/>
                </a:ext>
              </a:extLst>
            </p:cNvPr>
            <p:cNvCxnSpPr>
              <a:cxnSpLocks/>
            </p:cNvCxnSpPr>
            <p:nvPr/>
          </p:nvCxnSpPr>
          <p:spPr>
            <a:xfrm>
              <a:off x="2209800" y="7620000"/>
              <a:ext cx="9220200" cy="457200"/>
            </a:xfrm>
            <a:prstGeom prst="straightConnector1">
              <a:avLst/>
            </a:prstGeom>
            <a:ln w="50800">
              <a:solidFill>
                <a:schemeClr val="accent6"/>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3F7709-C31A-4B47-8DDE-64E49158461B}"/>
                </a:ext>
              </a:extLst>
            </p:cNvPr>
            <p:cNvCxnSpPr>
              <a:cxnSpLocks/>
            </p:cNvCxnSpPr>
            <p:nvPr/>
          </p:nvCxnSpPr>
          <p:spPr>
            <a:xfrm>
              <a:off x="2209800" y="7620000"/>
              <a:ext cx="12344400" cy="1447800"/>
            </a:xfrm>
            <a:prstGeom prst="straightConnector1">
              <a:avLst/>
            </a:prstGeom>
            <a:ln w="50800">
              <a:solidFill>
                <a:schemeClr val="accent6"/>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43173094"/>
      </p:ext>
    </p:extLst>
  </p:cSld>
  <p:clrMapOvr>
    <a:masterClrMapping/>
  </p:clrMapOvr>
  <mc:AlternateContent xmlns:mc="http://schemas.openxmlformats.org/markup-compatibility/2006" xmlns:p14="http://schemas.microsoft.com/office/powerpoint/2010/main">
    <mc:Choice Requires="p14">
      <p:transition spd="slow" p14:dur="2000" advTm="46213"/>
    </mc:Choice>
    <mc:Fallback xmlns="">
      <p:transition spd="slow" advTm="462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F257-B928-CB4C-BB58-C033CC8FCC19}"/>
              </a:ext>
            </a:extLst>
          </p:cNvPr>
          <p:cNvSpPr>
            <a:spLocks noGrp="1"/>
          </p:cNvSpPr>
          <p:nvPr>
            <p:ph type="title"/>
          </p:nvPr>
        </p:nvSpPr>
        <p:spPr/>
        <p:txBody>
          <a:bodyPr/>
          <a:lstStyle/>
          <a:p>
            <a:r>
              <a:rPr lang="en-US" dirty="0"/>
              <a:t>Non-local Means</a:t>
            </a:r>
          </a:p>
        </p:txBody>
      </p:sp>
      <p:pic>
        <p:nvPicPr>
          <p:cNvPr id="6" name="Picture 5">
            <a:extLst>
              <a:ext uri="{FF2B5EF4-FFF2-40B4-BE49-F238E27FC236}">
                <a16:creationId xmlns:a16="http://schemas.microsoft.com/office/drawing/2014/main" id="{9183FC4A-CE04-894D-876F-3BF92CF4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114800"/>
            <a:ext cx="8031443" cy="5347790"/>
          </a:xfrm>
          <a:prstGeom prst="rect">
            <a:avLst/>
          </a:prstGeom>
        </p:spPr>
      </p:pic>
      <p:grpSp>
        <p:nvGrpSpPr>
          <p:cNvPr id="32" name="Group 31">
            <a:extLst>
              <a:ext uri="{FF2B5EF4-FFF2-40B4-BE49-F238E27FC236}">
                <a16:creationId xmlns:a16="http://schemas.microsoft.com/office/drawing/2014/main" id="{A93379BF-94E5-354C-987B-3C67318C7861}"/>
              </a:ext>
            </a:extLst>
          </p:cNvPr>
          <p:cNvGrpSpPr/>
          <p:nvPr/>
        </p:nvGrpSpPr>
        <p:grpSpPr>
          <a:xfrm>
            <a:off x="851527" y="4420757"/>
            <a:ext cx="2549921" cy="4950686"/>
            <a:chOff x="851527" y="4420757"/>
            <a:chExt cx="2549921" cy="4950686"/>
          </a:xfrm>
        </p:grpSpPr>
        <p:grpSp>
          <p:nvGrpSpPr>
            <p:cNvPr id="10" name="Group 9">
              <a:extLst>
                <a:ext uri="{FF2B5EF4-FFF2-40B4-BE49-F238E27FC236}">
                  <a16:creationId xmlns:a16="http://schemas.microsoft.com/office/drawing/2014/main" id="{5CAC01FC-7B68-E04D-A050-9A533FCD7050}"/>
                </a:ext>
              </a:extLst>
            </p:cNvPr>
            <p:cNvGrpSpPr/>
            <p:nvPr/>
          </p:nvGrpSpPr>
          <p:grpSpPr>
            <a:xfrm>
              <a:off x="851527" y="6311035"/>
              <a:ext cx="932087" cy="913243"/>
              <a:chOff x="806823" y="7624554"/>
              <a:chExt cx="537882" cy="527008"/>
            </a:xfrm>
          </p:grpSpPr>
          <p:sp>
            <p:nvSpPr>
              <p:cNvPr id="11" name="Rectangle 10">
                <a:extLst>
                  <a:ext uri="{FF2B5EF4-FFF2-40B4-BE49-F238E27FC236}">
                    <a16:creationId xmlns:a16="http://schemas.microsoft.com/office/drawing/2014/main" id="{85F91714-DD03-504F-9FDA-776CEF841785}"/>
                  </a:ext>
                </a:extLst>
              </p:cNvPr>
              <p:cNvSpPr/>
              <p:nvPr/>
            </p:nvSpPr>
            <p:spPr>
              <a:xfrm>
                <a:off x="806823" y="7624554"/>
                <a:ext cx="537882" cy="527008"/>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1AE045-A54C-5D4A-BDF3-AAAE942AF855}"/>
                      </a:ext>
                    </a:extLst>
                  </p:cNvPr>
                  <p:cNvSpPr txBox="1"/>
                  <p:nvPr/>
                </p:nvSpPr>
                <p:spPr>
                  <a:xfrm>
                    <a:off x="972811" y="7688247"/>
                    <a:ext cx="313481" cy="3996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5000" b="0" i="1" smtClean="0">
                              <a:solidFill>
                                <a:srgbClr val="00FF00"/>
                              </a:solidFill>
                              <a:latin typeface="Cambria Math" panose="02040503050406030204" pitchFamily="18" charset="0"/>
                            </a:rPr>
                            <m:t>𝑝</m:t>
                          </m:r>
                        </m:oMath>
                      </m:oMathPara>
                    </a14:m>
                    <a:endParaRPr lang="en-US" sz="5000" dirty="0">
                      <a:solidFill>
                        <a:srgbClr val="00FF00"/>
                      </a:solidFill>
                    </a:endParaRPr>
                  </a:p>
                </p:txBody>
              </p:sp>
            </mc:Choice>
            <mc:Fallback xmlns="">
              <p:sp>
                <p:nvSpPr>
                  <p:cNvPr id="12" name="TextBox 11">
                    <a:extLst>
                      <a:ext uri="{FF2B5EF4-FFF2-40B4-BE49-F238E27FC236}">
                        <a16:creationId xmlns:a16="http://schemas.microsoft.com/office/drawing/2014/main" id="{5B1AE045-A54C-5D4A-BDF3-AAAE942AF855}"/>
                      </a:ext>
                    </a:extLst>
                  </p:cNvPr>
                  <p:cNvSpPr txBox="1">
                    <a:spLocks noRot="1" noChangeAspect="1" noMove="1" noResize="1" noEditPoints="1" noAdjustHandles="1" noChangeArrowheads="1" noChangeShapeType="1" noTextEdit="1"/>
                  </p:cNvSpPr>
                  <p:nvPr/>
                </p:nvSpPr>
                <p:spPr>
                  <a:xfrm>
                    <a:off x="972811" y="7688247"/>
                    <a:ext cx="313481" cy="399621"/>
                  </a:xfrm>
                  <a:prstGeom prst="rect">
                    <a:avLst/>
                  </a:prstGeom>
                  <a:blipFill>
                    <a:blip r:embed="rId7"/>
                    <a:stretch>
                      <a:fillRect l="-37209" r="-6977" b="-25455"/>
                    </a:stretch>
                  </a:blipFill>
                  <a:ln w="6350">
                    <a:noFill/>
                  </a:ln>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8B7A5A2E-57A0-9941-B3C7-02F0C03F0C9E}"/>
                </a:ext>
              </a:extLst>
            </p:cNvPr>
            <p:cNvGrpSpPr/>
            <p:nvPr/>
          </p:nvGrpSpPr>
          <p:grpSpPr>
            <a:xfrm>
              <a:off x="851527" y="8458200"/>
              <a:ext cx="963048" cy="913243"/>
              <a:chOff x="806823" y="7624554"/>
              <a:chExt cx="555749" cy="527008"/>
            </a:xfrm>
          </p:grpSpPr>
          <p:sp>
            <p:nvSpPr>
              <p:cNvPr id="14" name="Rectangle 13">
                <a:extLst>
                  <a:ext uri="{FF2B5EF4-FFF2-40B4-BE49-F238E27FC236}">
                    <a16:creationId xmlns:a16="http://schemas.microsoft.com/office/drawing/2014/main" id="{A17270B8-96CB-564B-8620-8B0F4EC1226C}"/>
                  </a:ext>
                </a:extLst>
              </p:cNvPr>
              <p:cNvSpPr/>
              <p:nvPr/>
            </p:nvSpPr>
            <p:spPr>
              <a:xfrm>
                <a:off x="806823" y="7624554"/>
                <a:ext cx="537882" cy="527008"/>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1FB8A82-06CB-824F-B727-E30DCD015674}"/>
                      </a:ext>
                    </a:extLst>
                  </p:cNvPr>
                  <p:cNvSpPr txBox="1"/>
                  <p:nvPr/>
                </p:nvSpPr>
                <p:spPr>
                  <a:xfrm>
                    <a:off x="896532" y="7688247"/>
                    <a:ext cx="466040" cy="3996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5000" b="0" i="1" smtClean="0">
                                  <a:solidFill>
                                    <a:srgbClr val="00FF00"/>
                                  </a:solidFill>
                                  <a:latin typeface="Cambria Math" panose="02040503050406030204" pitchFamily="18" charset="0"/>
                                </a:rPr>
                              </m:ctrlPr>
                            </m:sSubPr>
                            <m:e>
                              <m:r>
                                <a:rPr lang="en-US" sz="5000" b="0" i="1" smtClean="0">
                                  <a:solidFill>
                                    <a:srgbClr val="00FF00"/>
                                  </a:solidFill>
                                  <a:latin typeface="Cambria Math" panose="02040503050406030204" pitchFamily="18" charset="0"/>
                                </a:rPr>
                                <m:t>𝑞</m:t>
                              </m:r>
                            </m:e>
                            <m:sub>
                              <m:r>
                                <a:rPr lang="en-US" sz="5000" b="0" i="1" smtClean="0">
                                  <a:solidFill>
                                    <a:srgbClr val="00FF00"/>
                                  </a:solidFill>
                                  <a:latin typeface="Cambria Math" panose="02040503050406030204" pitchFamily="18" charset="0"/>
                                </a:rPr>
                                <m:t>2</m:t>
                              </m:r>
                            </m:sub>
                          </m:sSub>
                        </m:oMath>
                      </m:oMathPara>
                    </a14:m>
                    <a:endParaRPr lang="en-US" sz="5000" dirty="0">
                      <a:solidFill>
                        <a:srgbClr val="00FF00"/>
                      </a:solidFill>
                    </a:endParaRPr>
                  </a:p>
                </p:txBody>
              </p:sp>
            </mc:Choice>
            <mc:Fallback xmlns="">
              <p:sp>
                <p:nvSpPr>
                  <p:cNvPr id="15" name="TextBox 14">
                    <a:extLst>
                      <a:ext uri="{FF2B5EF4-FFF2-40B4-BE49-F238E27FC236}">
                        <a16:creationId xmlns:a16="http://schemas.microsoft.com/office/drawing/2014/main" id="{71FB8A82-06CB-824F-B727-E30DCD015674}"/>
                      </a:ext>
                    </a:extLst>
                  </p:cNvPr>
                  <p:cNvSpPr txBox="1">
                    <a:spLocks noRot="1" noChangeAspect="1" noMove="1" noResize="1" noEditPoints="1" noAdjustHandles="1" noChangeArrowheads="1" noChangeShapeType="1" noTextEdit="1"/>
                  </p:cNvSpPr>
                  <p:nvPr/>
                </p:nvSpPr>
                <p:spPr>
                  <a:xfrm>
                    <a:off x="896532" y="7688247"/>
                    <a:ext cx="466040" cy="399621"/>
                  </a:xfrm>
                  <a:prstGeom prst="rect">
                    <a:avLst/>
                  </a:prstGeom>
                  <a:blipFill>
                    <a:blip r:embed="rId8"/>
                    <a:stretch>
                      <a:fillRect l="-24615" b="-25455"/>
                    </a:stretch>
                  </a:blipFill>
                  <a:ln w="6350">
                    <a:noFill/>
                  </a:ln>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7427D68D-B80B-D248-AD65-6074D0508279}"/>
                </a:ext>
              </a:extLst>
            </p:cNvPr>
            <p:cNvGrpSpPr/>
            <p:nvPr/>
          </p:nvGrpSpPr>
          <p:grpSpPr>
            <a:xfrm>
              <a:off x="851527" y="4420757"/>
              <a:ext cx="955611" cy="913243"/>
              <a:chOff x="806823" y="7624554"/>
              <a:chExt cx="551457" cy="527008"/>
            </a:xfrm>
          </p:grpSpPr>
          <p:sp>
            <p:nvSpPr>
              <p:cNvPr id="17" name="Rectangle 16">
                <a:extLst>
                  <a:ext uri="{FF2B5EF4-FFF2-40B4-BE49-F238E27FC236}">
                    <a16:creationId xmlns:a16="http://schemas.microsoft.com/office/drawing/2014/main" id="{37894AF4-5240-D046-9631-60E60F9DEF5F}"/>
                  </a:ext>
                </a:extLst>
              </p:cNvPr>
              <p:cNvSpPr/>
              <p:nvPr/>
            </p:nvSpPr>
            <p:spPr>
              <a:xfrm>
                <a:off x="806823" y="7624554"/>
                <a:ext cx="537882" cy="527008"/>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A73768-4D14-394B-8387-9E3C170CA2D5}"/>
                      </a:ext>
                    </a:extLst>
                  </p:cNvPr>
                  <p:cNvSpPr txBox="1"/>
                  <p:nvPr/>
                </p:nvSpPr>
                <p:spPr>
                  <a:xfrm>
                    <a:off x="900824" y="7688247"/>
                    <a:ext cx="457456" cy="3996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5000" b="0" i="1" smtClean="0">
                                  <a:solidFill>
                                    <a:srgbClr val="00FF00"/>
                                  </a:solidFill>
                                  <a:latin typeface="Cambria Math" panose="02040503050406030204" pitchFamily="18" charset="0"/>
                                </a:rPr>
                              </m:ctrlPr>
                            </m:sSubPr>
                            <m:e>
                              <m:r>
                                <a:rPr lang="en-US" sz="5000" b="0" i="1" smtClean="0">
                                  <a:solidFill>
                                    <a:srgbClr val="00FF00"/>
                                  </a:solidFill>
                                  <a:latin typeface="Cambria Math" panose="02040503050406030204" pitchFamily="18" charset="0"/>
                                </a:rPr>
                                <m:t>𝑞</m:t>
                              </m:r>
                            </m:e>
                            <m:sub>
                              <m:r>
                                <a:rPr lang="en-US" sz="5000" b="0" i="1" smtClean="0">
                                  <a:solidFill>
                                    <a:srgbClr val="00FF00"/>
                                  </a:solidFill>
                                  <a:latin typeface="Cambria Math" panose="02040503050406030204" pitchFamily="18" charset="0"/>
                                </a:rPr>
                                <m:t>1</m:t>
                              </m:r>
                            </m:sub>
                          </m:sSub>
                        </m:oMath>
                      </m:oMathPara>
                    </a14:m>
                    <a:endParaRPr lang="en-US" sz="5000" dirty="0">
                      <a:solidFill>
                        <a:srgbClr val="00FF00"/>
                      </a:solidFill>
                    </a:endParaRPr>
                  </a:p>
                </p:txBody>
              </p:sp>
            </mc:Choice>
            <mc:Fallback xmlns="">
              <p:sp>
                <p:nvSpPr>
                  <p:cNvPr id="18" name="TextBox 17">
                    <a:extLst>
                      <a:ext uri="{FF2B5EF4-FFF2-40B4-BE49-F238E27FC236}">
                        <a16:creationId xmlns:a16="http://schemas.microsoft.com/office/drawing/2014/main" id="{7CA73768-4D14-394B-8387-9E3C170CA2D5}"/>
                      </a:ext>
                    </a:extLst>
                  </p:cNvPr>
                  <p:cNvSpPr txBox="1">
                    <a:spLocks noRot="1" noChangeAspect="1" noMove="1" noResize="1" noEditPoints="1" noAdjustHandles="1" noChangeArrowheads="1" noChangeShapeType="1" noTextEdit="1"/>
                  </p:cNvSpPr>
                  <p:nvPr/>
                </p:nvSpPr>
                <p:spPr>
                  <a:xfrm>
                    <a:off x="900824" y="7688247"/>
                    <a:ext cx="457456" cy="399621"/>
                  </a:xfrm>
                  <a:prstGeom prst="rect">
                    <a:avLst/>
                  </a:prstGeom>
                  <a:blipFill>
                    <a:blip r:embed="rId9"/>
                    <a:stretch>
                      <a:fillRect l="-25397" b="-25455"/>
                    </a:stretch>
                  </a:blipFill>
                  <a:ln w="6350">
                    <a:noFill/>
                  </a:ln>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1B29AC7A-498E-8541-A5E5-6E9C971A647E}"/>
                </a:ext>
              </a:extLst>
            </p:cNvPr>
            <p:cNvGrpSpPr/>
            <p:nvPr/>
          </p:nvGrpSpPr>
          <p:grpSpPr>
            <a:xfrm>
              <a:off x="2438400" y="7011557"/>
              <a:ext cx="963048" cy="913243"/>
              <a:chOff x="806823" y="7624554"/>
              <a:chExt cx="555749" cy="527008"/>
            </a:xfrm>
          </p:grpSpPr>
          <p:sp>
            <p:nvSpPr>
              <p:cNvPr id="20" name="Rectangle 19">
                <a:extLst>
                  <a:ext uri="{FF2B5EF4-FFF2-40B4-BE49-F238E27FC236}">
                    <a16:creationId xmlns:a16="http://schemas.microsoft.com/office/drawing/2014/main" id="{D5AD2617-722C-EF43-8750-3B230B1A7AC4}"/>
                  </a:ext>
                </a:extLst>
              </p:cNvPr>
              <p:cNvSpPr/>
              <p:nvPr/>
            </p:nvSpPr>
            <p:spPr>
              <a:xfrm>
                <a:off x="806823" y="7624554"/>
                <a:ext cx="537882" cy="527008"/>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28E502-57DB-D348-9FB5-362AF2394BCE}"/>
                      </a:ext>
                    </a:extLst>
                  </p:cNvPr>
                  <p:cNvSpPr txBox="1"/>
                  <p:nvPr/>
                </p:nvSpPr>
                <p:spPr>
                  <a:xfrm>
                    <a:off x="896532" y="7688247"/>
                    <a:ext cx="466040" cy="3996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5000" b="0" i="1" smtClean="0">
                                  <a:solidFill>
                                    <a:srgbClr val="00FF00"/>
                                  </a:solidFill>
                                  <a:latin typeface="Cambria Math" panose="02040503050406030204" pitchFamily="18" charset="0"/>
                                </a:rPr>
                              </m:ctrlPr>
                            </m:sSubPr>
                            <m:e>
                              <m:r>
                                <a:rPr lang="en-US" sz="5000" b="0" i="1" smtClean="0">
                                  <a:solidFill>
                                    <a:srgbClr val="00FF00"/>
                                  </a:solidFill>
                                  <a:latin typeface="Cambria Math" panose="02040503050406030204" pitchFamily="18" charset="0"/>
                                </a:rPr>
                                <m:t>𝑞</m:t>
                              </m:r>
                            </m:e>
                            <m:sub>
                              <m:r>
                                <a:rPr lang="en-US" sz="5000" b="0" i="1" smtClean="0">
                                  <a:solidFill>
                                    <a:srgbClr val="00FF00"/>
                                  </a:solidFill>
                                  <a:latin typeface="Cambria Math" panose="02040503050406030204" pitchFamily="18" charset="0"/>
                                </a:rPr>
                                <m:t>3</m:t>
                              </m:r>
                            </m:sub>
                          </m:sSub>
                        </m:oMath>
                      </m:oMathPara>
                    </a14:m>
                    <a:endParaRPr lang="en-US" sz="5000" dirty="0">
                      <a:solidFill>
                        <a:srgbClr val="00FF00"/>
                      </a:solidFill>
                    </a:endParaRPr>
                  </a:p>
                </p:txBody>
              </p:sp>
            </mc:Choice>
            <mc:Fallback xmlns="">
              <p:sp>
                <p:nvSpPr>
                  <p:cNvPr id="21" name="TextBox 20">
                    <a:extLst>
                      <a:ext uri="{FF2B5EF4-FFF2-40B4-BE49-F238E27FC236}">
                        <a16:creationId xmlns:a16="http://schemas.microsoft.com/office/drawing/2014/main" id="{B828E502-57DB-D348-9FB5-362AF2394BCE}"/>
                      </a:ext>
                    </a:extLst>
                  </p:cNvPr>
                  <p:cNvSpPr txBox="1">
                    <a:spLocks noRot="1" noChangeAspect="1" noMove="1" noResize="1" noEditPoints="1" noAdjustHandles="1" noChangeArrowheads="1" noChangeShapeType="1" noTextEdit="1"/>
                  </p:cNvSpPr>
                  <p:nvPr/>
                </p:nvSpPr>
                <p:spPr>
                  <a:xfrm>
                    <a:off x="896532" y="7688247"/>
                    <a:ext cx="466040" cy="399621"/>
                  </a:xfrm>
                  <a:prstGeom prst="rect">
                    <a:avLst/>
                  </a:prstGeom>
                  <a:blipFill>
                    <a:blip r:embed="rId10"/>
                    <a:stretch>
                      <a:fillRect l="-25000" b="-25455"/>
                    </a:stretch>
                  </a:blipFill>
                  <a:ln w="6350">
                    <a:noFill/>
                  </a:ln>
                </p:spPr>
                <p:txBody>
                  <a:bodyPr/>
                  <a:lstStyle/>
                  <a:p>
                    <a:r>
                      <a:rPr lang="en-US">
                        <a:noFill/>
                      </a:rPr>
                      <a:t> </a:t>
                    </a:r>
                  </a:p>
                </p:txBody>
              </p:sp>
            </mc:Fallback>
          </mc:AlternateContent>
        </p:grpSp>
        <p:cxnSp>
          <p:nvCxnSpPr>
            <p:cNvPr id="22" name="Straight Connector 21">
              <a:extLst>
                <a:ext uri="{FF2B5EF4-FFF2-40B4-BE49-F238E27FC236}">
                  <a16:creationId xmlns:a16="http://schemas.microsoft.com/office/drawing/2014/main" id="{12C82DF9-7379-FB41-BD4D-C32A5E2CBEC0}"/>
                </a:ext>
              </a:extLst>
            </p:cNvPr>
            <p:cNvCxnSpPr>
              <a:cxnSpLocks/>
              <a:endCxn id="20" idx="1"/>
            </p:cNvCxnSpPr>
            <p:nvPr/>
          </p:nvCxnSpPr>
          <p:spPr>
            <a:xfrm>
              <a:off x="1783613" y="6767658"/>
              <a:ext cx="654787" cy="700521"/>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0B7F2F-658C-A64C-AF22-D21E267BAA76}"/>
                </a:ext>
              </a:extLst>
            </p:cNvPr>
            <p:cNvCxnSpPr>
              <a:cxnSpLocks/>
              <a:endCxn id="17" idx="2"/>
            </p:cNvCxnSpPr>
            <p:nvPr/>
          </p:nvCxnSpPr>
          <p:spPr>
            <a:xfrm flipV="1">
              <a:off x="1317570" y="5334000"/>
              <a:ext cx="1" cy="977036"/>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26A153-4D38-8740-83C3-7CF4E165BF91}"/>
                </a:ext>
              </a:extLst>
            </p:cNvPr>
            <p:cNvCxnSpPr>
              <a:cxnSpLocks/>
              <a:stCxn id="14" idx="0"/>
            </p:cNvCxnSpPr>
            <p:nvPr/>
          </p:nvCxnSpPr>
          <p:spPr>
            <a:xfrm flipV="1">
              <a:off x="1317571" y="7224280"/>
              <a:ext cx="0" cy="12339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D536C04-E9CB-9244-894A-304FDB8C5817}"/>
              </a:ext>
            </a:extLst>
          </p:cNvPr>
          <p:cNvSpPr txBox="1"/>
          <p:nvPr/>
        </p:nvSpPr>
        <p:spPr>
          <a:xfrm>
            <a:off x="310791" y="11277600"/>
            <a:ext cx="17748609" cy="523220"/>
          </a:xfrm>
          <a:prstGeom prst="rect">
            <a:avLst/>
          </a:prstGeom>
          <a:noFill/>
        </p:spPr>
        <p:txBody>
          <a:bodyPr wrap="square" rtlCol="0">
            <a:spAutoFit/>
          </a:bodyPr>
          <a:lstStyle/>
          <a:p>
            <a:pPr algn="r"/>
            <a:r>
              <a:rPr lang="en-US" sz="2800" dirty="0" err="1"/>
              <a:t>Buades</a:t>
            </a:r>
            <a:r>
              <a:rPr lang="en-US" sz="2800" dirty="0"/>
              <a:t> et al.</a:t>
            </a:r>
            <a:r>
              <a:rPr lang="zh-Hans" altLang="en-US" sz="2800" dirty="0"/>
              <a:t> </a:t>
            </a:r>
            <a:r>
              <a:rPr lang="en-US" altLang="zh-Hans" sz="2800" i="1" dirty="0"/>
              <a:t>A non-local algorithm for image denoising</a:t>
            </a:r>
            <a:r>
              <a:rPr lang="en-US" altLang="zh-Hans" sz="2800" dirty="0"/>
              <a:t>. CVPR, 2005.</a:t>
            </a:r>
            <a:endParaRPr lang="en-US" sz="2800" dirty="0"/>
          </a:p>
        </p:txBody>
      </p:sp>
      <p:grpSp>
        <p:nvGrpSpPr>
          <p:cNvPr id="31" name="Group 30">
            <a:extLst>
              <a:ext uri="{FF2B5EF4-FFF2-40B4-BE49-F238E27FC236}">
                <a16:creationId xmlns:a16="http://schemas.microsoft.com/office/drawing/2014/main" id="{4D2A5FA3-7211-E049-A1AE-C194D157E45D}"/>
              </a:ext>
            </a:extLst>
          </p:cNvPr>
          <p:cNvGrpSpPr/>
          <p:nvPr/>
        </p:nvGrpSpPr>
        <p:grpSpPr>
          <a:xfrm>
            <a:off x="8659806" y="4114800"/>
            <a:ext cx="9170994" cy="5347790"/>
            <a:chOff x="8659806" y="4114800"/>
            <a:chExt cx="9170994" cy="5347790"/>
          </a:xfrm>
        </p:grpSpPr>
        <p:pic>
          <p:nvPicPr>
            <p:cNvPr id="8" name="Picture 7">
              <a:extLst>
                <a:ext uri="{FF2B5EF4-FFF2-40B4-BE49-F238E27FC236}">
                  <a16:creationId xmlns:a16="http://schemas.microsoft.com/office/drawing/2014/main" id="{0FE55E85-C284-A748-A81E-DA9634D8A4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4004" y="4114800"/>
              <a:ext cx="8016796" cy="5347790"/>
            </a:xfrm>
            <a:prstGeom prst="rect">
              <a:avLst/>
            </a:prstGeom>
          </p:spPr>
        </p:pic>
        <p:sp>
          <p:nvSpPr>
            <p:cNvPr id="29" name="Right Arrow 28">
              <a:extLst>
                <a:ext uri="{FF2B5EF4-FFF2-40B4-BE49-F238E27FC236}">
                  <a16:creationId xmlns:a16="http://schemas.microsoft.com/office/drawing/2014/main" id="{91D8F20F-E31D-AE4B-A9D5-B76FF2AE160B}"/>
                </a:ext>
              </a:extLst>
            </p:cNvPr>
            <p:cNvSpPr/>
            <p:nvPr/>
          </p:nvSpPr>
          <p:spPr>
            <a:xfrm>
              <a:off x="8659806" y="6477000"/>
              <a:ext cx="960329" cy="663563"/>
            </a:xfrm>
            <a:prstGeom prst="rightArrow">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856821691"/>
      </p:ext>
    </p:extLst>
  </p:cSld>
  <p:clrMapOvr>
    <a:masterClrMapping/>
  </p:clrMapOvr>
  <mc:AlternateContent xmlns:mc="http://schemas.openxmlformats.org/markup-compatibility/2006" xmlns:p14="http://schemas.microsoft.com/office/powerpoint/2010/main">
    <mc:Choice Requires="p14">
      <p:transition spd="slow" p14:dur="2000" advTm="29043"/>
    </mc:Choice>
    <mc:Fallback xmlns="">
      <p:transition spd="slow" advTm="290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2FAB-48DC-C342-829C-F4FC83D97C90}"/>
              </a:ext>
            </a:extLst>
          </p:cNvPr>
          <p:cNvSpPr>
            <a:spLocks noGrp="1"/>
          </p:cNvSpPr>
          <p:nvPr>
            <p:ph type="title"/>
          </p:nvPr>
        </p:nvSpPr>
        <p:spPr/>
        <p:txBody>
          <a:bodyPr/>
          <a:lstStyle/>
          <a:p>
            <a:r>
              <a:rPr lang="en-US" dirty="0"/>
              <a:t>Non-local </a:t>
            </a:r>
            <a:r>
              <a:rPr lang="en-US" altLang="zh-Hans" dirty="0"/>
              <a:t>Operator</a:t>
            </a:r>
            <a:endParaRPr lang="en-US" dirty="0"/>
          </a:p>
        </p:txBody>
      </p:sp>
      <p:sp>
        <p:nvSpPr>
          <p:cNvPr id="6" name="TextBox 5">
            <a:extLst>
              <a:ext uri="{FF2B5EF4-FFF2-40B4-BE49-F238E27FC236}">
                <a16:creationId xmlns:a16="http://schemas.microsoft.com/office/drawing/2014/main" id="{441D0357-687A-BF46-BC79-FF24B9744155}"/>
              </a:ext>
            </a:extLst>
          </p:cNvPr>
          <p:cNvSpPr txBox="1"/>
          <p:nvPr/>
        </p:nvSpPr>
        <p:spPr>
          <a:xfrm>
            <a:off x="0" y="3352800"/>
            <a:ext cx="18288000" cy="1015663"/>
          </a:xfrm>
          <a:prstGeom prst="rect">
            <a:avLst/>
          </a:prstGeom>
          <a:noFill/>
        </p:spPr>
        <p:txBody>
          <a:bodyPr wrap="square" rtlCol="0">
            <a:spAutoFit/>
          </a:bodyPr>
          <a:lstStyle/>
          <a:p>
            <a:pPr algn="ctr"/>
            <a:r>
              <a:rPr lang="en-US" sz="6000" dirty="0"/>
              <a:t>Operation in feature space</a:t>
            </a:r>
          </a:p>
        </p:txBody>
      </p:sp>
      <p:sp>
        <p:nvSpPr>
          <p:cNvPr id="7" name="TextBox 6">
            <a:extLst>
              <a:ext uri="{FF2B5EF4-FFF2-40B4-BE49-F238E27FC236}">
                <a16:creationId xmlns:a16="http://schemas.microsoft.com/office/drawing/2014/main" id="{543FBBA0-0172-1246-AC13-BBC4A6C470F0}"/>
              </a:ext>
            </a:extLst>
          </p:cNvPr>
          <p:cNvSpPr txBox="1"/>
          <p:nvPr/>
        </p:nvSpPr>
        <p:spPr>
          <a:xfrm>
            <a:off x="-11738" y="4699337"/>
            <a:ext cx="18288000" cy="1015663"/>
          </a:xfrm>
          <a:prstGeom prst="rect">
            <a:avLst/>
          </a:prstGeom>
          <a:noFill/>
        </p:spPr>
        <p:txBody>
          <a:bodyPr wrap="square" rtlCol="0">
            <a:spAutoFit/>
          </a:bodyPr>
          <a:lstStyle/>
          <a:p>
            <a:pPr algn="ctr"/>
            <a:r>
              <a:rPr lang="en-US" sz="6000" dirty="0"/>
              <a:t>Can be embedded into any </a:t>
            </a:r>
            <a:r>
              <a:rPr lang="en-US" sz="6000" dirty="0" err="1"/>
              <a:t>ConvNet</a:t>
            </a:r>
            <a:r>
              <a:rPr lang="en-US" altLang="zh-CN" sz="6000" dirty="0" err="1"/>
              <a:t>s</a:t>
            </a:r>
            <a:endParaRPr lang="en-US" sz="6000" dirty="0"/>
          </a:p>
        </p:txBody>
      </p:sp>
      <p:grpSp>
        <p:nvGrpSpPr>
          <p:cNvPr id="3" name="Group 2">
            <a:extLst>
              <a:ext uri="{FF2B5EF4-FFF2-40B4-BE49-F238E27FC236}">
                <a16:creationId xmlns:a16="http://schemas.microsoft.com/office/drawing/2014/main" id="{E9034838-D47C-0D42-B579-0CF95E808CDF}"/>
              </a:ext>
            </a:extLst>
          </p:cNvPr>
          <p:cNvGrpSpPr/>
          <p:nvPr/>
        </p:nvGrpSpPr>
        <p:grpSpPr>
          <a:xfrm>
            <a:off x="228600" y="6427839"/>
            <a:ext cx="17907000" cy="4621161"/>
            <a:chOff x="228600" y="6275439"/>
            <a:chExt cx="17907000" cy="4621161"/>
          </a:xfrm>
        </p:grpSpPr>
        <p:grpSp>
          <p:nvGrpSpPr>
            <p:cNvPr id="8" name="Group 7">
              <a:extLst>
                <a:ext uri="{FF2B5EF4-FFF2-40B4-BE49-F238E27FC236}">
                  <a16:creationId xmlns:a16="http://schemas.microsoft.com/office/drawing/2014/main" id="{C0CC6D1A-4EBC-D742-BA03-A5CF90FB9FD9}"/>
                </a:ext>
              </a:extLst>
            </p:cNvPr>
            <p:cNvGrpSpPr/>
            <p:nvPr/>
          </p:nvGrpSpPr>
          <p:grpSpPr>
            <a:xfrm>
              <a:off x="228600" y="6275439"/>
              <a:ext cx="17907000" cy="4621161"/>
              <a:chOff x="8200384" y="6629400"/>
              <a:chExt cx="9478016" cy="2571553"/>
            </a:xfrm>
          </p:grpSpPr>
          <p:pic>
            <p:nvPicPr>
              <p:cNvPr id="9" name="Picture 8" descr="page1image1008">
                <a:extLst>
                  <a:ext uri="{FF2B5EF4-FFF2-40B4-BE49-F238E27FC236}">
                    <a16:creationId xmlns:a16="http://schemas.microsoft.com/office/drawing/2014/main" id="{DD506C99-271D-964A-8B2D-9A6358536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84"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9" descr="page1image8072">
                <a:extLst>
                  <a:ext uri="{FF2B5EF4-FFF2-40B4-BE49-F238E27FC236}">
                    <a16:creationId xmlns:a16="http://schemas.microsoft.com/office/drawing/2014/main" id="{0E750A22-B768-4148-9D74-7727149CB6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454"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age1image8240">
                <a:extLst>
                  <a:ext uri="{FF2B5EF4-FFF2-40B4-BE49-F238E27FC236}">
                    <a16:creationId xmlns:a16="http://schemas.microsoft.com/office/drawing/2014/main" id="{DEDEC932-6DF3-0546-B535-22655B30C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80525"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7" descr="page1image5056">
                <a:extLst>
                  <a:ext uri="{FF2B5EF4-FFF2-40B4-BE49-F238E27FC236}">
                    <a16:creationId xmlns:a16="http://schemas.microsoft.com/office/drawing/2014/main" id="{17077B44-1267-2D47-86DA-6101DC5592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70595"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46CBFAA-1AC3-FA4B-822B-740F791FC11C}"/>
                </a:ext>
              </a:extLst>
            </p:cNvPr>
            <p:cNvGrpSpPr/>
            <p:nvPr/>
          </p:nvGrpSpPr>
          <p:grpSpPr>
            <a:xfrm>
              <a:off x="2216174" y="8968932"/>
              <a:ext cx="12398784" cy="1383145"/>
              <a:chOff x="2209800" y="7620000"/>
              <a:chExt cx="12344400" cy="1447800"/>
            </a:xfrm>
          </p:grpSpPr>
          <p:cxnSp>
            <p:nvCxnSpPr>
              <p:cNvPr id="15" name="Straight Arrow Connector 14">
                <a:extLst>
                  <a:ext uri="{FF2B5EF4-FFF2-40B4-BE49-F238E27FC236}">
                    <a16:creationId xmlns:a16="http://schemas.microsoft.com/office/drawing/2014/main" id="{838CE0A0-BEFC-8D43-8675-0E5DE0A93D51}"/>
                  </a:ext>
                </a:extLst>
              </p:cNvPr>
              <p:cNvCxnSpPr>
                <a:cxnSpLocks/>
              </p:cNvCxnSpPr>
              <p:nvPr/>
            </p:nvCxnSpPr>
            <p:spPr>
              <a:xfrm>
                <a:off x="2209800" y="7620000"/>
                <a:ext cx="9220200" cy="457200"/>
              </a:xfrm>
              <a:prstGeom prst="straightConnector1">
                <a:avLst/>
              </a:prstGeom>
              <a:ln w="50800">
                <a:solidFill>
                  <a:schemeClr val="accent6"/>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C2CDCAB-C8EC-144A-9B0B-0BEDB97C0342}"/>
                  </a:ext>
                </a:extLst>
              </p:cNvPr>
              <p:cNvCxnSpPr>
                <a:cxnSpLocks/>
              </p:cNvCxnSpPr>
              <p:nvPr/>
            </p:nvCxnSpPr>
            <p:spPr>
              <a:xfrm>
                <a:off x="2209800" y="7620000"/>
                <a:ext cx="12344400" cy="1447800"/>
              </a:xfrm>
              <a:prstGeom prst="straightConnector1">
                <a:avLst/>
              </a:prstGeom>
              <a:ln w="50800">
                <a:solidFill>
                  <a:schemeClr val="accent6"/>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A5BF6746-E613-E744-AB05-951DD589BC78}"/>
              </a:ext>
            </a:extLst>
          </p:cNvPr>
          <p:cNvGrpSpPr/>
          <p:nvPr/>
        </p:nvGrpSpPr>
        <p:grpSpPr>
          <a:xfrm>
            <a:off x="1411837" y="9042737"/>
            <a:ext cx="14166105" cy="1315124"/>
            <a:chOff x="1411837" y="9042737"/>
            <a:chExt cx="14166105" cy="1315124"/>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A3EE8C9-04C9-D042-8110-1DC5C23625C6}"/>
                    </a:ext>
                  </a:extLst>
                </p:cNvPr>
                <p:cNvSpPr/>
                <p:nvPr/>
              </p:nvSpPr>
              <p:spPr>
                <a:xfrm>
                  <a:off x="1411837" y="9042737"/>
                  <a:ext cx="102656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Hans" sz="6000" i="1" smtClean="0">
                                <a:solidFill>
                                  <a:schemeClr val="bg1"/>
                                </a:solidFill>
                                <a:latin typeface="Cambria Math" panose="02040503050406030204" pitchFamily="18" charset="0"/>
                              </a:rPr>
                            </m:ctrlPr>
                          </m:sSubPr>
                          <m:e>
                            <m:r>
                              <a:rPr lang="en-US" altLang="zh-Hans" sz="6000" i="1">
                                <a:solidFill>
                                  <a:schemeClr val="bg1"/>
                                </a:solidFill>
                                <a:latin typeface="Cambria Math" panose="02040503050406030204" pitchFamily="18" charset="0"/>
                              </a:rPr>
                              <m:t>𝑥</m:t>
                            </m:r>
                          </m:e>
                          <m:sub>
                            <m:r>
                              <a:rPr lang="en-US" altLang="zh-Hans" sz="6000" i="1">
                                <a:solidFill>
                                  <a:schemeClr val="bg1"/>
                                </a:solidFill>
                                <a:latin typeface="Cambria Math" panose="02040503050406030204" pitchFamily="18" charset="0"/>
                              </a:rPr>
                              <m:t>𝑖</m:t>
                            </m:r>
                          </m:sub>
                        </m:sSub>
                      </m:oMath>
                    </m:oMathPara>
                  </a14:m>
                  <a:endParaRPr lang="en-US" sz="6000" dirty="0">
                    <a:solidFill>
                      <a:schemeClr val="bg1"/>
                    </a:solidFill>
                  </a:endParaRPr>
                </a:p>
              </p:txBody>
            </p:sp>
          </mc:Choice>
          <mc:Fallback xmlns="">
            <p:sp>
              <p:nvSpPr>
                <p:cNvPr id="5" name="Rectangle 4">
                  <a:extLst>
                    <a:ext uri="{FF2B5EF4-FFF2-40B4-BE49-F238E27FC236}">
                      <a16:creationId xmlns:a16="http://schemas.microsoft.com/office/drawing/2014/main" id="{4798DDF6-5BB3-2346-A0CF-2660574B5E14}"/>
                    </a:ext>
                  </a:extLst>
                </p:cNvPr>
                <p:cNvSpPr>
                  <a:spLocks noRot="1" noChangeAspect="1" noMove="1" noResize="1" noEditPoints="1" noAdjustHandles="1" noChangeArrowheads="1" noChangeShapeType="1" noTextEdit="1"/>
                </p:cNvSpPr>
                <p:nvPr/>
              </p:nvSpPr>
              <p:spPr>
                <a:xfrm>
                  <a:off x="1411837" y="9042737"/>
                  <a:ext cx="1026563" cy="1015663"/>
                </a:xfrm>
                <a:prstGeom prst="rect">
                  <a:avLst/>
                </a:prstGeom>
                <a:blipFill>
                  <a:blip r:embed="rId9"/>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307C0C6-120A-D84E-A657-21597D772862}"/>
                    </a:ext>
                  </a:extLst>
                </p:cNvPr>
                <p:cNvSpPr/>
                <p:nvPr/>
              </p:nvSpPr>
              <p:spPr>
                <a:xfrm>
                  <a:off x="14554200" y="9267947"/>
                  <a:ext cx="1023742" cy="1089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Hans" sz="6000" i="1" smtClean="0">
                                <a:solidFill>
                                  <a:schemeClr val="bg1"/>
                                </a:solidFill>
                                <a:latin typeface="Cambria Math" panose="02040503050406030204" pitchFamily="18" charset="0"/>
                              </a:rPr>
                            </m:ctrlPr>
                          </m:sSubPr>
                          <m:e>
                            <m:r>
                              <a:rPr lang="en-US" altLang="zh-Hans" sz="6000" i="1">
                                <a:solidFill>
                                  <a:schemeClr val="bg1"/>
                                </a:solidFill>
                                <a:latin typeface="Cambria Math" panose="02040503050406030204" pitchFamily="18" charset="0"/>
                              </a:rPr>
                              <m:t>𝑥</m:t>
                            </m:r>
                          </m:e>
                          <m:sub>
                            <m:r>
                              <a:rPr lang="en-US" altLang="zh-Hans" sz="6000" b="0" i="1" smtClean="0">
                                <a:solidFill>
                                  <a:schemeClr val="bg1"/>
                                </a:solidFill>
                                <a:latin typeface="Cambria Math" panose="02040503050406030204" pitchFamily="18" charset="0"/>
                              </a:rPr>
                              <m:t>𝑗</m:t>
                            </m:r>
                          </m:sub>
                        </m:sSub>
                      </m:oMath>
                    </m:oMathPara>
                  </a14:m>
                  <a:endParaRPr lang="en-US" sz="6000" dirty="0">
                    <a:solidFill>
                      <a:schemeClr val="bg1"/>
                    </a:solidFill>
                  </a:endParaRPr>
                </a:p>
              </p:txBody>
            </p:sp>
          </mc:Choice>
          <mc:Fallback xmlns="">
            <p:sp>
              <p:nvSpPr>
                <p:cNvPr id="39" name="Rectangle 38">
                  <a:extLst>
                    <a:ext uri="{FF2B5EF4-FFF2-40B4-BE49-F238E27FC236}">
                      <a16:creationId xmlns:a16="http://schemas.microsoft.com/office/drawing/2014/main" id="{62D398A6-01A1-D240-8081-B00D56D8A9D1}"/>
                    </a:ext>
                  </a:extLst>
                </p:cNvPr>
                <p:cNvSpPr>
                  <a:spLocks noRot="1" noChangeAspect="1" noMove="1" noResize="1" noEditPoints="1" noAdjustHandles="1" noChangeArrowheads="1" noChangeShapeType="1" noTextEdit="1"/>
                </p:cNvSpPr>
                <p:nvPr/>
              </p:nvSpPr>
              <p:spPr>
                <a:xfrm>
                  <a:off x="14554200" y="9267947"/>
                  <a:ext cx="1023742" cy="1089914"/>
                </a:xfrm>
                <a:prstGeom prst="rect">
                  <a:avLst/>
                </a:prstGeom>
                <a:blipFill>
                  <a:blip r:embed="rId10"/>
                  <a:stretch>
                    <a:fillRect b="-1494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381355661"/>
      </p:ext>
    </p:extLst>
  </p:cSld>
  <p:clrMapOvr>
    <a:masterClrMapping/>
  </p:clrMapOvr>
  <mc:AlternateContent xmlns:mc="http://schemas.openxmlformats.org/markup-compatibility/2006" xmlns:p14="http://schemas.microsoft.com/office/powerpoint/2010/main">
    <mc:Choice Requires="p14">
      <p:transition spd="slow" p14:dur="2000" advTm="70940"/>
    </mc:Choice>
    <mc:Fallback xmlns="">
      <p:transition spd="slow" advTm="709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A935B-7FA6-D04F-8149-AE0EBE75D615}"/>
              </a:ext>
            </a:extLst>
          </p:cNvPr>
          <p:cNvSpPr>
            <a:spLocks noGrp="1"/>
          </p:cNvSpPr>
          <p:nvPr>
            <p:ph type="title"/>
          </p:nvPr>
        </p:nvSpPr>
        <p:spPr/>
        <p:txBody>
          <a:bodyPr/>
          <a:lstStyle/>
          <a:p>
            <a:r>
              <a:rPr lang="en-US" dirty="0"/>
              <a:t>Non-local </a:t>
            </a:r>
            <a:r>
              <a:rPr lang="en-US" altLang="zh-Hans" dirty="0"/>
              <a:t>Operator</a:t>
            </a:r>
            <a:endParaRPr lang="en-US" dirty="0"/>
          </a:p>
        </p:txBody>
      </p:sp>
      <p:grpSp>
        <p:nvGrpSpPr>
          <p:cNvPr id="30" name="Group 29">
            <a:extLst>
              <a:ext uri="{FF2B5EF4-FFF2-40B4-BE49-F238E27FC236}">
                <a16:creationId xmlns:a16="http://schemas.microsoft.com/office/drawing/2014/main" id="{CA505EF0-63ED-0A46-95F1-E15AD149E70B}"/>
              </a:ext>
            </a:extLst>
          </p:cNvPr>
          <p:cNvGrpSpPr/>
          <p:nvPr/>
        </p:nvGrpSpPr>
        <p:grpSpPr>
          <a:xfrm>
            <a:off x="228600" y="6427839"/>
            <a:ext cx="17907000" cy="4621161"/>
            <a:chOff x="228600" y="6275439"/>
            <a:chExt cx="17907000" cy="4621161"/>
          </a:xfrm>
        </p:grpSpPr>
        <p:grpSp>
          <p:nvGrpSpPr>
            <p:cNvPr id="31" name="Group 30">
              <a:extLst>
                <a:ext uri="{FF2B5EF4-FFF2-40B4-BE49-F238E27FC236}">
                  <a16:creationId xmlns:a16="http://schemas.microsoft.com/office/drawing/2014/main" id="{CC11D9FD-D354-D04B-BD36-B2CB5B21CEF1}"/>
                </a:ext>
              </a:extLst>
            </p:cNvPr>
            <p:cNvGrpSpPr/>
            <p:nvPr/>
          </p:nvGrpSpPr>
          <p:grpSpPr>
            <a:xfrm>
              <a:off x="228600" y="6275439"/>
              <a:ext cx="17907000" cy="4621161"/>
              <a:chOff x="8200384" y="6629400"/>
              <a:chExt cx="9478016" cy="2571553"/>
            </a:xfrm>
          </p:grpSpPr>
          <p:pic>
            <p:nvPicPr>
              <p:cNvPr id="35" name="Picture 34" descr="page1image1008">
                <a:extLst>
                  <a:ext uri="{FF2B5EF4-FFF2-40B4-BE49-F238E27FC236}">
                    <a16:creationId xmlns:a16="http://schemas.microsoft.com/office/drawing/2014/main" id="{13133BF9-EFAD-9147-8187-98DF00BE8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84"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9" descr="page1image8072">
                <a:extLst>
                  <a:ext uri="{FF2B5EF4-FFF2-40B4-BE49-F238E27FC236}">
                    <a16:creationId xmlns:a16="http://schemas.microsoft.com/office/drawing/2014/main" id="{980382AE-C83B-4E48-8284-D6FB5856B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454"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page1image8240">
                <a:extLst>
                  <a:ext uri="{FF2B5EF4-FFF2-40B4-BE49-F238E27FC236}">
                    <a16:creationId xmlns:a16="http://schemas.microsoft.com/office/drawing/2014/main" id="{6090B28E-2CF2-104E-9AFB-F594D108CF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80525"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7" descr="page1image5056">
                <a:extLst>
                  <a:ext uri="{FF2B5EF4-FFF2-40B4-BE49-F238E27FC236}">
                    <a16:creationId xmlns:a16="http://schemas.microsoft.com/office/drawing/2014/main" id="{4E18C46E-5991-804D-8262-AAE9D1F5CF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70595" y="6629400"/>
                <a:ext cx="2307805" cy="25715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9999EEBA-EE76-6D4A-8DAF-5CC2F43FF94E}"/>
                </a:ext>
              </a:extLst>
            </p:cNvPr>
            <p:cNvGrpSpPr/>
            <p:nvPr/>
          </p:nvGrpSpPr>
          <p:grpSpPr>
            <a:xfrm>
              <a:off x="2216174" y="8968932"/>
              <a:ext cx="12398784" cy="1383145"/>
              <a:chOff x="2209800" y="7620000"/>
              <a:chExt cx="12344400" cy="1447800"/>
            </a:xfrm>
          </p:grpSpPr>
          <p:cxnSp>
            <p:nvCxnSpPr>
              <p:cNvPr id="33" name="Straight Arrow Connector 32">
                <a:extLst>
                  <a:ext uri="{FF2B5EF4-FFF2-40B4-BE49-F238E27FC236}">
                    <a16:creationId xmlns:a16="http://schemas.microsoft.com/office/drawing/2014/main" id="{E6A745FB-B676-284E-AC1E-DBCAB9F59435}"/>
                  </a:ext>
                </a:extLst>
              </p:cNvPr>
              <p:cNvCxnSpPr>
                <a:cxnSpLocks/>
              </p:cNvCxnSpPr>
              <p:nvPr/>
            </p:nvCxnSpPr>
            <p:spPr>
              <a:xfrm>
                <a:off x="2209800" y="7620000"/>
                <a:ext cx="9220200" cy="457200"/>
              </a:xfrm>
              <a:prstGeom prst="straightConnector1">
                <a:avLst/>
              </a:prstGeom>
              <a:ln w="50800">
                <a:solidFill>
                  <a:schemeClr val="accent6"/>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C49864-9076-2E46-A5CA-891B4161C413}"/>
                  </a:ext>
                </a:extLst>
              </p:cNvPr>
              <p:cNvCxnSpPr>
                <a:cxnSpLocks/>
              </p:cNvCxnSpPr>
              <p:nvPr/>
            </p:nvCxnSpPr>
            <p:spPr>
              <a:xfrm>
                <a:off x="2209800" y="7620000"/>
                <a:ext cx="12344400" cy="1447800"/>
              </a:xfrm>
              <a:prstGeom prst="straightConnector1">
                <a:avLst/>
              </a:prstGeom>
              <a:ln w="50800">
                <a:solidFill>
                  <a:schemeClr val="accent6"/>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DDEF188C-E14A-6B41-89AD-A627332E20D5}"/>
              </a:ext>
            </a:extLst>
          </p:cNvPr>
          <p:cNvGrpSpPr/>
          <p:nvPr/>
        </p:nvGrpSpPr>
        <p:grpSpPr>
          <a:xfrm>
            <a:off x="1411837" y="9042737"/>
            <a:ext cx="14166105" cy="1315124"/>
            <a:chOff x="1411837" y="9042737"/>
            <a:chExt cx="14166105" cy="1315124"/>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798DDF6-5BB3-2346-A0CF-2660574B5E14}"/>
                    </a:ext>
                  </a:extLst>
                </p:cNvPr>
                <p:cNvSpPr/>
                <p:nvPr/>
              </p:nvSpPr>
              <p:spPr>
                <a:xfrm>
                  <a:off x="1411837" y="9042737"/>
                  <a:ext cx="102656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Hans" sz="6000" i="1" smtClean="0">
                                <a:solidFill>
                                  <a:schemeClr val="bg1"/>
                                </a:solidFill>
                                <a:latin typeface="Cambria Math" panose="02040503050406030204" pitchFamily="18" charset="0"/>
                              </a:rPr>
                            </m:ctrlPr>
                          </m:sSubPr>
                          <m:e>
                            <m:r>
                              <a:rPr lang="en-US" altLang="zh-Hans" sz="6000" i="1">
                                <a:solidFill>
                                  <a:schemeClr val="bg1"/>
                                </a:solidFill>
                                <a:latin typeface="Cambria Math" panose="02040503050406030204" pitchFamily="18" charset="0"/>
                              </a:rPr>
                              <m:t>𝑥</m:t>
                            </m:r>
                          </m:e>
                          <m:sub>
                            <m:r>
                              <a:rPr lang="en-US" altLang="zh-Hans" sz="6000" i="1">
                                <a:solidFill>
                                  <a:schemeClr val="bg1"/>
                                </a:solidFill>
                                <a:latin typeface="Cambria Math" panose="02040503050406030204" pitchFamily="18" charset="0"/>
                              </a:rPr>
                              <m:t>𝑖</m:t>
                            </m:r>
                          </m:sub>
                        </m:sSub>
                      </m:oMath>
                    </m:oMathPara>
                  </a14:m>
                  <a:endParaRPr lang="en-US" sz="6000" dirty="0">
                    <a:solidFill>
                      <a:schemeClr val="bg1"/>
                    </a:solidFill>
                  </a:endParaRPr>
                </a:p>
              </p:txBody>
            </p:sp>
          </mc:Choice>
          <mc:Fallback xmlns="">
            <p:sp>
              <p:nvSpPr>
                <p:cNvPr id="5" name="Rectangle 4">
                  <a:extLst>
                    <a:ext uri="{FF2B5EF4-FFF2-40B4-BE49-F238E27FC236}">
                      <a16:creationId xmlns:a16="http://schemas.microsoft.com/office/drawing/2014/main" id="{4798DDF6-5BB3-2346-A0CF-2660574B5E14}"/>
                    </a:ext>
                  </a:extLst>
                </p:cNvPr>
                <p:cNvSpPr>
                  <a:spLocks noRot="1" noChangeAspect="1" noMove="1" noResize="1" noEditPoints="1" noAdjustHandles="1" noChangeArrowheads="1" noChangeShapeType="1" noTextEdit="1"/>
                </p:cNvSpPr>
                <p:nvPr/>
              </p:nvSpPr>
              <p:spPr>
                <a:xfrm>
                  <a:off x="1411837" y="9042737"/>
                  <a:ext cx="1026563" cy="1015663"/>
                </a:xfrm>
                <a:prstGeom prst="rect">
                  <a:avLst/>
                </a:prstGeom>
                <a:blipFill>
                  <a:blip r:embed="rId9"/>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62D398A6-01A1-D240-8081-B00D56D8A9D1}"/>
                    </a:ext>
                  </a:extLst>
                </p:cNvPr>
                <p:cNvSpPr/>
                <p:nvPr/>
              </p:nvSpPr>
              <p:spPr>
                <a:xfrm>
                  <a:off x="14554200" y="9267947"/>
                  <a:ext cx="1023742" cy="1089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Hans" sz="6000" i="1" smtClean="0">
                                <a:solidFill>
                                  <a:schemeClr val="bg1"/>
                                </a:solidFill>
                                <a:latin typeface="Cambria Math" panose="02040503050406030204" pitchFamily="18" charset="0"/>
                              </a:rPr>
                            </m:ctrlPr>
                          </m:sSubPr>
                          <m:e>
                            <m:r>
                              <a:rPr lang="en-US" altLang="zh-Hans" sz="6000" i="1">
                                <a:solidFill>
                                  <a:schemeClr val="bg1"/>
                                </a:solidFill>
                                <a:latin typeface="Cambria Math" panose="02040503050406030204" pitchFamily="18" charset="0"/>
                              </a:rPr>
                              <m:t>𝑥</m:t>
                            </m:r>
                          </m:e>
                          <m:sub>
                            <m:r>
                              <a:rPr lang="en-US" altLang="zh-Hans" sz="6000" b="0" i="1" smtClean="0">
                                <a:solidFill>
                                  <a:schemeClr val="bg1"/>
                                </a:solidFill>
                                <a:latin typeface="Cambria Math" panose="02040503050406030204" pitchFamily="18" charset="0"/>
                              </a:rPr>
                              <m:t>𝑗</m:t>
                            </m:r>
                          </m:sub>
                        </m:sSub>
                      </m:oMath>
                    </m:oMathPara>
                  </a14:m>
                  <a:endParaRPr lang="en-US" sz="6000" dirty="0">
                    <a:solidFill>
                      <a:schemeClr val="bg1"/>
                    </a:solidFill>
                  </a:endParaRPr>
                </a:p>
              </p:txBody>
            </p:sp>
          </mc:Choice>
          <mc:Fallback xmlns="">
            <p:sp>
              <p:nvSpPr>
                <p:cNvPr id="39" name="Rectangle 38">
                  <a:extLst>
                    <a:ext uri="{FF2B5EF4-FFF2-40B4-BE49-F238E27FC236}">
                      <a16:creationId xmlns:a16="http://schemas.microsoft.com/office/drawing/2014/main" id="{62D398A6-01A1-D240-8081-B00D56D8A9D1}"/>
                    </a:ext>
                  </a:extLst>
                </p:cNvPr>
                <p:cNvSpPr>
                  <a:spLocks noRot="1" noChangeAspect="1" noMove="1" noResize="1" noEditPoints="1" noAdjustHandles="1" noChangeArrowheads="1" noChangeShapeType="1" noTextEdit="1"/>
                </p:cNvSpPr>
                <p:nvPr/>
              </p:nvSpPr>
              <p:spPr>
                <a:xfrm>
                  <a:off x="14554200" y="9267947"/>
                  <a:ext cx="1023742" cy="1089914"/>
                </a:xfrm>
                <a:prstGeom prst="rect">
                  <a:avLst/>
                </a:prstGeom>
                <a:blipFill>
                  <a:blip r:embed="rId10"/>
                  <a:stretch>
                    <a:fillRect b="-14943"/>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708094C9-AC75-1A49-8AAB-82C0E52E3D93}"/>
              </a:ext>
            </a:extLst>
          </p:cNvPr>
          <p:cNvGrpSpPr/>
          <p:nvPr/>
        </p:nvGrpSpPr>
        <p:grpSpPr>
          <a:xfrm>
            <a:off x="9067800" y="5028552"/>
            <a:ext cx="2059260" cy="910707"/>
            <a:chOff x="9142140" y="4419600"/>
            <a:chExt cx="2059260" cy="910707"/>
          </a:xfrm>
        </p:grpSpPr>
        <p:cxnSp>
          <p:nvCxnSpPr>
            <p:cNvPr id="23" name="Straight Connector 22">
              <a:extLst>
                <a:ext uri="{FF2B5EF4-FFF2-40B4-BE49-F238E27FC236}">
                  <a16:creationId xmlns:a16="http://schemas.microsoft.com/office/drawing/2014/main" id="{6DE2C70A-76E1-0448-BFC9-E5D0F459432F}"/>
                </a:ext>
              </a:extLst>
            </p:cNvPr>
            <p:cNvCxnSpPr>
              <a:cxnSpLocks/>
            </p:cNvCxnSpPr>
            <p:nvPr/>
          </p:nvCxnSpPr>
          <p:spPr>
            <a:xfrm>
              <a:off x="9142140" y="4419600"/>
              <a:ext cx="2059260" cy="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E446542-82A9-A644-B384-BA3680977A5F}"/>
                </a:ext>
              </a:extLst>
            </p:cNvPr>
            <p:cNvSpPr txBox="1"/>
            <p:nvPr/>
          </p:nvSpPr>
          <p:spPr>
            <a:xfrm>
              <a:off x="9142140" y="4683976"/>
              <a:ext cx="2059260" cy="646331"/>
            </a:xfrm>
            <a:prstGeom prst="rect">
              <a:avLst/>
            </a:prstGeom>
            <a:noFill/>
          </p:spPr>
          <p:txBody>
            <a:bodyPr wrap="square" rtlCol="0">
              <a:spAutoFit/>
            </a:bodyPr>
            <a:lstStyle/>
            <a:p>
              <a:pPr algn="ctr"/>
              <a:r>
                <a:rPr lang="en-US" dirty="0">
                  <a:solidFill>
                    <a:schemeClr val="accent3">
                      <a:lumMod val="60000"/>
                      <a:lumOff val="40000"/>
                    </a:schemeClr>
                  </a:solidFill>
                </a:rPr>
                <a:t>Affinity</a:t>
              </a:r>
            </a:p>
          </p:txBody>
        </p:sp>
      </p:grpSp>
      <p:grpSp>
        <p:nvGrpSpPr>
          <p:cNvPr id="25" name="Group 24">
            <a:extLst>
              <a:ext uri="{FF2B5EF4-FFF2-40B4-BE49-F238E27FC236}">
                <a16:creationId xmlns:a16="http://schemas.microsoft.com/office/drawing/2014/main" id="{1BD02922-FD1A-E74F-B3D0-9FE5D942F3B4}"/>
              </a:ext>
            </a:extLst>
          </p:cNvPr>
          <p:cNvGrpSpPr/>
          <p:nvPr/>
        </p:nvGrpSpPr>
        <p:grpSpPr>
          <a:xfrm>
            <a:off x="11353800" y="5028552"/>
            <a:ext cx="1981200" cy="910707"/>
            <a:chOff x="12573000" y="4414073"/>
            <a:chExt cx="1981200" cy="910707"/>
          </a:xfrm>
        </p:grpSpPr>
        <p:cxnSp>
          <p:nvCxnSpPr>
            <p:cNvPr id="26" name="Straight Connector 25">
              <a:extLst>
                <a:ext uri="{FF2B5EF4-FFF2-40B4-BE49-F238E27FC236}">
                  <a16:creationId xmlns:a16="http://schemas.microsoft.com/office/drawing/2014/main" id="{A3E16633-E68C-584F-8E9F-8D2EC0B98679}"/>
                </a:ext>
              </a:extLst>
            </p:cNvPr>
            <p:cNvCxnSpPr>
              <a:cxnSpLocks/>
            </p:cNvCxnSpPr>
            <p:nvPr/>
          </p:nvCxnSpPr>
          <p:spPr>
            <a:xfrm>
              <a:off x="12652934" y="4414073"/>
              <a:ext cx="1825066"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EFDD9C4-F4EC-F74A-A6CB-D74E00A805C8}"/>
                </a:ext>
              </a:extLst>
            </p:cNvPr>
            <p:cNvSpPr txBox="1"/>
            <p:nvPr/>
          </p:nvSpPr>
          <p:spPr>
            <a:xfrm>
              <a:off x="12573000" y="4678449"/>
              <a:ext cx="1981200" cy="646331"/>
            </a:xfrm>
            <a:prstGeom prst="rect">
              <a:avLst/>
            </a:prstGeom>
            <a:noFill/>
          </p:spPr>
          <p:txBody>
            <a:bodyPr wrap="square" rtlCol="0">
              <a:spAutoFit/>
            </a:bodyPr>
            <a:lstStyle/>
            <a:p>
              <a:pPr algn="ctr"/>
              <a:r>
                <a:rPr lang="en-US" dirty="0">
                  <a:solidFill>
                    <a:srgbClr val="00B0F0"/>
                  </a:solidFill>
                </a:rPr>
                <a:t>Features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9F8C012-D0F3-0D4E-B9E5-10B2F2EF7A0E}"/>
                  </a:ext>
                </a:extLst>
              </p:cNvPr>
              <p:cNvSpPr txBox="1"/>
              <p:nvPr/>
            </p:nvSpPr>
            <p:spPr>
              <a:xfrm>
                <a:off x="5176247" y="2846475"/>
                <a:ext cx="7935506" cy="195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𝑦</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f>
                        <m:fPr>
                          <m:ctrlPr>
                            <a:rPr lang="en-US" altLang="zh-Hans" sz="5000" b="0" i="1" smtClean="0">
                              <a:solidFill>
                                <a:schemeClr val="tx1"/>
                              </a:solidFill>
                              <a:latin typeface="Cambria Math" panose="02040503050406030204" pitchFamily="18" charset="0"/>
                            </a:rPr>
                          </m:ctrlPr>
                        </m:fPr>
                        <m:num>
                          <m:r>
                            <a:rPr lang="en-US" altLang="zh-Hans" sz="5000" b="0" i="1" smtClean="0">
                              <a:solidFill>
                                <a:schemeClr val="tx1"/>
                              </a:solidFill>
                              <a:latin typeface="Cambria Math" panose="02040503050406030204" pitchFamily="18" charset="0"/>
                            </a:rPr>
                            <m:t>1</m:t>
                          </m:r>
                        </m:num>
                        <m:den>
                          <m:r>
                            <a:rPr lang="en-US" altLang="zh-Hans" sz="5000" b="0" i="1" smtClean="0">
                              <a:solidFill>
                                <a:schemeClr val="tx1"/>
                              </a:solidFill>
                              <a:latin typeface="Cambria Math" panose="02040503050406030204" pitchFamily="18" charset="0"/>
                            </a:rPr>
                            <m:t>𝐶</m:t>
                          </m:r>
                          <m:r>
                            <a:rPr lang="en-US" altLang="zh-Hans" sz="5000" b="0" i="1" smtClean="0">
                              <a:solidFill>
                                <a:schemeClr val="tx1"/>
                              </a:solidFill>
                              <a:latin typeface="Cambria Math" panose="02040503050406030204" pitchFamily="18" charset="0"/>
                            </a:rPr>
                            <m:t>(</m:t>
                          </m:r>
                          <m:r>
                            <a:rPr lang="en-US" altLang="zh-Hans" sz="5000" b="0" i="1" smtClean="0">
                              <a:solidFill>
                                <a:schemeClr val="tx1"/>
                              </a:solidFill>
                              <a:latin typeface="Cambria Math" panose="02040503050406030204" pitchFamily="18" charset="0"/>
                            </a:rPr>
                            <m:t>𝑥</m:t>
                          </m:r>
                          <m:r>
                            <a:rPr lang="en-US" altLang="zh-Hans" sz="5000" b="0" i="1" smtClean="0">
                              <a:solidFill>
                                <a:schemeClr val="tx1"/>
                              </a:solidFill>
                              <a:latin typeface="Cambria Math" panose="02040503050406030204" pitchFamily="18" charset="0"/>
                            </a:rPr>
                            <m:t>)</m:t>
                          </m:r>
                        </m:den>
                      </m:f>
                      <m:nary>
                        <m:naryPr>
                          <m:chr m:val="∑"/>
                          <m:supHide m:val="on"/>
                          <m:ctrlPr>
                            <a:rPr lang="en-US" altLang="zh-Hans" sz="5000" b="0" i="1" smtClean="0">
                              <a:solidFill>
                                <a:schemeClr val="tx1"/>
                              </a:solidFill>
                              <a:latin typeface="Cambria Math" panose="02040503050406030204" pitchFamily="18" charset="0"/>
                            </a:rPr>
                          </m:ctrlPr>
                        </m:naryPr>
                        <m:sub>
                          <m:r>
                            <m:rPr>
                              <m:brk m:alnAt="7"/>
                            </m:rPr>
                            <a:rPr lang="en-US" altLang="zh-Hans" sz="5000" b="0" i="1" smtClean="0">
                              <a:solidFill>
                                <a:schemeClr val="tx1"/>
                              </a:solidFill>
                              <a:latin typeface="Cambria Math" panose="02040503050406030204" pitchFamily="18" charset="0"/>
                              <a:ea typeface="Cambria Math" panose="02040503050406030204" pitchFamily="18" charset="0"/>
                            </a:rPr>
                            <m:t>∀</m:t>
                          </m:r>
                          <m:r>
                            <a:rPr lang="en-US" altLang="zh-Hans" sz="5000" b="0" i="1" smtClean="0">
                              <a:solidFill>
                                <a:schemeClr val="tx1"/>
                              </a:solidFill>
                              <a:latin typeface="Cambria Math" panose="02040503050406030204" pitchFamily="18" charset="0"/>
                            </a:rPr>
                            <m:t>𝑗</m:t>
                          </m:r>
                        </m:sub>
                        <m:sup/>
                        <m:e>
                          <m:r>
                            <a:rPr lang="en-US" altLang="zh-Hans" sz="5000" b="0" i="1" smtClean="0">
                              <a:solidFill>
                                <a:schemeClr val="tx1"/>
                              </a:solidFill>
                              <a:latin typeface="Cambria Math" panose="02040503050406030204" pitchFamily="18" charset="0"/>
                            </a:rPr>
                            <m:t>𝑓</m:t>
                          </m:r>
                          <m:d>
                            <m:dPr>
                              <m:ctrlPr>
                                <a:rPr lang="en-US" altLang="zh-Hans" sz="5000" b="0" i="1" smtClean="0">
                                  <a:solidFill>
                                    <a:schemeClr val="tx1"/>
                                  </a:solidFill>
                                  <a:latin typeface="Cambria Math" panose="02040503050406030204" pitchFamily="18" charset="0"/>
                                </a:rPr>
                              </m:ctrlPr>
                            </m:dPr>
                            <m:e>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e>
                          </m:d>
                          <m:r>
                            <a:rPr lang="zh-Hans" altLang="en-US" sz="5000" b="0" i="1" smtClean="0">
                              <a:solidFill>
                                <a:schemeClr val="tx1"/>
                              </a:solidFill>
                              <a:latin typeface="Cambria Math" panose="02040503050406030204" pitchFamily="18" charset="0"/>
                            </a:rPr>
                            <m:t> </m:t>
                          </m:r>
                          <m:r>
                            <a:rPr lang="en-US" altLang="zh-Hans" sz="5000" b="0" i="1" smtClean="0">
                              <a:solidFill>
                                <a:schemeClr val="tx1"/>
                              </a:solidFill>
                              <a:latin typeface="Cambria Math" panose="02040503050406030204" pitchFamily="18" charset="0"/>
                            </a:rPr>
                            <m:t> </m:t>
                          </m:r>
                          <m:r>
                            <a:rPr lang="en-US" altLang="zh-Hans" sz="5000" b="0" i="1" smtClean="0">
                              <a:solidFill>
                                <a:schemeClr val="tx1"/>
                              </a:solidFill>
                              <a:latin typeface="Cambria Math" panose="02040503050406030204" pitchFamily="18" charset="0"/>
                            </a:rPr>
                            <m:t>𝑔</m:t>
                          </m:r>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r>
                            <a:rPr lang="en-US" altLang="zh-Hans" sz="5000" b="0" i="1" smtClean="0">
                              <a:solidFill>
                                <a:schemeClr val="tx1"/>
                              </a:solidFill>
                              <a:latin typeface="Cambria Math" panose="02040503050406030204" pitchFamily="18" charset="0"/>
                            </a:rPr>
                            <m:t>)</m:t>
                          </m:r>
                        </m:e>
                      </m:nary>
                    </m:oMath>
                  </m:oMathPara>
                </a14:m>
                <a:endParaRPr lang="en-US" sz="5000" dirty="0">
                  <a:solidFill>
                    <a:schemeClr val="tx1"/>
                  </a:solidFill>
                </a:endParaRPr>
              </a:p>
            </p:txBody>
          </p:sp>
        </mc:Choice>
        <mc:Fallback xmlns="">
          <p:sp>
            <p:nvSpPr>
              <p:cNvPr id="28" name="TextBox 27">
                <a:extLst>
                  <a:ext uri="{FF2B5EF4-FFF2-40B4-BE49-F238E27FC236}">
                    <a16:creationId xmlns:a16="http://schemas.microsoft.com/office/drawing/2014/main" id="{49F8C012-D0F3-0D4E-B9E5-10B2F2EF7A0E}"/>
                  </a:ext>
                </a:extLst>
              </p:cNvPr>
              <p:cNvSpPr txBox="1">
                <a:spLocks noRot="1" noChangeAspect="1" noMove="1" noResize="1" noEditPoints="1" noAdjustHandles="1" noChangeArrowheads="1" noChangeShapeType="1" noTextEdit="1"/>
              </p:cNvSpPr>
              <p:nvPr/>
            </p:nvSpPr>
            <p:spPr>
              <a:xfrm>
                <a:off x="5176247" y="2846475"/>
                <a:ext cx="7935506" cy="1954125"/>
              </a:xfrm>
              <a:prstGeom prst="rect">
                <a:avLst/>
              </a:prstGeom>
              <a:blipFill>
                <a:blip r:embed="rId11"/>
                <a:stretch>
                  <a:fillRect l="-1603" t="-140000" r="-2244" b="-18967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52712046"/>
      </p:ext>
    </p:extLst>
  </p:cSld>
  <p:clrMapOvr>
    <a:masterClrMapping/>
  </p:clrMapOvr>
  <mc:AlternateContent xmlns:mc="http://schemas.openxmlformats.org/markup-compatibility/2006" xmlns:p14="http://schemas.microsoft.com/office/powerpoint/2010/main">
    <mc:Choice Requires="p14">
      <p:transition spd="slow" p14:dur="2000" advTm="55669"/>
    </mc:Choice>
    <mc:Fallback xmlns="">
      <p:transition spd="slow" advTm="55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40B1-AFF4-FF45-A42F-E6A213F398AB}"/>
              </a:ext>
            </a:extLst>
          </p:cNvPr>
          <p:cNvSpPr>
            <a:spLocks noGrp="1"/>
          </p:cNvSpPr>
          <p:nvPr>
            <p:ph type="title"/>
          </p:nvPr>
        </p:nvSpPr>
        <p:spPr/>
        <p:txBody>
          <a:bodyPr/>
          <a:lstStyle/>
          <a:p>
            <a:r>
              <a:rPr lang="en-US" dirty="0"/>
              <a:t>Non-local </a:t>
            </a:r>
            <a:r>
              <a:rPr lang="en-US" altLang="zh-Hans" dirty="0"/>
              <a:t>Operator</a:t>
            </a:r>
            <a:endParaRPr lang="en-US" dirty="0"/>
          </a:p>
        </p:txBody>
      </p:sp>
      <p:sp>
        <p:nvSpPr>
          <p:cNvPr id="4" name="Slide Number Placeholder 3">
            <a:extLst>
              <a:ext uri="{FF2B5EF4-FFF2-40B4-BE49-F238E27FC236}">
                <a16:creationId xmlns:a16="http://schemas.microsoft.com/office/drawing/2014/main" id="{3F4925F9-757F-E84C-80D9-0CEE27334FD0}"/>
              </a:ext>
            </a:extLst>
          </p:cNvPr>
          <p:cNvSpPr>
            <a:spLocks noGrp="1"/>
          </p:cNvSpPr>
          <p:nvPr>
            <p:ph type="sldNum" sz="quarter" idx="12"/>
          </p:nvPr>
        </p:nvSpPr>
        <p:spPr/>
        <p:txBody>
          <a:bodyPr/>
          <a:lstStyle/>
          <a:p>
            <a:fld id="{90338718-CCDB-0046-9DF1-89ED948D6EDA}" type="slidenum">
              <a:rPr lang="en-US" smtClean="0"/>
              <a:pPr/>
              <a:t>14</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E4963F-5E45-6E41-B8E5-26D64CA0F22B}"/>
                  </a:ext>
                </a:extLst>
              </p:cNvPr>
              <p:cNvSpPr/>
              <p:nvPr/>
            </p:nvSpPr>
            <p:spPr>
              <a:xfrm>
                <a:off x="4084007" y="11775646"/>
                <a:ext cx="829907"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6000" i="1">
                          <a:latin typeface="Cambria Math" panose="02040503050406030204" pitchFamily="18" charset="0"/>
                        </a:rPr>
                        <m:t>𝑥</m:t>
                      </m:r>
                    </m:oMath>
                  </m:oMathPara>
                </a14:m>
                <a:endParaRPr lang="en-US" sz="6000" dirty="0"/>
              </a:p>
            </p:txBody>
          </p:sp>
        </mc:Choice>
        <mc:Fallback xmlns="">
          <p:sp>
            <p:nvSpPr>
              <p:cNvPr id="5" name="Rectangle 4">
                <a:extLst>
                  <a:ext uri="{FF2B5EF4-FFF2-40B4-BE49-F238E27FC236}">
                    <a16:creationId xmlns:a16="http://schemas.microsoft.com/office/drawing/2014/main" id="{5FE4963F-5E45-6E41-B8E5-26D64CA0F22B}"/>
                  </a:ext>
                </a:extLst>
              </p:cNvPr>
              <p:cNvSpPr>
                <a:spLocks noRot="1" noChangeAspect="1" noMove="1" noResize="1" noEditPoints="1" noAdjustHandles="1" noChangeArrowheads="1" noChangeShapeType="1" noTextEdit="1"/>
              </p:cNvSpPr>
              <p:nvPr/>
            </p:nvSpPr>
            <p:spPr>
              <a:xfrm>
                <a:off x="4084007" y="11775646"/>
                <a:ext cx="829907" cy="1015663"/>
              </a:xfrm>
              <a:prstGeom prst="rect">
                <a:avLst/>
              </a:prstGeom>
              <a:blipFill>
                <a:blip r:embed="rId3"/>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926A6B7-7498-4643-BE3E-AADA90E813D8}"/>
              </a:ext>
            </a:extLst>
          </p:cNvPr>
          <p:cNvGrpSpPr/>
          <p:nvPr/>
        </p:nvGrpSpPr>
        <p:grpSpPr>
          <a:xfrm>
            <a:off x="381000" y="9151947"/>
            <a:ext cx="6762257" cy="2623699"/>
            <a:chOff x="381000" y="9151947"/>
            <a:chExt cx="6762257" cy="2623699"/>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174B400-D4FE-004A-AFE8-94ED1B749FED}"/>
                    </a:ext>
                  </a:extLst>
                </p:cNvPr>
                <p:cNvSpPr/>
                <p:nvPr/>
              </p:nvSpPr>
              <p:spPr>
                <a:xfrm>
                  <a:off x="1789714"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4" name="Rectangle 3">
                  <a:extLst>
                    <a:ext uri="{FF2B5EF4-FFF2-40B4-BE49-F238E27FC236}">
                      <a16:creationId xmlns:a16="http://schemas.microsoft.com/office/drawing/2014/main" id="{BD4A6CC9-5317-4C42-9974-E6393AD54995}"/>
                    </a:ext>
                  </a:extLst>
                </p:cNvPr>
                <p:cNvSpPr>
                  <a:spLocks noRot="1" noChangeAspect="1" noMove="1" noResize="1" noEditPoints="1" noAdjustHandles="1" noChangeArrowheads="1" noChangeShapeType="1" noTextEdit="1"/>
                </p:cNvSpPr>
                <p:nvPr/>
              </p:nvSpPr>
              <p:spPr>
                <a:xfrm>
                  <a:off x="1789714" y="10023046"/>
                  <a:ext cx="2362200" cy="838200"/>
                </a:xfrm>
                <a:prstGeom prst="rect">
                  <a:avLst/>
                </a:prstGeom>
                <a:blipFill>
                  <a:blip r:embed="rId5"/>
                  <a:stretch>
                    <a:fillRect/>
                  </a:stretch>
                </a:blipFill>
                <a:ln>
                  <a:solidFill>
                    <a:schemeClr val="tx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B734971-D206-3C47-9BF9-AE4D2BFF03DB}"/>
                    </a:ext>
                  </a:extLst>
                </p:cNvPr>
                <p:cNvSpPr/>
                <p:nvPr/>
              </p:nvSpPr>
              <p:spPr>
                <a:xfrm>
                  <a:off x="4781057"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𝜙</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5" name="Rectangle 4">
                  <a:extLst>
                    <a:ext uri="{FF2B5EF4-FFF2-40B4-BE49-F238E27FC236}">
                      <a16:creationId xmlns:a16="http://schemas.microsoft.com/office/drawing/2014/main" id="{591EB634-4C9C-8647-AB23-85776EF6DA12}"/>
                    </a:ext>
                  </a:extLst>
                </p:cNvPr>
                <p:cNvSpPr>
                  <a:spLocks noRot="1" noChangeAspect="1" noMove="1" noResize="1" noEditPoints="1" noAdjustHandles="1" noChangeArrowheads="1" noChangeShapeType="1" noTextEdit="1"/>
                </p:cNvSpPr>
                <p:nvPr/>
              </p:nvSpPr>
              <p:spPr>
                <a:xfrm>
                  <a:off x="4781057" y="10023046"/>
                  <a:ext cx="2362200" cy="838200"/>
                </a:xfrm>
                <a:prstGeom prst="rect">
                  <a:avLst/>
                </a:prstGeom>
                <a:blipFill>
                  <a:blip r:embed="rId6"/>
                  <a:stretch>
                    <a:fillRect l="-1587" b="-2899"/>
                  </a:stretch>
                </a:blipFill>
                <a:ln>
                  <a:solidFill>
                    <a:schemeClr val="tx1">
                      <a:lumMod val="75000"/>
                    </a:schemeClr>
                  </a:solidFill>
                </a:ln>
              </p:spPr>
              <p:txBody>
                <a:bodyPr/>
                <a:lstStyle/>
                <a:p>
                  <a:r>
                    <a:rPr lang="en-US">
                      <a:noFill/>
                    </a:rPr>
                    <a:t> </a:t>
                  </a:r>
                </a:p>
              </p:txBody>
            </p:sp>
          </mc:Fallback>
        </mc:AlternateContent>
        <p:cxnSp>
          <p:nvCxnSpPr>
            <p:cNvPr id="10" name="Elbow Connector 9">
              <a:extLst>
                <a:ext uri="{FF2B5EF4-FFF2-40B4-BE49-F238E27FC236}">
                  <a16:creationId xmlns:a16="http://schemas.microsoft.com/office/drawing/2014/main" id="{5496EF53-BB52-4A49-B67D-CCB6AC92C9B9}"/>
                </a:ext>
              </a:extLst>
            </p:cNvPr>
            <p:cNvCxnSpPr>
              <a:cxnSpLocks/>
            </p:cNvCxnSpPr>
            <p:nvPr/>
          </p:nvCxnSpPr>
          <p:spPr>
            <a:xfrm rot="16200000" flipV="1">
              <a:off x="3277688" y="10554372"/>
              <a:ext cx="914400" cy="1528147"/>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8E3A626-85DD-B240-8E95-AF74A94B2538}"/>
                </a:ext>
              </a:extLst>
            </p:cNvPr>
            <p:cNvCxnSpPr>
              <a:cxnSpLocks/>
              <a:endCxn id="12" idx="2"/>
            </p:cNvCxnSpPr>
            <p:nvPr/>
          </p:nvCxnSpPr>
          <p:spPr>
            <a:xfrm rot="5400000" flipH="1" flipV="1">
              <a:off x="4773359" y="10586848"/>
              <a:ext cx="914400" cy="1463196"/>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19971A-8153-5D48-AB5D-ADD3FCFCA58E}"/>
                    </a:ext>
                  </a:extLst>
                </p:cNvPr>
                <p:cNvSpPr txBox="1"/>
                <p:nvPr/>
              </p:nvSpPr>
              <p:spPr>
                <a:xfrm>
                  <a:off x="381000" y="9154180"/>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4" name="TextBox 23">
                  <a:extLst>
                    <a:ext uri="{FF2B5EF4-FFF2-40B4-BE49-F238E27FC236}">
                      <a16:creationId xmlns:a16="http://schemas.microsoft.com/office/drawing/2014/main" id="{0A73E0F4-FB77-B946-B674-ADF3C201B403}"/>
                    </a:ext>
                  </a:extLst>
                </p:cNvPr>
                <p:cNvSpPr txBox="1">
                  <a:spLocks noRot="1" noChangeAspect="1" noMove="1" noResize="1" noEditPoints="1" noAdjustHandles="1" noChangeArrowheads="1" noChangeShapeType="1" noTextEdit="1"/>
                </p:cNvSpPr>
                <p:nvPr/>
              </p:nvSpPr>
              <p:spPr>
                <a:xfrm>
                  <a:off x="381000" y="9154180"/>
                  <a:ext cx="2498184"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C5AE9D-E641-A54E-9801-8FA28AD6EAE2}"/>
                    </a:ext>
                  </a:extLst>
                </p:cNvPr>
                <p:cNvSpPr txBox="1"/>
                <p:nvPr/>
              </p:nvSpPr>
              <p:spPr>
                <a:xfrm>
                  <a:off x="3374343" y="9151947"/>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5" name="TextBox 24">
                  <a:extLst>
                    <a:ext uri="{FF2B5EF4-FFF2-40B4-BE49-F238E27FC236}">
                      <a16:creationId xmlns:a16="http://schemas.microsoft.com/office/drawing/2014/main" id="{0BDDB257-D9BB-924B-B2B0-F56F70E5432B}"/>
                    </a:ext>
                  </a:extLst>
                </p:cNvPr>
                <p:cNvSpPr txBox="1">
                  <a:spLocks noRot="1" noChangeAspect="1" noMove="1" noResize="1" noEditPoints="1" noAdjustHandles="1" noChangeArrowheads="1" noChangeShapeType="1" noTextEdit="1"/>
                </p:cNvSpPr>
                <p:nvPr/>
              </p:nvSpPr>
              <p:spPr>
                <a:xfrm>
                  <a:off x="3374343" y="9151947"/>
                  <a:ext cx="2498184" cy="523220"/>
                </a:xfrm>
                <a:prstGeom prst="rect">
                  <a:avLst/>
                </a:prstGeom>
                <a:blipFill>
                  <a:blip r:embed="rId8"/>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6C03AFB7-3C08-4C4E-BFCE-75AFC8B04CD3}"/>
              </a:ext>
            </a:extLst>
          </p:cNvPr>
          <p:cNvGrpSpPr/>
          <p:nvPr/>
        </p:nvGrpSpPr>
        <p:grpSpPr>
          <a:xfrm>
            <a:off x="646682" y="7998592"/>
            <a:ext cx="4959275" cy="525628"/>
            <a:chOff x="646682" y="7998592"/>
            <a:chExt cx="4959275" cy="52562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6D9E66-4F9E-5249-A42A-AFA026AF86B8}"/>
                    </a:ext>
                  </a:extLst>
                </p:cNvPr>
                <p:cNvSpPr txBox="1"/>
                <p:nvPr/>
              </p:nvSpPr>
              <p:spPr>
                <a:xfrm>
                  <a:off x="646682" y="8001000"/>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3D627741-76A1-F94A-8DB9-CA4139A6A2D3}"/>
                    </a:ext>
                  </a:extLst>
                </p:cNvPr>
                <p:cNvSpPr txBox="1">
                  <a:spLocks noRot="1" noChangeAspect="1" noMove="1" noResize="1" noEditPoints="1" noAdjustHandles="1" noChangeArrowheads="1" noChangeShapeType="1" noTextEdit="1"/>
                </p:cNvSpPr>
                <p:nvPr/>
              </p:nvSpPr>
              <p:spPr>
                <a:xfrm>
                  <a:off x="646682" y="8001000"/>
                  <a:ext cx="1966820"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C59D20-6BB2-EA49-B9D4-192D0CC39E4C}"/>
                    </a:ext>
                  </a:extLst>
                </p:cNvPr>
                <p:cNvSpPr txBox="1"/>
                <p:nvPr/>
              </p:nvSpPr>
              <p:spPr>
                <a:xfrm>
                  <a:off x="3639137" y="7998592"/>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512×</m:t>
                        </m:r>
                        <m:r>
                          <a:rPr lang="en-US" sz="2800" i="1">
                            <a:latin typeface="Cambria Math" panose="02040503050406030204" pitchFamily="18" charset="0"/>
                          </a:rPr>
                          <m:t>𝑇𝐻𝑊</m:t>
                        </m:r>
                      </m:oMath>
                    </m:oMathPara>
                  </a14:m>
                  <a:endParaRPr lang="en-US" sz="2800" dirty="0"/>
                </a:p>
              </p:txBody>
            </p:sp>
          </mc:Choice>
          <mc:Fallback xmlns="">
            <p:sp>
              <p:nvSpPr>
                <p:cNvPr id="28" name="TextBox 27">
                  <a:extLst>
                    <a:ext uri="{FF2B5EF4-FFF2-40B4-BE49-F238E27FC236}">
                      <a16:creationId xmlns:a16="http://schemas.microsoft.com/office/drawing/2014/main" id="{2E817EF0-8676-B040-BE47-2AAA138BF7A6}"/>
                    </a:ext>
                  </a:extLst>
                </p:cNvPr>
                <p:cNvSpPr txBox="1">
                  <a:spLocks noRot="1" noChangeAspect="1" noMove="1" noResize="1" noEditPoints="1" noAdjustHandles="1" noChangeArrowheads="1" noChangeShapeType="1" noTextEdit="1"/>
                </p:cNvSpPr>
                <p:nvPr/>
              </p:nvSpPr>
              <p:spPr>
                <a:xfrm>
                  <a:off x="3639137" y="7998592"/>
                  <a:ext cx="1966820" cy="523220"/>
                </a:xfrm>
                <a:prstGeom prst="rect">
                  <a:avLst/>
                </a:prstGeom>
                <a:blipFill>
                  <a:blip r:embed="rId10"/>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9129C326-33D6-2C43-BABE-810EB79045B2}"/>
              </a:ext>
            </a:extLst>
          </p:cNvPr>
          <p:cNvGrpSpPr/>
          <p:nvPr/>
        </p:nvGrpSpPr>
        <p:grpSpPr>
          <a:xfrm>
            <a:off x="1987403" y="6209661"/>
            <a:ext cx="3974756" cy="3976077"/>
            <a:chOff x="1987403" y="6209661"/>
            <a:chExt cx="3974756" cy="3976077"/>
          </a:xfrm>
        </p:grpSpPr>
        <p:sp>
          <p:nvSpPr>
            <p:cNvPr id="18" name="Summing Junction 17">
              <a:extLst>
                <a:ext uri="{FF2B5EF4-FFF2-40B4-BE49-F238E27FC236}">
                  <a16:creationId xmlns:a16="http://schemas.microsoft.com/office/drawing/2014/main" id="{AC49A4FA-1776-7E4B-9029-0827EF7A3F12}"/>
                </a:ext>
              </a:extLst>
            </p:cNvPr>
            <p:cNvSpPr/>
            <p:nvPr/>
          </p:nvSpPr>
          <p:spPr>
            <a:xfrm>
              <a:off x="3970705" y="6715891"/>
              <a:ext cx="1056509" cy="1056509"/>
            </a:xfrm>
            <a:prstGeom prst="flowChartSummingJunction">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a:extLst>
                <a:ext uri="{FF2B5EF4-FFF2-40B4-BE49-F238E27FC236}">
                  <a16:creationId xmlns:a16="http://schemas.microsoft.com/office/drawing/2014/main" id="{7E26E781-3DE9-2047-A98C-74D5E83EBD48}"/>
                </a:ext>
              </a:extLst>
            </p:cNvPr>
            <p:cNvCxnSpPr>
              <a:cxnSpLocks/>
            </p:cNvCxnSpPr>
            <p:nvPr/>
          </p:nvCxnSpPr>
          <p:spPr>
            <a:xfrm rot="5400000" flipH="1" flipV="1">
              <a:off x="2081309" y="8133651"/>
              <a:ext cx="2778900" cy="999891"/>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465D729F-104E-294D-8129-414EAC525251}"/>
                </a:ext>
              </a:extLst>
            </p:cNvPr>
            <p:cNvCxnSpPr>
              <a:cxnSpLocks/>
            </p:cNvCxnSpPr>
            <p:nvPr/>
          </p:nvCxnSpPr>
          <p:spPr>
            <a:xfrm rot="16200000" flipV="1">
              <a:off x="4023891" y="8247469"/>
              <a:ext cx="2941592" cy="934945"/>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0D7169-BE5D-E64E-803E-F9BAB471DC56}"/>
                    </a:ext>
                  </a:extLst>
                </p:cNvPr>
                <p:cNvSpPr txBox="1"/>
                <p:nvPr/>
              </p:nvSpPr>
              <p:spPr>
                <a:xfrm>
                  <a:off x="1987403" y="6209661"/>
                  <a:ext cx="22004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m:t>
                        </m:r>
                        <m:r>
                          <a:rPr lang="en-US" sz="2800" i="1">
                            <a:latin typeface="Cambria Math" panose="02040503050406030204" pitchFamily="18" charset="0"/>
                          </a:rPr>
                          <m:t>𝑇𝐻𝑊</m:t>
                        </m:r>
                      </m:oMath>
                    </m:oMathPara>
                  </a14:m>
                  <a:endParaRPr lang="en-US" sz="2800" dirty="0"/>
                </a:p>
              </p:txBody>
            </p:sp>
          </mc:Choice>
          <mc:Fallback xmlns="">
            <p:sp>
              <p:nvSpPr>
                <p:cNvPr id="29" name="TextBox 28">
                  <a:extLst>
                    <a:ext uri="{FF2B5EF4-FFF2-40B4-BE49-F238E27FC236}">
                      <a16:creationId xmlns:a16="http://schemas.microsoft.com/office/drawing/2014/main" id="{657EDB7D-F98A-F942-B65E-08AEF57B5779}"/>
                    </a:ext>
                  </a:extLst>
                </p:cNvPr>
                <p:cNvSpPr txBox="1">
                  <a:spLocks noRot="1" noChangeAspect="1" noMove="1" noResize="1" noEditPoints="1" noAdjustHandles="1" noChangeArrowheads="1" noChangeShapeType="1" noTextEdit="1"/>
                </p:cNvSpPr>
                <p:nvPr/>
              </p:nvSpPr>
              <p:spPr>
                <a:xfrm>
                  <a:off x="1987403" y="6209661"/>
                  <a:ext cx="2200474" cy="523220"/>
                </a:xfrm>
                <a:prstGeom prst="rect">
                  <a:avLst/>
                </a:prstGeom>
                <a:blipFill>
                  <a:blip r:embed="rId11"/>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D1C458D0-D67B-7F45-90B8-098647EE50B6}"/>
              </a:ext>
            </a:extLst>
          </p:cNvPr>
          <p:cNvGrpSpPr/>
          <p:nvPr/>
        </p:nvGrpSpPr>
        <p:grpSpPr>
          <a:xfrm>
            <a:off x="8534400" y="7500661"/>
            <a:ext cx="5950039" cy="2597239"/>
            <a:chOff x="8534400" y="7500661"/>
            <a:chExt cx="5950039" cy="2597239"/>
          </a:xfrm>
        </p:grpSpPr>
        <p:grpSp>
          <p:nvGrpSpPr>
            <p:cNvPr id="24" name="Group 23">
              <a:extLst>
                <a:ext uri="{FF2B5EF4-FFF2-40B4-BE49-F238E27FC236}">
                  <a16:creationId xmlns:a16="http://schemas.microsoft.com/office/drawing/2014/main" id="{2ED64785-CC31-4F4B-ACC3-0DA2E9F2C379}"/>
                </a:ext>
              </a:extLst>
            </p:cNvPr>
            <p:cNvGrpSpPr/>
            <p:nvPr/>
          </p:nvGrpSpPr>
          <p:grpSpPr>
            <a:xfrm>
              <a:off x="8534400" y="7500661"/>
              <a:ext cx="2050489" cy="2597239"/>
              <a:chOff x="8534400" y="7500661"/>
              <a:chExt cx="2050489" cy="2597239"/>
            </a:xfrm>
          </p:grpSpPr>
          <p:sp>
            <p:nvSpPr>
              <p:cNvPr id="29" name="Rectangle 28">
                <a:extLst>
                  <a:ext uri="{FF2B5EF4-FFF2-40B4-BE49-F238E27FC236}">
                    <a16:creationId xmlns:a16="http://schemas.microsoft.com/office/drawing/2014/main" id="{879E0AC2-4B9D-E740-A4CF-CCBF3E16A833}"/>
                  </a:ext>
                </a:extLst>
              </p:cNvPr>
              <p:cNvSpPr/>
              <p:nvPr/>
            </p:nvSpPr>
            <p:spPr>
              <a:xfrm>
                <a:off x="8534400" y="7500661"/>
                <a:ext cx="2050489" cy="2597239"/>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39103EC-6ED7-7D46-9589-5ABF206CB509}"/>
                      </a:ext>
                    </a:extLst>
                  </p:cNvPr>
                  <p:cNvSpPr txBox="1"/>
                  <p:nvPr/>
                </p:nvSpPr>
                <p:spPr>
                  <a:xfrm>
                    <a:off x="8534400" y="8536034"/>
                    <a:ext cx="1114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𝑇𝐻𝑊</m:t>
                          </m:r>
                        </m:oMath>
                      </m:oMathPara>
                    </a14:m>
                    <a:endParaRPr lang="en-US" sz="2800" dirty="0">
                      <a:solidFill>
                        <a:schemeClr val="bg1"/>
                      </a:solidFill>
                    </a:endParaRPr>
                  </a:p>
                </p:txBody>
              </p:sp>
            </mc:Choice>
            <mc:Fallback xmlns="">
              <p:sp>
                <p:nvSpPr>
                  <p:cNvPr id="42" name="TextBox 41">
                    <a:extLst>
                      <a:ext uri="{FF2B5EF4-FFF2-40B4-BE49-F238E27FC236}">
                        <a16:creationId xmlns:a16="http://schemas.microsoft.com/office/drawing/2014/main" id="{CD59D7FD-2CD7-C548-8DB4-966B4C2FF790}"/>
                      </a:ext>
                    </a:extLst>
                  </p:cNvPr>
                  <p:cNvSpPr txBox="1">
                    <a:spLocks noRot="1" noChangeAspect="1" noMove="1" noResize="1" noEditPoints="1" noAdjustHandles="1" noChangeArrowheads="1" noChangeShapeType="1" noTextEdit="1"/>
                  </p:cNvSpPr>
                  <p:nvPr/>
                </p:nvSpPr>
                <p:spPr>
                  <a:xfrm>
                    <a:off x="8534400" y="8536034"/>
                    <a:ext cx="1114023"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0FD8AF-7366-604B-BC73-15C12091A37A}"/>
                      </a:ext>
                    </a:extLst>
                  </p:cNvPr>
                  <p:cNvSpPr txBox="1"/>
                  <p:nvPr/>
                </p:nvSpPr>
                <p:spPr>
                  <a:xfrm>
                    <a:off x="9113798" y="7620473"/>
                    <a:ext cx="8803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512</m:t>
                          </m:r>
                        </m:oMath>
                      </m:oMathPara>
                    </a14:m>
                    <a:endParaRPr lang="en-US" sz="2800" dirty="0">
                      <a:solidFill>
                        <a:schemeClr val="bg1"/>
                      </a:solidFill>
                    </a:endParaRPr>
                  </a:p>
                </p:txBody>
              </p:sp>
            </mc:Choice>
            <mc:Fallback xmlns="">
              <p:sp>
                <p:nvSpPr>
                  <p:cNvPr id="44" name="TextBox 43">
                    <a:extLst>
                      <a:ext uri="{FF2B5EF4-FFF2-40B4-BE49-F238E27FC236}">
                        <a16:creationId xmlns:a16="http://schemas.microsoft.com/office/drawing/2014/main" id="{EF8322FE-C102-F74A-8D77-AE428AD49F2B}"/>
                      </a:ext>
                    </a:extLst>
                  </p:cNvPr>
                  <p:cNvSpPr txBox="1">
                    <a:spLocks noRot="1" noChangeAspect="1" noMove="1" noResize="1" noEditPoints="1" noAdjustHandles="1" noChangeArrowheads="1" noChangeShapeType="1" noTextEdit="1"/>
                  </p:cNvSpPr>
                  <p:nvPr/>
                </p:nvSpPr>
                <p:spPr>
                  <a:xfrm>
                    <a:off x="9113798" y="7620473"/>
                    <a:ext cx="880369" cy="523220"/>
                  </a:xfrm>
                  <a:prstGeom prst="rect">
                    <a:avLst/>
                  </a:prstGeom>
                  <a:blipFill>
                    <a:blip r:embed="rId14"/>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72C5925F-320A-2D41-AE1B-6CFB791F7CA5}"/>
                </a:ext>
              </a:extLst>
            </p:cNvPr>
            <p:cNvGrpSpPr/>
            <p:nvPr/>
          </p:nvGrpSpPr>
          <p:grpSpPr>
            <a:xfrm>
              <a:off x="11887200" y="7772400"/>
              <a:ext cx="2597239" cy="2050489"/>
              <a:chOff x="11887200" y="7772400"/>
              <a:chExt cx="2597239" cy="2050489"/>
            </a:xfrm>
          </p:grpSpPr>
          <p:sp>
            <p:nvSpPr>
              <p:cNvPr id="26" name="Rectangle 25">
                <a:extLst>
                  <a:ext uri="{FF2B5EF4-FFF2-40B4-BE49-F238E27FC236}">
                    <a16:creationId xmlns:a16="http://schemas.microsoft.com/office/drawing/2014/main" id="{DF0EC386-454B-764E-8CDD-0D4494B15BDF}"/>
                  </a:ext>
                </a:extLst>
              </p:cNvPr>
              <p:cNvSpPr/>
              <p:nvPr/>
            </p:nvSpPr>
            <p:spPr>
              <a:xfrm rot="16200000">
                <a:off x="12160575" y="7499025"/>
                <a:ext cx="2050489" cy="2597239"/>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86F5D1D-AD5E-E34A-80BB-D58C95011469}"/>
                      </a:ext>
                    </a:extLst>
                  </p:cNvPr>
                  <p:cNvSpPr txBox="1"/>
                  <p:nvPr/>
                </p:nvSpPr>
                <p:spPr>
                  <a:xfrm>
                    <a:off x="12628807" y="7827939"/>
                    <a:ext cx="1114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𝑇𝐻𝑊</m:t>
                          </m:r>
                        </m:oMath>
                      </m:oMathPara>
                    </a14:m>
                    <a:endParaRPr lang="en-US" sz="2800" dirty="0">
                      <a:solidFill>
                        <a:schemeClr val="bg1"/>
                      </a:solidFill>
                    </a:endParaRPr>
                  </a:p>
                </p:txBody>
              </p:sp>
            </mc:Choice>
            <mc:Fallback xmlns="">
              <p:sp>
                <p:nvSpPr>
                  <p:cNvPr id="45" name="TextBox 44">
                    <a:extLst>
                      <a:ext uri="{FF2B5EF4-FFF2-40B4-BE49-F238E27FC236}">
                        <a16:creationId xmlns:a16="http://schemas.microsoft.com/office/drawing/2014/main" id="{5C07A9AE-3536-A249-A071-79D072E17398}"/>
                      </a:ext>
                    </a:extLst>
                  </p:cNvPr>
                  <p:cNvSpPr txBox="1">
                    <a:spLocks noRot="1" noChangeAspect="1" noMove="1" noResize="1" noEditPoints="1" noAdjustHandles="1" noChangeArrowheads="1" noChangeShapeType="1" noTextEdit="1"/>
                  </p:cNvSpPr>
                  <p:nvPr/>
                </p:nvSpPr>
                <p:spPr>
                  <a:xfrm>
                    <a:off x="12628807" y="7827939"/>
                    <a:ext cx="1114023"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690D064-6601-A94E-9C30-7F6E2F049426}"/>
                      </a:ext>
                    </a:extLst>
                  </p:cNvPr>
                  <p:cNvSpPr txBox="1"/>
                  <p:nvPr/>
                </p:nvSpPr>
                <p:spPr>
                  <a:xfrm>
                    <a:off x="11948136" y="8563804"/>
                    <a:ext cx="8803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512</m:t>
                          </m:r>
                        </m:oMath>
                      </m:oMathPara>
                    </a14:m>
                    <a:endParaRPr lang="en-US" sz="2800" dirty="0">
                      <a:solidFill>
                        <a:schemeClr val="bg1"/>
                      </a:solidFill>
                    </a:endParaRPr>
                  </a:p>
                </p:txBody>
              </p:sp>
            </mc:Choice>
            <mc:Fallback xmlns="">
              <p:sp>
                <p:nvSpPr>
                  <p:cNvPr id="46" name="TextBox 45">
                    <a:extLst>
                      <a:ext uri="{FF2B5EF4-FFF2-40B4-BE49-F238E27FC236}">
                        <a16:creationId xmlns:a16="http://schemas.microsoft.com/office/drawing/2014/main" id="{27B2AA9E-BF51-004B-A8E4-41B8FCB44E59}"/>
                      </a:ext>
                    </a:extLst>
                  </p:cNvPr>
                  <p:cNvSpPr txBox="1">
                    <a:spLocks noRot="1" noChangeAspect="1" noMove="1" noResize="1" noEditPoints="1" noAdjustHandles="1" noChangeArrowheads="1" noChangeShapeType="1" noTextEdit="1"/>
                  </p:cNvSpPr>
                  <p:nvPr/>
                </p:nvSpPr>
                <p:spPr>
                  <a:xfrm>
                    <a:off x="11948136" y="8563804"/>
                    <a:ext cx="880369" cy="523220"/>
                  </a:xfrm>
                  <a:prstGeom prst="rect">
                    <a:avLst/>
                  </a:prstGeom>
                  <a:blipFill>
                    <a:blip r:embed="rId16"/>
                    <a:stretch>
                      <a:fillRect/>
                    </a:stretch>
                  </a:blipFill>
                </p:spPr>
                <p:txBody>
                  <a:bodyPr/>
                  <a:lstStyle/>
                  <a:p>
                    <a:r>
                      <a:rPr lang="en-US">
                        <a:noFill/>
                      </a:rPr>
                      <a:t> </a:t>
                    </a:r>
                  </a:p>
                </p:txBody>
              </p:sp>
            </mc:Fallback>
          </mc:AlternateContent>
        </p:grpSp>
      </p:grpSp>
      <p:grpSp>
        <p:nvGrpSpPr>
          <p:cNvPr id="32" name="Group 31">
            <a:extLst>
              <a:ext uri="{FF2B5EF4-FFF2-40B4-BE49-F238E27FC236}">
                <a16:creationId xmlns:a16="http://schemas.microsoft.com/office/drawing/2014/main" id="{26522779-20FF-7D4B-884D-EF061D9671EE}"/>
              </a:ext>
            </a:extLst>
          </p:cNvPr>
          <p:cNvGrpSpPr/>
          <p:nvPr/>
        </p:nvGrpSpPr>
        <p:grpSpPr>
          <a:xfrm>
            <a:off x="10706614" y="7500661"/>
            <a:ext cx="7428986" cy="2597239"/>
            <a:chOff x="10706614" y="7500661"/>
            <a:chExt cx="7428986" cy="2597239"/>
          </a:xfrm>
        </p:grpSpPr>
        <p:grpSp>
          <p:nvGrpSpPr>
            <p:cNvPr id="33" name="Group 32">
              <a:extLst>
                <a:ext uri="{FF2B5EF4-FFF2-40B4-BE49-F238E27FC236}">
                  <a16:creationId xmlns:a16="http://schemas.microsoft.com/office/drawing/2014/main" id="{C92A916C-4173-2945-B9D0-9631941B21DE}"/>
                </a:ext>
              </a:extLst>
            </p:cNvPr>
            <p:cNvGrpSpPr/>
            <p:nvPr/>
          </p:nvGrpSpPr>
          <p:grpSpPr>
            <a:xfrm>
              <a:off x="15538361" y="7500661"/>
              <a:ext cx="2597239" cy="2597239"/>
              <a:chOff x="15468600" y="7500661"/>
              <a:chExt cx="2597239" cy="2597239"/>
            </a:xfrm>
          </p:grpSpPr>
          <p:sp>
            <p:nvSpPr>
              <p:cNvPr id="36" name="Rectangle 35">
                <a:extLst>
                  <a:ext uri="{FF2B5EF4-FFF2-40B4-BE49-F238E27FC236}">
                    <a16:creationId xmlns:a16="http://schemas.microsoft.com/office/drawing/2014/main" id="{AB699A1B-991F-124B-B8A6-098735466DD4}"/>
                  </a:ext>
                </a:extLst>
              </p:cNvPr>
              <p:cNvSpPr/>
              <p:nvPr/>
            </p:nvSpPr>
            <p:spPr>
              <a:xfrm>
                <a:off x="15468600" y="7500661"/>
                <a:ext cx="2597239" cy="2597239"/>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68FB11E-E536-D547-A5E6-2BE0D38C1C5F}"/>
                      </a:ext>
                    </a:extLst>
                  </p:cNvPr>
                  <p:cNvSpPr txBox="1"/>
                  <p:nvPr/>
                </p:nvSpPr>
                <p:spPr>
                  <a:xfrm>
                    <a:off x="16210207" y="7566329"/>
                    <a:ext cx="1114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𝑇𝐻𝑊</m:t>
                          </m:r>
                        </m:oMath>
                      </m:oMathPara>
                    </a14:m>
                    <a:endParaRPr lang="en-US" sz="2800" dirty="0">
                      <a:solidFill>
                        <a:schemeClr val="bg1"/>
                      </a:solidFill>
                    </a:endParaRPr>
                  </a:p>
                </p:txBody>
              </p:sp>
            </mc:Choice>
            <mc:Fallback xmlns="">
              <p:sp>
                <p:nvSpPr>
                  <p:cNvPr id="47" name="TextBox 46">
                    <a:extLst>
                      <a:ext uri="{FF2B5EF4-FFF2-40B4-BE49-F238E27FC236}">
                        <a16:creationId xmlns:a16="http://schemas.microsoft.com/office/drawing/2014/main" id="{3E2E1943-BA7B-6748-9653-7ACB27B62F30}"/>
                      </a:ext>
                    </a:extLst>
                  </p:cNvPr>
                  <p:cNvSpPr txBox="1">
                    <a:spLocks noRot="1" noChangeAspect="1" noMove="1" noResize="1" noEditPoints="1" noAdjustHandles="1" noChangeArrowheads="1" noChangeShapeType="1" noTextEdit="1"/>
                  </p:cNvSpPr>
                  <p:nvPr/>
                </p:nvSpPr>
                <p:spPr>
                  <a:xfrm>
                    <a:off x="16210207" y="7566329"/>
                    <a:ext cx="1114023" cy="52322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9BC3B6-533E-2144-AC57-05E4ECB0C6A4}"/>
                      </a:ext>
                    </a:extLst>
                  </p:cNvPr>
                  <p:cNvSpPr txBox="1"/>
                  <p:nvPr/>
                </p:nvSpPr>
                <p:spPr>
                  <a:xfrm>
                    <a:off x="15468600" y="8558004"/>
                    <a:ext cx="1114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𝑇𝐻𝑊</m:t>
                          </m:r>
                        </m:oMath>
                      </m:oMathPara>
                    </a14:m>
                    <a:endParaRPr lang="en-US" sz="2800" dirty="0">
                      <a:solidFill>
                        <a:schemeClr val="bg1"/>
                      </a:solidFill>
                    </a:endParaRPr>
                  </a:p>
                </p:txBody>
              </p:sp>
            </mc:Choice>
            <mc:Fallback xmlns="">
              <p:sp>
                <p:nvSpPr>
                  <p:cNvPr id="48" name="TextBox 47">
                    <a:extLst>
                      <a:ext uri="{FF2B5EF4-FFF2-40B4-BE49-F238E27FC236}">
                        <a16:creationId xmlns:a16="http://schemas.microsoft.com/office/drawing/2014/main" id="{84752FDF-5E25-F544-932F-6D44B9DFB0AB}"/>
                      </a:ext>
                    </a:extLst>
                  </p:cNvPr>
                  <p:cNvSpPr txBox="1">
                    <a:spLocks noRot="1" noChangeAspect="1" noMove="1" noResize="1" noEditPoints="1" noAdjustHandles="1" noChangeArrowheads="1" noChangeShapeType="1" noTextEdit="1"/>
                  </p:cNvSpPr>
                  <p:nvPr/>
                </p:nvSpPr>
                <p:spPr>
                  <a:xfrm>
                    <a:off x="15468600" y="8558004"/>
                    <a:ext cx="1114023" cy="523220"/>
                  </a:xfrm>
                  <a:prstGeom prst="rect">
                    <a:avLst/>
                  </a:prstGeom>
                  <a:blipFill>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F2584A3-2410-4A42-A4AF-C09A0E4086DC}"/>
                    </a:ext>
                  </a:extLst>
                </p:cNvPr>
                <p:cNvSpPr/>
                <p:nvPr/>
              </p:nvSpPr>
              <p:spPr>
                <a:xfrm>
                  <a:off x="10706614" y="8212868"/>
                  <a:ext cx="1075936" cy="1169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000" b="0" i="1">
                            <a:latin typeface="Cambria Math" panose="02040503050406030204" pitchFamily="18" charset="0"/>
                          </a:rPr>
                          <m:t>×</m:t>
                        </m:r>
                      </m:oMath>
                    </m:oMathPara>
                  </a14:m>
                  <a:endParaRPr lang="en-US" sz="7000" dirty="0"/>
                </a:p>
              </p:txBody>
            </p:sp>
          </mc:Choice>
          <mc:Fallback xmlns="">
            <p:sp>
              <p:nvSpPr>
                <p:cNvPr id="52" name="Rectangle 51">
                  <a:extLst>
                    <a:ext uri="{FF2B5EF4-FFF2-40B4-BE49-F238E27FC236}">
                      <a16:creationId xmlns:a16="http://schemas.microsoft.com/office/drawing/2014/main" id="{457CC74B-A97A-F546-AC0E-708F72B8085B}"/>
                    </a:ext>
                  </a:extLst>
                </p:cNvPr>
                <p:cNvSpPr>
                  <a:spLocks noRot="1" noChangeAspect="1" noMove="1" noResize="1" noEditPoints="1" noAdjustHandles="1" noChangeArrowheads="1" noChangeShapeType="1" noTextEdit="1"/>
                </p:cNvSpPr>
                <p:nvPr/>
              </p:nvSpPr>
              <p:spPr>
                <a:xfrm>
                  <a:off x="10706614" y="8212868"/>
                  <a:ext cx="1075936" cy="1169551"/>
                </a:xfrm>
                <a:prstGeom prst="rect">
                  <a:avLst/>
                </a:prstGeom>
                <a:blipFill>
                  <a:blip r:embed="rId19"/>
                  <a:stretch>
                    <a:fillRect l="-2326"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46E131BC-8194-8643-A74B-6819DB7C8D59}"/>
                    </a:ext>
                  </a:extLst>
                </p:cNvPr>
                <p:cNvSpPr/>
                <p:nvPr/>
              </p:nvSpPr>
              <p:spPr>
                <a:xfrm>
                  <a:off x="14478000" y="8212867"/>
                  <a:ext cx="1104790" cy="1169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000" b="0" i="1" smtClean="0">
                            <a:latin typeface="Cambria Math" panose="02040503050406030204" pitchFamily="18" charset="0"/>
                          </a:rPr>
                          <m:t>=</m:t>
                        </m:r>
                      </m:oMath>
                    </m:oMathPara>
                  </a14:m>
                  <a:endParaRPr lang="en-US" sz="7000" dirty="0"/>
                </a:p>
              </p:txBody>
            </p:sp>
          </mc:Choice>
          <mc:Fallback xmlns="">
            <p:sp>
              <p:nvSpPr>
                <p:cNvPr id="53" name="Rectangle 52">
                  <a:extLst>
                    <a:ext uri="{FF2B5EF4-FFF2-40B4-BE49-F238E27FC236}">
                      <a16:creationId xmlns:a16="http://schemas.microsoft.com/office/drawing/2014/main" id="{775B7BC6-BCD8-8C4B-8FAB-91B07394B246}"/>
                    </a:ext>
                  </a:extLst>
                </p:cNvPr>
                <p:cNvSpPr>
                  <a:spLocks noRot="1" noChangeAspect="1" noMove="1" noResize="1" noEditPoints="1" noAdjustHandles="1" noChangeArrowheads="1" noChangeShapeType="1" noTextEdit="1"/>
                </p:cNvSpPr>
                <p:nvPr/>
              </p:nvSpPr>
              <p:spPr>
                <a:xfrm>
                  <a:off x="14478000" y="8212867"/>
                  <a:ext cx="1104790" cy="1169551"/>
                </a:xfrm>
                <a:prstGeom prst="rect">
                  <a:avLst/>
                </a:prstGeom>
                <a:blipFill>
                  <a:blip r:embed="rId2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E6D115-DE34-6844-972A-16B74CC1E5B6}"/>
                  </a:ext>
                </a:extLst>
              </p:cNvPr>
              <p:cNvSpPr txBox="1"/>
              <p:nvPr/>
            </p:nvSpPr>
            <p:spPr>
              <a:xfrm>
                <a:off x="5176247" y="2846475"/>
                <a:ext cx="7935506" cy="195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𝑦</m:t>
                          </m:r>
                        </m:e>
                        <m:sub>
                          <m:r>
                            <a:rPr lang="en-US" altLang="zh-Hans" sz="5000" b="0" i="1" smtClean="0">
                              <a:solidFill>
                                <a:schemeClr val="tx1">
                                  <a:lumMod val="50000"/>
                                </a:schemeClr>
                              </a:solidFill>
                              <a:latin typeface="Cambria Math" panose="02040503050406030204" pitchFamily="18" charset="0"/>
                            </a:rPr>
                            <m:t>𝑖</m:t>
                          </m:r>
                        </m:sub>
                      </m:sSub>
                      <m:r>
                        <a:rPr lang="en-US" altLang="zh-Hans" sz="5000" b="0" i="1" smtClean="0">
                          <a:solidFill>
                            <a:schemeClr val="tx1">
                              <a:lumMod val="50000"/>
                            </a:schemeClr>
                          </a:solidFill>
                          <a:latin typeface="Cambria Math" panose="02040503050406030204" pitchFamily="18" charset="0"/>
                        </a:rPr>
                        <m:t>=</m:t>
                      </m:r>
                      <m:f>
                        <m:fPr>
                          <m:ctrlPr>
                            <a:rPr lang="en-US" altLang="zh-Hans" sz="5000" b="0" i="1" smtClean="0">
                              <a:solidFill>
                                <a:schemeClr val="tx1">
                                  <a:lumMod val="50000"/>
                                </a:schemeClr>
                              </a:solidFill>
                              <a:latin typeface="Cambria Math" panose="02040503050406030204" pitchFamily="18" charset="0"/>
                            </a:rPr>
                          </m:ctrlPr>
                        </m:fPr>
                        <m:num>
                          <m:r>
                            <a:rPr lang="en-US" altLang="zh-Hans" sz="5000" b="0" i="1" smtClean="0">
                              <a:solidFill>
                                <a:schemeClr val="tx1">
                                  <a:lumMod val="50000"/>
                                </a:schemeClr>
                              </a:solidFill>
                              <a:latin typeface="Cambria Math" panose="02040503050406030204" pitchFamily="18" charset="0"/>
                            </a:rPr>
                            <m:t>1</m:t>
                          </m:r>
                        </m:num>
                        <m:den>
                          <m:r>
                            <a:rPr lang="en-US" altLang="zh-Hans" sz="5000" b="0" i="1" smtClean="0">
                              <a:solidFill>
                                <a:schemeClr val="tx1">
                                  <a:lumMod val="50000"/>
                                </a:schemeClr>
                              </a:solidFill>
                              <a:latin typeface="Cambria Math" panose="02040503050406030204" pitchFamily="18" charset="0"/>
                            </a:rPr>
                            <m:t>𝐶</m:t>
                          </m:r>
                          <m:r>
                            <a:rPr lang="en-US" altLang="zh-Hans" sz="5000" b="0" i="1" smtClean="0">
                              <a:solidFill>
                                <a:schemeClr val="tx1">
                                  <a:lumMod val="50000"/>
                                </a:schemeClr>
                              </a:solidFill>
                              <a:latin typeface="Cambria Math" panose="02040503050406030204" pitchFamily="18" charset="0"/>
                            </a:rPr>
                            <m:t>(</m:t>
                          </m:r>
                          <m:r>
                            <a:rPr lang="en-US" altLang="zh-Hans" sz="5000" b="0" i="1" smtClean="0">
                              <a:solidFill>
                                <a:schemeClr val="tx1">
                                  <a:lumMod val="50000"/>
                                </a:schemeClr>
                              </a:solidFill>
                              <a:latin typeface="Cambria Math" panose="02040503050406030204" pitchFamily="18" charset="0"/>
                            </a:rPr>
                            <m:t>𝑥</m:t>
                          </m:r>
                          <m:r>
                            <a:rPr lang="en-US" altLang="zh-Hans" sz="5000" b="0" i="1" smtClean="0">
                              <a:solidFill>
                                <a:schemeClr val="tx1">
                                  <a:lumMod val="50000"/>
                                </a:schemeClr>
                              </a:solidFill>
                              <a:latin typeface="Cambria Math" panose="02040503050406030204" pitchFamily="18" charset="0"/>
                            </a:rPr>
                            <m:t>)</m:t>
                          </m:r>
                        </m:den>
                      </m:f>
                      <m:nary>
                        <m:naryPr>
                          <m:chr m:val="∑"/>
                          <m:supHide m:val="on"/>
                          <m:ctrlPr>
                            <a:rPr lang="en-US" altLang="zh-Hans" sz="5000" b="0" i="1" smtClean="0">
                              <a:solidFill>
                                <a:schemeClr val="tx1">
                                  <a:lumMod val="50000"/>
                                </a:schemeClr>
                              </a:solidFill>
                              <a:latin typeface="Cambria Math" panose="02040503050406030204" pitchFamily="18" charset="0"/>
                            </a:rPr>
                          </m:ctrlPr>
                        </m:naryPr>
                        <m:sub>
                          <m:r>
                            <m:rPr>
                              <m:brk m:alnAt="7"/>
                            </m:rPr>
                            <a:rPr lang="en-US" altLang="zh-Hans" sz="5000" b="0" i="1" smtClean="0">
                              <a:solidFill>
                                <a:schemeClr val="tx1">
                                  <a:lumMod val="50000"/>
                                </a:schemeClr>
                              </a:solidFill>
                              <a:latin typeface="Cambria Math" panose="02040503050406030204" pitchFamily="18" charset="0"/>
                              <a:ea typeface="Cambria Math" panose="02040503050406030204" pitchFamily="18" charset="0"/>
                            </a:rPr>
                            <m:t>∀</m:t>
                          </m:r>
                          <m:r>
                            <a:rPr lang="en-US" altLang="zh-Hans" sz="5000" b="0" i="1" smtClean="0">
                              <a:solidFill>
                                <a:schemeClr val="tx1">
                                  <a:lumMod val="50000"/>
                                </a:schemeClr>
                              </a:solidFill>
                              <a:latin typeface="Cambria Math" panose="02040503050406030204" pitchFamily="18" charset="0"/>
                            </a:rPr>
                            <m:t>𝑗</m:t>
                          </m:r>
                        </m:sub>
                        <m:sup/>
                        <m:e>
                          <m:r>
                            <a:rPr lang="en-US" altLang="zh-Hans" sz="5000" b="0" i="1" smtClean="0">
                              <a:solidFill>
                                <a:schemeClr val="tx1">
                                  <a:lumMod val="50000"/>
                                </a:schemeClr>
                              </a:solidFill>
                              <a:latin typeface="Cambria Math" panose="02040503050406030204" pitchFamily="18" charset="0"/>
                            </a:rPr>
                            <m:t>𝑓</m:t>
                          </m:r>
                          <m:d>
                            <m:dPr>
                              <m:ctrlPr>
                                <a:rPr lang="en-US" altLang="zh-Hans" sz="5000" b="0" i="1" smtClean="0">
                                  <a:solidFill>
                                    <a:schemeClr val="tx1">
                                      <a:lumMod val="50000"/>
                                    </a:schemeClr>
                                  </a:solidFill>
                                  <a:latin typeface="Cambria Math" panose="02040503050406030204" pitchFamily="18" charset="0"/>
                                </a:rPr>
                              </m:ctrlPr>
                            </m:dPr>
                            <m:e>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𝑥</m:t>
                                  </m:r>
                                </m:e>
                                <m:sub>
                                  <m:r>
                                    <a:rPr lang="en-US" altLang="zh-Hans" sz="5000" b="0" i="1" smtClean="0">
                                      <a:solidFill>
                                        <a:schemeClr val="tx1">
                                          <a:lumMod val="50000"/>
                                        </a:schemeClr>
                                      </a:solidFill>
                                      <a:latin typeface="Cambria Math" panose="02040503050406030204" pitchFamily="18" charset="0"/>
                                    </a:rPr>
                                    <m:t>𝑖</m:t>
                                  </m:r>
                                </m:sub>
                              </m:sSub>
                              <m:r>
                                <a:rPr lang="en-US" altLang="zh-Hans" sz="5000" b="0" i="1" smtClean="0">
                                  <a:solidFill>
                                    <a:schemeClr val="tx1">
                                      <a:lumMod val="50000"/>
                                    </a:schemeClr>
                                  </a:solidFill>
                                  <a:latin typeface="Cambria Math" panose="02040503050406030204" pitchFamily="18" charset="0"/>
                                </a:rPr>
                                <m:t>,</m:t>
                              </m:r>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𝑥</m:t>
                                  </m:r>
                                </m:e>
                                <m:sub>
                                  <m:r>
                                    <a:rPr lang="en-US" altLang="zh-Hans" sz="5000" b="0" i="1" smtClean="0">
                                      <a:solidFill>
                                        <a:schemeClr val="tx1">
                                          <a:lumMod val="50000"/>
                                        </a:schemeClr>
                                      </a:solidFill>
                                      <a:latin typeface="Cambria Math" panose="02040503050406030204" pitchFamily="18" charset="0"/>
                                    </a:rPr>
                                    <m:t>𝑗</m:t>
                                  </m:r>
                                </m:sub>
                              </m:sSub>
                            </m:e>
                          </m:d>
                          <m:r>
                            <a:rPr lang="zh-Hans" altLang="en-U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𝑔</m:t>
                          </m:r>
                          <m:r>
                            <a:rPr lang="en-US" altLang="zh-Hans" sz="5000" b="0" i="1" smtClean="0">
                              <a:solidFill>
                                <a:schemeClr val="tx1">
                                  <a:lumMod val="50000"/>
                                </a:schemeClr>
                              </a:solidFill>
                              <a:latin typeface="Cambria Math" panose="02040503050406030204" pitchFamily="18" charset="0"/>
                            </a:rPr>
                            <m:t>(</m:t>
                          </m:r>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𝑥</m:t>
                              </m:r>
                            </m:e>
                            <m:sub>
                              <m:r>
                                <a:rPr lang="en-US" altLang="zh-Hans" sz="5000" b="0" i="1" smtClean="0">
                                  <a:solidFill>
                                    <a:schemeClr val="tx1">
                                      <a:lumMod val="50000"/>
                                    </a:schemeClr>
                                  </a:solidFill>
                                  <a:latin typeface="Cambria Math" panose="02040503050406030204" pitchFamily="18" charset="0"/>
                                </a:rPr>
                                <m:t>𝑗</m:t>
                              </m:r>
                            </m:sub>
                          </m:sSub>
                          <m:r>
                            <a:rPr lang="en-US" altLang="zh-Hans" sz="5000" b="0" i="1" smtClean="0">
                              <a:solidFill>
                                <a:schemeClr val="tx1">
                                  <a:lumMod val="50000"/>
                                </a:schemeClr>
                              </a:solidFill>
                              <a:latin typeface="Cambria Math" panose="02040503050406030204" pitchFamily="18" charset="0"/>
                            </a:rPr>
                            <m:t>)</m:t>
                          </m:r>
                        </m:e>
                      </m:nary>
                    </m:oMath>
                  </m:oMathPara>
                </a14:m>
                <a:endParaRPr lang="en-US" sz="5000" dirty="0">
                  <a:solidFill>
                    <a:schemeClr val="tx1">
                      <a:lumMod val="50000"/>
                    </a:schemeClr>
                  </a:solidFill>
                </a:endParaRPr>
              </a:p>
            </p:txBody>
          </p:sp>
        </mc:Choice>
        <mc:Fallback xmlns="">
          <p:sp>
            <p:nvSpPr>
              <p:cNvPr id="39" name="TextBox 38">
                <a:extLst>
                  <a:ext uri="{FF2B5EF4-FFF2-40B4-BE49-F238E27FC236}">
                    <a16:creationId xmlns:a16="http://schemas.microsoft.com/office/drawing/2014/main" id="{1FE6D115-DE34-6844-972A-16B74CC1E5B6}"/>
                  </a:ext>
                </a:extLst>
              </p:cNvPr>
              <p:cNvSpPr txBox="1">
                <a:spLocks noRot="1" noChangeAspect="1" noMove="1" noResize="1" noEditPoints="1" noAdjustHandles="1" noChangeArrowheads="1" noChangeShapeType="1" noTextEdit="1"/>
              </p:cNvSpPr>
              <p:nvPr/>
            </p:nvSpPr>
            <p:spPr>
              <a:xfrm>
                <a:off x="5176247" y="2846475"/>
                <a:ext cx="7935506" cy="1954125"/>
              </a:xfrm>
              <a:prstGeom prst="rect">
                <a:avLst/>
              </a:prstGeom>
              <a:blipFill>
                <a:blip r:embed="rId21"/>
                <a:stretch>
                  <a:fillRect l="-1603" t="-140000" r="-2244" b="-18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C65D434-F674-1A41-B115-61C24B87BE20}"/>
                  </a:ext>
                </a:extLst>
              </p:cNvPr>
              <p:cNvSpPr txBox="1"/>
              <p:nvPr/>
            </p:nvSpPr>
            <p:spPr>
              <a:xfrm>
                <a:off x="4738951" y="11658600"/>
                <a:ext cx="24885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41" name="TextBox 40">
                <a:extLst>
                  <a:ext uri="{FF2B5EF4-FFF2-40B4-BE49-F238E27FC236}">
                    <a16:creationId xmlns:a16="http://schemas.microsoft.com/office/drawing/2014/main" id="{3C65D434-F674-1A41-B115-61C24B87BE20}"/>
                  </a:ext>
                </a:extLst>
              </p:cNvPr>
              <p:cNvSpPr txBox="1">
                <a:spLocks noRot="1" noChangeAspect="1" noMove="1" noResize="1" noEditPoints="1" noAdjustHandles="1" noChangeArrowheads="1" noChangeShapeType="1" noTextEdit="1"/>
              </p:cNvSpPr>
              <p:nvPr/>
            </p:nvSpPr>
            <p:spPr>
              <a:xfrm>
                <a:off x="4738951" y="11658600"/>
                <a:ext cx="2488566" cy="523220"/>
              </a:xfrm>
              <a:prstGeom prst="rect">
                <a:avLst/>
              </a:prstGeom>
              <a:blipFill>
                <a:blip r:embed="rId2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76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40B1-AFF4-FF45-A42F-E6A213F398AB}"/>
              </a:ext>
            </a:extLst>
          </p:cNvPr>
          <p:cNvSpPr>
            <a:spLocks noGrp="1"/>
          </p:cNvSpPr>
          <p:nvPr>
            <p:ph type="title"/>
          </p:nvPr>
        </p:nvSpPr>
        <p:spPr/>
        <p:txBody>
          <a:bodyPr/>
          <a:lstStyle/>
          <a:p>
            <a:r>
              <a:rPr lang="en-US" dirty="0"/>
              <a:t>Non-local </a:t>
            </a:r>
            <a:r>
              <a:rPr lang="en-US" altLang="zh-Hans" dirty="0"/>
              <a:t>Operator</a:t>
            </a:r>
            <a:endParaRPr lang="en-US" dirty="0"/>
          </a:p>
        </p:txBody>
      </p:sp>
      <p:sp>
        <p:nvSpPr>
          <p:cNvPr id="4" name="Slide Number Placeholder 3">
            <a:extLst>
              <a:ext uri="{FF2B5EF4-FFF2-40B4-BE49-F238E27FC236}">
                <a16:creationId xmlns:a16="http://schemas.microsoft.com/office/drawing/2014/main" id="{3F4925F9-757F-E84C-80D9-0CEE27334FD0}"/>
              </a:ext>
            </a:extLst>
          </p:cNvPr>
          <p:cNvSpPr>
            <a:spLocks noGrp="1"/>
          </p:cNvSpPr>
          <p:nvPr>
            <p:ph type="sldNum" sz="quarter" idx="12"/>
          </p:nvPr>
        </p:nvSpPr>
        <p:spPr/>
        <p:txBody>
          <a:bodyPr/>
          <a:lstStyle/>
          <a:p>
            <a:fld id="{90338718-CCDB-0046-9DF1-89ED948D6EDA}" type="slidenum">
              <a:rPr lang="en-US" smtClean="0"/>
              <a:pPr/>
              <a:t>15</a:t>
            </a:fld>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F05CB9D2-2ACA-6C49-875B-3FB501D8700C}"/>
                  </a:ext>
                </a:extLst>
              </p:cNvPr>
              <p:cNvSpPr/>
              <p:nvPr/>
            </p:nvSpPr>
            <p:spPr>
              <a:xfrm>
                <a:off x="4084007" y="11775646"/>
                <a:ext cx="829907"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6000" i="1">
                          <a:latin typeface="Cambria Math" panose="02040503050406030204" pitchFamily="18" charset="0"/>
                        </a:rPr>
                        <m:t>𝑥</m:t>
                      </m:r>
                    </m:oMath>
                  </m:oMathPara>
                </a14:m>
                <a:endParaRPr lang="en-US" sz="6000" dirty="0"/>
              </a:p>
            </p:txBody>
          </p:sp>
        </mc:Choice>
        <mc:Fallback xmlns="">
          <p:sp>
            <p:nvSpPr>
              <p:cNvPr id="39" name="Rectangle 38">
                <a:extLst>
                  <a:ext uri="{FF2B5EF4-FFF2-40B4-BE49-F238E27FC236}">
                    <a16:creationId xmlns:a16="http://schemas.microsoft.com/office/drawing/2014/main" id="{F05CB9D2-2ACA-6C49-875B-3FB501D8700C}"/>
                  </a:ext>
                </a:extLst>
              </p:cNvPr>
              <p:cNvSpPr>
                <a:spLocks noRot="1" noChangeAspect="1" noMove="1" noResize="1" noEditPoints="1" noAdjustHandles="1" noChangeArrowheads="1" noChangeShapeType="1" noTextEdit="1"/>
              </p:cNvSpPr>
              <p:nvPr/>
            </p:nvSpPr>
            <p:spPr>
              <a:xfrm>
                <a:off x="4084007" y="11775646"/>
                <a:ext cx="829907" cy="1015663"/>
              </a:xfrm>
              <a:prstGeom prst="rect">
                <a:avLst/>
              </a:prstGeom>
              <a:blipFill>
                <a:blip r:embed="rId3"/>
                <a:stretch>
                  <a:fillRect/>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26576050-700F-E646-8FF9-FE9C585FD0B2}"/>
              </a:ext>
            </a:extLst>
          </p:cNvPr>
          <p:cNvGrpSpPr/>
          <p:nvPr/>
        </p:nvGrpSpPr>
        <p:grpSpPr>
          <a:xfrm>
            <a:off x="381000" y="9151947"/>
            <a:ext cx="6762257" cy="2623699"/>
            <a:chOff x="381000" y="9151947"/>
            <a:chExt cx="6762257" cy="2623699"/>
          </a:xfrm>
        </p:grpSpPr>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1CCAE69-8426-1444-BFA7-A92AD690F8AA}"/>
                    </a:ext>
                  </a:extLst>
                </p:cNvPr>
                <p:cNvSpPr/>
                <p:nvPr/>
              </p:nvSpPr>
              <p:spPr>
                <a:xfrm>
                  <a:off x="1789714"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4" name="Rectangle 3">
                  <a:extLst>
                    <a:ext uri="{FF2B5EF4-FFF2-40B4-BE49-F238E27FC236}">
                      <a16:creationId xmlns:a16="http://schemas.microsoft.com/office/drawing/2014/main" id="{BD4A6CC9-5317-4C42-9974-E6393AD54995}"/>
                    </a:ext>
                  </a:extLst>
                </p:cNvPr>
                <p:cNvSpPr>
                  <a:spLocks noRot="1" noChangeAspect="1" noMove="1" noResize="1" noEditPoints="1" noAdjustHandles="1" noChangeArrowheads="1" noChangeShapeType="1" noTextEdit="1"/>
                </p:cNvSpPr>
                <p:nvPr/>
              </p:nvSpPr>
              <p:spPr>
                <a:xfrm>
                  <a:off x="1789714" y="10023046"/>
                  <a:ext cx="2362200" cy="838200"/>
                </a:xfrm>
                <a:prstGeom prst="rect">
                  <a:avLst/>
                </a:prstGeom>
                <a:blipFill>
                  <a:blip r:embed="rId5"/>
                  <a:stretch>
                    <a:fillRect/>
                  </a:stretch>
                </a:blipFill>
                <a:ln>
                  <a:solidFill>
                    <a:schemeClr val="tx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F6D73CC-4F35-E945-BD0D-8A19019876B9}"/>
                    </a:ext>
                  </a:extLst>
                </p:cNvPr>
                <p:cNvSpPr/>
                <p:nvPr/>
              </p:nvSpPr>
              <p:spPr>
                <a:xfrm>
                  <a:off x="4781057"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𝜙</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5" name="Rectangle 4">
                  <a:extLst>
                    <a:ext uri="{FF2B5EF4-FFF2-40B4-BE49-F238E27FC236}">
                      <a16:creationId xmlns:a16="http://schemas.microsoft.com/office/drawing/2014/main" id="{591EB634-4C9C-8647-AB23-85776EF6DA12}"/>
                    </a:ext>
                  </a:extLst>
                </p:cNvPr>
                <p:cNvSpPr>
                  <a:spLocks noRot="1" noChangeAspect="1" noMove="1" noResize="1" noEditPoints="1" noAdjustHandles="1" noChangeArrowheads="1" noChangeShapeType="1" noTextEdit="1"/>
                </p:cNvSpPr>
                <p:nvPr/>
              </p:nvSpPr>
              <p:spPr>
                <a:xfrm>
                  <a:off x="4781057" y="10023046"/>
                  <a:ext cx="2362200" cy="838200"/>
                </a:xfrm>
                <a:prstGeom prst="rect">
                  <a:avLst/>
                </a:prstGeom>
                <a:blipFill>
                  <a:blip r:embed="rId6"/>
                  <a:stretch>
                    <a:fillRect l="-1587" b="-2899"/>
                  </a:stretch>
                </a:blipFill>
                <a:ln>
                  <a:solidFill>
                    <a:schemeClr val="tx1">
                      <a:lumMod val="75000"/>
                    </a:schemeClr>
                  </a:solidFill>
                </a:ln>
              </p:spPr>
              <p:txBody>
                <a:bodyPr/>
                <a:lstStyle/>
                <a:p>
                  <a:r>
                    <a:rPr lang="en-US">
                      <a:noFill/>
                    </a:rPr>
                    <a:t> </a:t>
                  </a:r>
                </a:p>
              </p:txBody>
            </p:sp>
          </mc:Fallback>
        </mc:AlternateContent>
        <p:cxnSp>
          <p:nvCxnSpPr>
            <p:cNvPr id="44" name="Elbow Connector 43">
              <a:extLst>
                <a:ext uri="{FF2B5EF4-FFF2-40B4-BE49-F238E27FC236}">
                  <a16:creationId xmlns:a16="http://schemas.microsoft.com/office/drawing/2014/main" id="{CF0AB7B6-2D5B-AD40-B567-CB199B59CF22}"/>
                </a:ext>
              </a:extLst>
            </p:cNvPr>
            <p:cNvCxnSpPr>
              <a:cxnSpLocks/>
            </p:cNvCxnSpPr>
            <p:nvPr/>
          </p:nvCxnSpPr>
          <p:spPr>
            <a:xfrm rot="16200000" flipV="1">
              <a:off x="3277688" y="10554372"/>
              <a:ext cx="914400" cy="1528147"/>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92D69871-73E4-544A-8914-851BB572F190}"/>
                </a:ext>
              </a:extLst>
            </p:cNvPr>
            <p:cNvCxnSpPr>
              <a:cxnSpLocks/>
              <a:endCxn id="46" idx="2"/>
            </p:cNvCxnSpPr>
            <p:nvPr/>
          </p:nvCxnSpPr>
          <p:spPr>
            <a:xfrm rot="5400000" flipH="1" flipV="1">
              <a:off x="4773359" y="10586848"/>
              <a:ext cx="914400" cy="1463196"/>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7E1FAA7-9AD3-094C-908F-F04354B431F6}"/>
                    </a:ext>
                  </a:extLst>
                </p:cNvPr>
                <p:cNvSpPr txBox="1"/>
                <p:nvPr/>
              </p:nvSpPr>
              <p:spPr>
                <a:xfrm>
                  <a:off x="381000" y="9154180"/>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4" name="TextBox 23">
                  <a:extLst>
                    <a:ext uri="{FF2B5EF4-FFF2-40B4-BE49-F238E27FC236}">
                      <a16:creationId xmlns:a16="http://schemas.microsoft.com/office/drawing/2014/main" id="{0A73E0F4-FB77-B946-B674-ADF3C201B403}"/>
                    </a:ext>
                  </a:extLst>
                </p:cNvPr>
                <p:cNvSpPr txBox="1">
                  <a:spLocks noRot="1" noChangeAspect="1" noMove="1" noResize="1" noEditPoints="1" noAdjustHandles="1" noChangeArrowheads="1" noChangeShapeType="1" noTextEdit="1"/>
                </p:cNvSpPr>
                <p:nvPr/>
              </p:nvSpPr>
              <p:spPr>
                <a:xfrm>
                  <a:off x="381000" y="9154180"/>
                  <a:ext cx="2498184"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C73D466-A975-CA40-8336-C233895A1F14}"/>
                    </a:ext>
                  </a:extLst>
                </p:cNvPr>
                <p:cNvSpPr txBox="1"/>
                <p:nvPr/>
              </p:nvSpPr>
              <p:spPr>
                <a:xfrm>
                  <a:off x="3374343" y="9151947"/>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5" name="TextBox 24">
                  <a:extLst>
                    <a:ext uri="{FF2B5EF4-FFF2-40B4-BE49-F238E27FC236}">
                      <a16:creationId xmlns:a16="http://schemas.microsoft.com/office/drawing/2014/main" id="{0BDDB257-D9BB-924B-B2B0-F56F70E5432B}"/>
                    </a:ext>
                  </a:extLst>
                </p:cNvPr>
                <p:cNvSpPr txBox="1">
                  <a:spLocks noRot="1" noChangeAspect="1" noMove="1" noResize="1" noEditPoints="1" noAdjustHandles="1" noChangeArrowheads="1" noChangeShapeType="1" noTextEdit="1"/>
                </p:cNvSpPr>
                <p:nvPr/>
              </p:nvSpPr>
              <p:spPr>
                <a:xfrm>
                  <a:off x="3374343" y="9151947"/>
                  <a:ext cx="2498184" cy="523220"/>
                </a:xfrm>
                <a:prstGeom prst="rect">
                  <a:avLst/>
                </a:prstGeom>
                <a:blipFill>
                  <a:blip r:embed="rId8"/>
                  <a:stretch>
                    <a:fillRect/>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AC77272-FF53-5348-945A-50FB89D52266}"/>
              </a:ext>
            </a:extLst>
          </p:cNvPr>
          <p:cNvGrpSpPr/>
          <p:nvPr/>
        </p:nvGrpSpPr>
        <p:grpSpPr>
          <a:xfrm>
            <a:off x="646682" y="7998592"/>
            <a:ext cx="4959275" cy="525628"/>
            <a:chOff x="646682" y="7998592"/>
            <a:chExt cx="4959275" cy="525628"/>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9E23C15-7C35-5842-903F-834FBBAF1069}"/>
                    </a:ext>
                  </a:extLst>
                </p:cNvPr>
                <p:cNvSpPr txBox="1"/>
                <p:nvPr/>
              </p:nvSpPr>
              <p:spPr>
                <a:xfrm>
                  <a:off x="646682" y="8001000"/>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3D627741-76A1-F94A-8DB9-CA4139A6A2D3}"/>
                    </a:ext>
                  </a:extLst>
                </p:cNvPr>
                <p:cNvSpPr txBox="1">
                  <a:spLocks noRot="1" noChangeAspect="1" noMove="1" noResize="1" noEditPoints="1" noAdjustHandles="1" noChangeArrowheads="1" noChangeShapeType="1" noTextEdit="1"/>
                </p:cNvSpPr>
                <p:nvPr/>
              </p:nvSpPr>
              <p:spPr>
                <a:xfrm>
                  <a:off x="646682" y="8001000"/>
                  <a:ext cx="1966820"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7AFE460-3F28-9E41-851A-80CB8D4EBB02}"/>
                    </a:ext>
                  </a:extLst>
                </p:cNvPr>
                <p:cNvSpPr txBox="1"/>
                <p:nvPr/>
              </p:nvSpPr>
              <p:spPr>
                <a:xfrm>
                  <a:off x="3639137" y="7998592"/>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512×</m:t>
                        </m:r>
                        <m:r>
                          <a:rPr lang="en-US" sz="2800" i="1">
                            <a:latin typeface="Cambria Math" panose="02040503050406030204" pitchFamily="18" charset="0"/>
                          </a:rPr>
                          <m:t>𝑇𝐻𝑊</m:t>
                        </m:r>
                      </m:oMath>
                    </m:oMathPara>
                  </a14:m>
                  <a:endParaRPr lang="en-US" sz="2800" dirty="0"/>
                </a:p>
              </p:txBody>
            </p:sp>
          </mc:Choice>
          <mc:Fallback xmlns="">
            <p:sp>
              <p:nvSpPr>
                <p:cNvPr id="28" name="TextBox 27">
                  <a:extLst>
                    <a:ext uri="{FF2B5EF4-FFF2-40B4-BE49-F238E27FC236}">
                      <a16:creationId xmlns:a16="http://schemas.microsoft.com/office/drawing/2014/main" id="{2E817EF0-8676-B040-BE47-2AAA138BF7A6}"/>
                    </a:ext>
                  </a:extLst>
                </p:cNvPr>
                <p:cNvSpPr txBox="1">
                  <a:spLocks noRot="1" noChangeAspect="1" noMove="1" noResize="1" noEditPoints="1" noAdjustHandles="1" noChangeArrowheads="1" noChangeShapeType="1" noTextEdit="1"/>
                </p:cNvSpPr>
                <p:nvPr/>
              </p:nvSpPr>
              <p:spPr>
                <a:xfrm>
                  <a:off x="3639137" y="7998592"/>
                  <a:ext cx="1966820" cy="523220"/>
                </a:xfrm>
                <a:prstGeom prst="rect">
                  <a:avLst/>
                </a:prstGeom>
                <a:blipFill>
                  <a:blip r:embed="rId10"/>
                  <a:stretch>
                    <a:fillRect/>
                  </a:stretch>
                </a:blipFill>
              </p:spPr>
              <p:txBody>
                <a:bodyPr/>
                <a:lstStyle/>
                <a:p>
                  <a:r>
                    <a:rPr lang="en-US">
                      <a:noFill/>
                    </a:rPr>
                    <a:t> </a:t>
                  </a:r>
                </a:p>
              </p:txBody>
            </p:sp>
          </mc:Fallback>
        </mc:AlternateContent>
      </p:grpSp>
      <p:grpSp>
        <p:nvGrpSpPr>
          <p:cNvPr id="51" name="Group 50">
            <a:extLst>
              <a:ext uri="{FF2B5EF4-FFF2-40B4-BE49-F238E27FC236}">
                <a16:creationId xmlns:a16="http://schemas.microsoft.com/office/drawing/2014/main" id="{47F83FD6-C3CD-FA47-89B7-41B6947D69A6}"/>
              </a:ext>
            </a:extLst>
          </p:cNvPr>
          <p:cNvGrpSpPr/>
          <p:nvPr/>
        </p:nvGrpSpPr>
        <p:grpSpPr>
          <a:xfrm>
            <a:off x="1987403" y="6209661"/>
            <a:ext cx="3974756" cy="3976077"/>
            <a:chOff x="1987403" y="6209661"/>
            <a:chExt cx="3974756" cy="3976077"/>
          </a:xfrm>
        </p:grpSpPr>
        <p:sp>
          <p:nvSpPr>
            <p:cNvPr id="52" name="Summing Junction 51">
              <a:extLst>
                <a:ext uri="{FF2B5EF4-FFF2-40B4-BE49-F238E27FC236}">
                  <a16:creationId xmlns:a16="http://schemas.microsoft.com/office/drawing/2014/main" id="{2C59C543-3FA4-1445-A9A2-8499E855A711}"/>
                </a:ext>
              </a:extLst>
            </p:cNvPr>
            <p:cNvSpPr/>
            <p:nvPr/>
          </p:nvSpPr>
          <p:spPr>
            <a:xfrm>
              <a:off x="3970705" y="6715891"/>
              <a:ext cx="1056509" cy="1056509"/>
            </a:xfrm>
            <a:prstGeom prst="flowChartSummingJunction">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Elbow Connector 52">
              <a:extLst>
                <a:ext uri="{FF2B5EF4-FFF2-40B4-BE49-F238E27FC236}">
                  <a16:creationId xmlns:a16="http://schemas.microsoft.com/office/drawing/2014/main" id="{409EC483-4BBF-9742-B7C1-5F19E31EDFAD}"/>
                </a:ext>
              </a:extLst>
            </p:cNvPr>
            <p:cNvCxnSpPr>
              <a:cxnSpLocks/>
            </p:cNvCxnSpPr>
            <p:nvPr/>
          </p:nvCxnSpPr>
          <p:spPr>
            <a:xfrm rot="5400000" flipH="1" flipV="1">
              <a:off x="2081309" y="8133651"/>
              <a:ext cx="2778900" cy="999891"/>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D8B92A-D9F4-D642-A3BB-D4FE88D14D14}"/>
                </a:ext>
              </a:extLst>
            </p:cNvPr>
            <p:cNvCxnSpPr>
              <a:cxnSpLocks/>
            </p:cNvCxnSpPr>
            <p:nvPr/>
          </p:nvCxnSpPr>
          <p:spPr>
            <a:xfrm rot="16200000" flipV="1">
              <a:off x="4023891" y="8247469"/>
              <a:ext cx="2941592" cy="934945"/>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A2762B6-55EE-4F4C-9EEB-1E4DC7BFBAB8}"/>
                    </a:ext>
                  </a:extLst>
                </p:cNvPr>
                <p:cNvSpPr txBox="1"/>
                <p:nvPr/>
              </p:nvSpPr>
              <p:spPr>
                <a:xfrm>
                  <a:off x="1987403" y="6209661"/>
                  <a:ext cx="22004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m:t>
                        </m:r>
                        <m:r>
                          <a:rPr lang="en-US" sz="2800" i="1">
                            <a:latin typeface="Cambria Math" panose="02040503050406030204" pitchFamily="18" charset="0"/>
                          </a:rPr>
                          <m:t>𝑇𝐻𝑊</m:t>
                        </m:r>
                      </m:oMath>
                    </m:oMathPara>
                  </a14:m>
                  <a:endParaRPr lang="en-US" sz="2800" dirty="0"/>
                </a:p>
              </p:txBody>
            </p:sp>
          </mc:Choice>
          <mc:Fallback xmlns="">
            <p:sp>
              <p:nvSpPr>
                <p:cNvPr id="29" name="TextBox 28">
                  <a:extLst>
                    <a:ext uri="{FF2B5EF4-FFF2-40B4-BE49-F238E27FC236}">
                      <a16:creationId xmlns:a16="http://schemas.microsoft.com/office/drawing/2014/main" id="{657EDB7D-F98A-F942-B65E-08AEF57B5779}"/>
                    </a:ext>
                  </a:extLst>
                </p:cNvPr>
                <p:cNvSpPr txBox="1">
                  <a:spLocks noRot="1" noChangeAspect="1" noMove="1" noResize="1" noEditPoints="1" noAdjustHandles="1" noChangeArrowheads="1" noChangeShapeType="1" noTextEdit="1"/>
                </p:cNvSpPr>
                <p:nvPr/>
              </p:nvSpPr>
              <p:spPr>
                <a:xfrm>
                  <a:off x="1987403" y="6209661"/>
                  <a:ext cx="2200474" cy="523220"/>
                </a:xfrm>
                <a:prstGeom prst="rect">
                  <a:avLst/>
                </a:prstGeom>
                <a:blipFill>
                  <a:blip r:embed="rId11"/>
                  <a:stretch>
                    <a:fillRect/>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3EB0E39D-FF41-EA49-B8A0-F4AB8735EE57}"/>
              </a:ext>
            </a:extLst>
          </p:cNvPr>
          <p:cNvGrpSpPr/>
          <p:nvPr/>
        </p:nvGrpSpPr>
        <p:grpSpPr>
          <a:xfrm>
            <a:off x="8534400" y="7500661"/>
            <a:ext cx="9601200" cy="2597239"/>
            <a:chOff x="8534400" y="7500661"/>
            <a:chExt cx="9601200" cy="2597239"/>
          </a:xfrm>
        </p:grpSpPr>
        <p:grpSp>
          <p:nvGrpSpPr>
            <p:cNvPr id="58" name="Group 57">
              <a:extLst>
                <a:ext uri="{FF2B5EF4-FFF2-40B4-BE49-F238E27FC236}">
                  <a16:creationId xmlns:a16="http://schemas.microsoft.com/office/drawing/2014/main" id="{111893D1-A92F-9044-BAD1-5114EB5267CA}"/>
                </a:ext>
              </a:extLst>
            </p:cNvPr>
            <p:cNvGrpSpPr/>
            <p:nvPr/>
          </p:nvGrpSpPr>
          <p:grpSpPr>
            <a:xfrm>
              <a:off x="8534400" y="7500661"/>
              <a:ext cx="5950039" cy="2597239"/>
              <a:chOff x="8534400" y="7500661"/>
              <a:chExt cx="5950039" cy="2597239"/>
            </a:xfrm>
          </p:grpSpPr>
          <p:grpSp>
            <p:nvGrpSpPr>
              <p:cNvPr id="66" name="Group 65">
                <a:extLst>
                  <a:ext uri="{FF2B5EF4-FFF2-40B4-BE49-F238E27FC236}">
                    <a16:creationId xmlns:a16="http://schemas.microsoft.com/office/drawing/2014/main" id="{F47BB0F1-75ED-7744-BD8D-A740CC743388}"/>
                  </a:ext>
                </a:extLst>
              </p:cNvPr>
              <p:cNvGrpSpPr/>
              <p:nvPr/>
            </p:nvGrpSpPr>
            <p:grpSpPr>
              <a:xfrm>
                <a:off x="8534400" y="7500661"/>
                <a:ext cx="2050489" cy="2597239"/>
                <a:chOff x="8534400" y="7500661"/>
                <a:chExt cx="2050489" cy="2597239"/>
              </a:xfrm>
            </p:grpSpPr>
            <p:sp>
              <p:nvSpPr>
                <p:cNvPr id="71" name="Rectangle 70">
                  <a:extLst>
                    <a:ext uri="{FF2B5EF4-FFF2-40B4-BE49-F238E27FC236}">
                      <a16:creationId xmlns:a16="http://schemas.microsoft.com/office/drawing/2014/main" id="{AF2A8825-D087-3F42-97C4-4BD9A4B30F35}"/>
                    </a:ext>
                  </a:extLst>
                </p:cNvPr>
                <p:cNvSpPr/>
                <p:nvPr/>
              </p:nvSpPr>
              <p:spPr>
                <a:xfrm>
                  <a:off x="8534400" y="7500661"/>
                  <a:ext cx="2050489" cy="2597239"/>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84B3AE7-B4E5-7040-89AE-687AD781B763}"/>
                        </a:ext>
                      </a:extLst>
                    </p:cNvPr>
                    <p:cNvSpPr txBox="1"/>
                    <p:nvPr/>
                  </p:nvSpPr>
                  <p:spPr>
                    <a:xfrm>
                      <a:off x="8534400" y="8536034"/>
                      <a:ext cx="1114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𝑇𝐻𝑊</m:t>
                            </m:r>
                          </m:oMath>
                        </m:oMathPara>
                      </a14:m>
                      <a:endParaRPr lang="en-US" sz="2800" dirty="0">
                        <a:solidFill>
                          <a:schemeClr val="bg1"/>
                        </a:solidFill>
                      </a:endParaRPr>
                    </a:p>
                  </p:txBody>
                </p:sp>
              </mc:Choice>
              <mc:Fallback xmlns="">
                <p:sp>
                  <p:nvSpPr>
                    <p:cNvPr id="42" name="TextBox 41">
                      <a:extLst>
                        <a:ext uri="{FF2B5EF4-FFF2-40B4-BE49-F238E27FC236}">
                          <a16:creationId xmlns:a16="http://schemas.microsoft.com/office/drawing/2014/main" id="{CD59D7FD-2CD7-C548-8DB4-966B4C2FF790}"/>
                        </a:ext>
                      </a:extLst>
                    </p:cNvPr>
                    <p:cNvSpPr txBox="1">
                      <a:spLocks noRot="1" noChangeAspect="1" noMove="1" noResize="1" noEditPoints="1" noAdjustHandles="1" noChangeArrowheads="1" noChangeShapeType="1" noTextEdit="1"/>
                    </p:cNvSpPr>
                    <p:nvPr/>
                  </p:nvSpPr>
                  <p:spPr>
                    <a:xfrm>
                      <a:off x="8534400" y="8536034"/>
                      <a:ext cx="1114023"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A659CAA-EE5A-B44D-B1B0-98D6D9CD2AA0}"/>
                        </a:ext>
                      </a:extLst>
                    </p:cNvPr>
                    <p:cNvSpPr txBox="1"/>
                    <p:nvPr/>
                  </p:nvSpPr>
                  <p:spPr>
                    <a:xfrm>
                      <a:off x="9113798" y="7620473"/>
                      <a:ext cx="8803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512</m:t>
                            </m:r>
                          </m:oMath>
                        </m:oMathPara>
                      </a14:m>
                      <a:endParaRPr lang="en-US" sz="2800" dirty="0">
                        <a:solidFill>
                          <a:schemeClr val="bg1"/>
                        </a:solidFill>
                      </a:endParaRPr>
                    </a:p>
                  </p:txBody>
                </p:sp>
              </mc:Choice>
              <mc:Fallback xmlns="">
                <p:sp>
                  <p:nvSpPr>
                    <p:cNvPr id="44" name="TextBox 43">
                      <a:extLst>
                        <a:ext uri="{FF2B5EF4-FFF2-40B4-BE49-F238E27FC236}">
                          <a16:creationId xmlns:a16="http://schemas.microsoft.com/office/drawing/2014/main" id="{EF8322FE-C102-F74A-8D77-AE428AD49F2B}"/>
                        </a:ext>
                      </a:extLst>
                    </p:cNvPr>
                    <p:cNvSpPr txBox="1">
                      <a:spLocks noRot="1" noChangeAspect="1" noMove="1" noResize="1" noEditPoints="1" noAdjustHandles="1" noChangeArrowheads="1" noChangeShapeType="1" noTextEdit="1"/>
                    </p:cNvSpPr>
                    <p:nvPr/>
                  </p:nvSpPr>
                  <p:spPr>
                    <a:xfrm>
                      <a:off x="9113798" y="7620473"/>
                      <a:ext cx="880369" cy="523220"/>
                    </a:xfrm>
                    <a:prstGeom prst="rect">
                      <a:avLst/>
                    </a:prstGeom>
                    <a:blipFill>
                      <a:blip r:embed="rId14"/>
                      <a:stretch>
                        <a:fillRect/>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9DDAA69C-83C0-E44B-BCF2-9AF9A70C30EA}"/>
                  </a:ext>
                </a:extLst>
              </p:cNvPr>
              <p:cNvGrpSpPr/>
              <p:nvPr/>
            </p:nvGrpSpPr>
            <p:grpSpPr>
              <a:xfrm>
                <a:off x="11887200" y="7772400"/>
                <a:ext cx="2597239" cy="2050489"/>
                <a:chOff x="11887200" y="7772400"/>
                <a:chExt cx="2597239" cy="2050489"/>
              </a:xfrm>
            </p:grpSpPr>
            <p:sp>
              <p:nvSpPr>
                <p:cNvPr id="68" name="Rectangle 67">
                  <a:extLst>
                    <a:ext uri="{FF2B5EF4-FFF2-40B4-BE49-F238E27FC236}">
                      <a16:creationId xmlns:a16="http://schemas.microsoft.com/office/drawing/2014/main" id="{92318F35-9BA6-7045-AB79-86B0A1D04EA4}"/>
                    </a:ext>
                  </a:extLst>
                </p:cNvPr>
                <p:cNvSpPr/>
                <p:nvPr/>
              </p:nvSpPr>
              <p:spPr>
                <a:xfrm rot="16200000">
                  <a:off x="12160575" y="7499025"/>
                  <a:ext cx="2050489" cy="2597239"/>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4E18C20-E973-9347-B972-D0A43352B7E3}"/>
                        </a:ext>
                      </a:extLst>
                    </p:cNvPr>
                    <p:cNvSpPr txBox="1"/>
                    <p:nvPr/>
                  </p:nvSpPr>
                  <p:spPr>
                    <a:xfrm>
                      <a:off x="12628807" y="7827939"/>
                      <a:ext cx="1114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𝑇𝐻𝑊</m:t>
                            </m:r>
                          </m:oMath>
                        </m:oMathPara>
                      </a14:m>
                      <a:endParaRPr lang="en-US" sz="2800" dirty="0">
                        <a:solidFill>
                          <a:schemeClr val="bg1"/>
                        </a:solidFill>
                      </a:endParaRPr>
                    </a:p>
                  </p:txBody>
                </p:sp>
              </mc:Choice>
              <mc:Fallback xmlns="">
                <p:sp>
                  <p:nvSpPr>
                    <p:cNvPr id="45" name="TextBox 44">
                      <a:extLst>
                        <a:ext uri="{FF2B5EF4-FFF2-40B4-BE49-F238E27FC236}">
                          <a16:creationId xmlns:a16="http://schemas.microsoft.com/office/drawing/2014/main" id="{5C07A9AE-3536-A249-A071-79D072E17398}"/>
                        </a:ext>
                      </a:extLst>
                    </p:cNvPr>
                    <p:cNvSpPr txBox="1">
                      <a:spLocks noRot="1" noChangeAspect="1" noMove="1" noResize="1" noEditPoints="1" noAdjustHandles="1" noChangeArrowheads="1" noChangeShapeType="1" noTextEdit="1"/>
                    </p:cNvSpPr>
                    <p:nvPr/>
                  </p:nvSpPr>
                  <p:spPr>
                    <a:xfrm>
                      <a:off x="12628807" y="7827939"/>
                      <a:ext cx="1114023"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DA73C71-98A8-5347-BB35-417673E9F20D}"/>
                        </a:ext>
                      </a:extLst>
                    </p:cNvPr>
                    <p:cNvSpPr txBox="1"/>
                    <p:nvPr/>
                  </p:nvSpPr>
                  <p:spPr>
                    <a:xfrm>
                      <a:off x="11948136" y="8563804"/>
                      <a:ext cx="8803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512</m:t>
                            </m:r>
                          </m:oMath>
                        </m:oMathPara>
                      </a14:m>
                      <a:endParaRPr lang="en-US" sz="2800" dirty="0">
                        <a:solidFill>
                          <a:schemeClr val="bg1"/>
                        </a:solidFill>
                      </a:endParaRPr>
                    </a:p>
                  </p:txBody>
                </p:sp>
              </mc:Choice>
              <mc:Fallback xmlns="">
                <p:sp>
                  <p:nvSpPr>
                    <p:cNvPr id="46" name="TextBox 45">
                      <a:extLst>
                        <a:ext uri="{FF2B5EF4-FFF2-40B4-BE49-F238E27FC236}">
                          <a16:creationId xmlns:a16="http://schemas.microsoft.com/office/drawing/2014/main" id="{27B2AA9E-BF51-004B-A8E4-41B8FCB44E59}"/>
                        </a:ext>
                      </a:extLst>
                    </p:cNvPr>
                    <p:cNvSpPr txBox="1">
                      <a:spLocks noRot="1" noChangeAspect="1" noMove="1" noResize="1" noEditPoints="1" noAdjustHandles="1" noChangeArrowheads="1" noChangeShapeType="1" noTextEdit="1"/>
                    </p:cNvSpPr>
                    <p:nvPr/>
                  </p:nvSpPr>
                  <p:spPr>
                    <a:xfrm>
                      <a:off x="11948136" y="8563804"/>
                      <a:ext cx="880369" cy="523220"/>
                    </a:xfrm>
                    <a:prstGeom prst="rect">
                      <a:avLst/>
                    </a:prstGeom>
                    <a:blipFill>
                      <a:blip r:embed="rId16"/>
                      <a:stretch>
                        <a:fillRect/>
                      </a:stretch>
                    </a:blipFill>
                  </p:spPr>
                  <p:txBody>
                    <a:bodyPr/>
                    <a:lstStyle/>
                    <a:p>
                      <a:r>
                        <a:rPr lang="en-US">
                          <a:noFill/>
                        </a:rPr>
                        <a:t> </a:t>
                      </a:r>
                    </a:p>
                  </p:txBody>
                </p:sp>
              </mc:Fallback>
            </mc:AlternateContent>
          </p:grpSp>
        </p:grpSp>
        <p:grpSp>
          <p:nvGrpSpPr>
            <p:cNvPr id="59" name="Group 58">
              <a:extLst>
                <a:ext uri="{FF2B5EF4-FFF2-40B4-BE49-F238E27FC236}">
                  <a16:creationId xmlns:a16="http://schemas.microsoft.com/office/drawing/2014/main" id="{1D214BF3-1B7E-C84C-B555-37B0CEBA2E11}"/>
                </a:ext>
              </a:extLst>
            </p:cNvPr>
            <p:cNvGrpSpPr/>
            <p:nvPr/>
          </p:nvGrpSpPr>
          <p:grpSpPr>
            <a:xfrm>
              <a:off x="10706614" y="7500661"/>
              <a:ext cx="7428986" cy="2597239"/>
              <a:chOff x="10706614" y="7500661"/>
              <a:chExt cx="7428986" cy="2597239"/>
            </a:xfrm>
          </p:grpSpPr>
          <p:grpSp>
            <p:nvGrpSpPr>
              <p:cNvPr id="60" name="Group 59">
                <a:extLst>
                  <a:ext uri="{FF2B5EF4-FFF2-40B4-BE49-F238E27FC236}">
                    <a16:creationId xmlns:a16="http://schemas.microsoft.com/office/drawing/2014/main" id="{DBAFA61C-F86A-E14E-AB1D-F91F6F610F28}"/>
                  </a:ext>
                </a:extLst>
              </p:cNvPr>
              <p:cNvGrpSpPr/>
              <p:nvPr/>
            </p:nvGrpSpPr>
            <p:grpSpPr>
              <a:xfrm>
                <a:off x="15538361" y="7500661"/>
                <a:ext cx="2597239" cy="2597239"/>
                <a:chOff x="15468600" y="7500661"/>
                <a:chExt cx="2597239" cy="2597239"/>
              </a:xfrm>
            </p:grpSpPr>
            <p:sp>
              <p:nvSpPr>
                <p:cNvPr id="63" name="Rectangle 62">
                  <a:extLst>
                    <a:ext uri="{FF2B5EF4-FFF2-40B4-BE49-F238E27FC236}">
                      <a16:creationId xmlns:a16="http://schemas.microsoft.com/office/drawing/2014/main" id="{595230C4-17AD-ED46-A87E-867D428688FF}"/>
                    </a:ext>
                  </a:extLst>
                </p:cNvPr>
                <p:cNvSpPr/>
                <p:nvPr/>
              </p:nvSpPr>
              <p:spPr>
                <a:xfrm>
                  <a:off x="15468600" y="7500661"/>
                  <a:ext cx="2597239" cy="2597239"/>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D2FA67-689F-624E-B097-B6B6163084A1}"/>
                        </a:ext>
                      </a:extLst>
                    </p:cNvPr>
                    <p:cNvSpPr txBox="1"/>
                    <p:nvPr/>
                  </p:nvSpPr>
                  <p:spPr>
                    <a:xfrm>
                      <a:off x="16210207" y="7566329"/>
                      <a:ext cx="1114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𝑇𝐻𝑊</m:t>
                            </m:r>
                          </m:oMath>
                        </m:oMathPara>
                      </a14:m>
                      <a:endParaRPr lang="en-US" sz="2800" dirty="0">
                        <a:solidFill>
                          <a:schemeClr val="bg1"/>
                        </a:solidFill>
                      </a:endParaRPr>
                    </a:p>
                  </p:txBody>
                </p:sp>
              </mc:Choice>
              <mc:Fallback xmlns="">
                <p:sp>
                  <p:nvSpPr>
                    <p:cNvPr id="47" name="TextBox 46">
                      <a:extLst>
                        <a:ext uri="{FF2B5EF4-FFF2-40B4-BE49-F238E27FC236}">
                          <a16:creationId xmlns:a16="http://schemas.microsoft.com/office/drawing/2014/main" id="{3E2E1943-BA7B-6748-9653-7ACB27B62F30}"/>
                        </a:ext>
                      </a:extLst>
                    </p:cNvPr>
                    <p:cNvSpPr txBox="1">
                      <a:spLocks noRot="1" noChangeAspect="1" noMove="1" noResize="1" noEditPoints="1" noAdjustHandles="1" noChangeArrowheads="1" noChangeShapeType="1" noTextEdit="1"/>
                    </p:cNvSpPr>
                    <p:nvPr/>
                  </p:nvSpPr>
                  <p:spPr>
                    <a:xfrm>
                      <a:off x="16210207" y="7566329"/>
                      <a:ext cx="1114023" cy="52322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FA4005D-ADF7-5947-87B6-8C54DD19157C}"/>
                        </a:ext>
                      </a:extLst>
                    </p:cNvPr>
                    <p:cNvSpPr txBox="1"/>
                    <p:nvPr/>
                  </p:nvSpPr>
                  <p:spPr>
                    <a:xfrm>
                      <a:off x="15468600" y="8558004"/>
                      <a:ext cx="1114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𝑇𝐻𝑊</m:t>
                            </m:r>
                          </m:oMath>
                        </m:oMathPara>
                      </a14:m>
                      <a:endParaRPr lang="en-US" sz="2800" dirty="0">
                        <a:solidFill>
                          <a:schemeClr val="bg1"/>
                        </a:solidFill>
                      </a:endParaRPr>
                    </a:p>
                  </p:txBody>
                </p:sp>
              </mc:Choice>
              <mc:Fallback xmlns="">
                <p:sp>
                  <p:nvSpPr>
                    <p:cNvPr id="48" name="TextBox 47">
                      <a:extLst>
                        <a:ext uri="{FF2B5EF4-FFF2-40B4-BE49-F238E27FC236}">
                          <a16:creationId xmlns:a16="http://schemas.microsoft.com/office/drawing/2014/main" id="{84752FDF-5E25-F544-932F-6D44B9DFB0AB}"/>
                        </a:ext>
                      </a:extLst>
                    </p:cNvPr>
                    <p:cNvSpPr txBox="1">
                      <a:spLocks noRot="1" noChangeAspect="1" noMove="1" noResize="1" noEditPoints="1" noAdjustHandles="1" noChangeArrowheads="1" noChangeShapeType="1" noTextEdit="1"/>
                    </p:cNvSpPr>
                    <p:nvPr/>
                  </p:nvSpPr>
                  <p:spPr>
                    <a:xfrm>
                      <a:off x="15468600" y="8558004"/>
                      <a:ext cx="1114023" cy="523220"/>
                    </a:xfrm>
                    <a:prstGeom prst="rect">
                      <a:avLst/>
                    </a:prstGeom>
                    <a:blipFill>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69E4DCA5-7FE8-8E47-9583-2EDFE10AED35}"/>
                      </a:ext>
                    </a:extLst>
                  </p:cNvPr>
                  <p:cNvSpPr/>
                  <p:nvPr/>
                </p:nvSpPr>
                <p:spPr>
                  <a:xfrm>
                    <a:off x="10706614" y="8212868"/>
                    <a:ext cx="1075936" cy="1169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000" b="0" i="1">
                              <a:latin typeface="Cambria Math" panose="02040503050406030204" pitchFamily="18" charset="0"/>
                            </a:rPr>
                            <m:t>×</m:t>
                          </m:r>
                        </m:oMath>
                      </m:oMathPara>
                    </a14:m>
                    <a:endParaRPr lang="en-US" sz="7000" dirty="0"/>
                  </a:p>
                </p:txBody>
              </p:sp>
            </mc:Choice>
            <mc:Fallback xmlns="">
              <p:sp>
                <p:nvSpPr>
                  <p:cNvPr id="52" name="Rectangle 51">
                    <a:extLst>
                      <a:ext uri="{FF2B5EF4-FFF2-40B4-BE49-F238E27FC236}">
                        <a16:creationId xmlns:a16="http://schemas.microsoft.com/office/drawing/2014/main" id="{457CC74B-A97A-F546-AC0E-708F72B8085B}"/>
                      </a:ext>
                    </a:extLst>
                  </p:cNvPr>
                  <p:cNvSpPr>
                    <a:spLocks noRot="1" noChangeAspect="1" noMove="1" noResize="1" noEditPoints="1" noAdjustHandles="1" noChangeArrowheads="1" noChangeShapeType="1" noTextEdit="1"/>
                  </p:cNvSpPr>
                  <p:nvPr/>
                </p:nvSpPr>
                <p:spPr>
                  <a:xfrm>
                    <a:off x="10706614" y="8212868"/>
                    <a:ext cx="1075936" cy="1169551"/>
                  </a:xfrm>
                  <a:prstGeom prst="rect">
                    <a:avLst/>
                  </a:prstGeom>
                  <a:blipFill>
                    <a:blip r:embed="rId19"/>
                    <a:stretch>
                      <a:fillRect l="-2326"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793CDB90-3DD5-AF44-BBAE-6802C415C456}"/>
                      </a:ext>
                    </a:extLst>
                  </p:cNvPr>
                  <p:cNvSpPr/>
                  <p:nvPr/>
                </p:nvSpPr>
                <p:spPr>
                  <a:xfrm>
                    <a:off x="14478000" y="8212867"/>
                    <a:ext cx="1104790" cy="1169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000" b="0" i="1" smtClean="0">
                              <a:latin typeface="Cambria Math" panose="02040503050406030204" pitchFamily="18" charset="0"/>
                            </a:rPr>
                            <m:t>=</m:t>
                          </m:r>
                        </m:oMath>
                      </m:oMathPara>
                    </a14:m>
                    <a:endParaRPr lang="en-US" sz="7000" dirty="0"/>
                  </a:p>
                </p:txBody>
              </p:sp>
            </mc:Choice>
            <mc:Fallback xmlns="">
              <p:sp>
                <p:nvSpPr>
                  <p:cNvPr id="53" name="Rectangle 52">
                    <a:extLst>
                      <a:ext uri="{FF2B5EF4-FFF2-40B4-BE49-F238E27FC236}">
                        <a16:creationId xmlns:a16="http://schemas.microsoft.com/office/drawing/2014/main" id="{775B7BC6-BCD8-8C4B-8FAB-91B07394B246}"/>
                      </a:ext>
                    </a:extLst>
                  </p:cNvPr>
                  <p:cNvSpPr>
                    <a:spLocks noRot="1" noChangeAspect="1" noMove="1" noResize="1" noEditPoints="1" noAdjustHandles="1" noChangeArrowheads="1" noChangeShapeType="1" noTextEdit="1"/>
                  </p:cNvSpPr>
                  <p:nvPr/>
                </p:nvSpPr>
                <p:spPr>
                  <a:xfrm>
                    <a:off x="14478000" y="8212867"/>
                    <a:ext cx="1104790" cy="1169551"/>
                  </a:xfrm>
                  <a:prstGeom prst="rect">
                    <a:avLst/>
                  </a:prstGeom>
                  <a:blipFill>
                    <a:blip r:embed="rId20"/>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F9BABE0-B6B4-B940-B7BC-446EDD4D011D}"/>
                  </a:ext>
                </a:extLst>
              </p:cNvPr>
              <p:cNvSpPr txBox="1"/>
              <p:nvPr/>
            </p:nvSpPr>
            <p:spPr>
              <a:xfrm>
                <a:off x="5176247" y="2846475"/>
                <a:ext cx="7935506" cy="195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𝑦</m:t>
                          </m:r>
                        </m:e>
                        <m:sub>
                          <m:r>
                            <a:rPr lang="en-US" altLang="zh-Hans" sz="5000" b="0" i="1" smtClean="0">
                              <a:solidFill>
                                <a:schemeClr val="tx1">
                                  <a:lumMod val="50000"/>
                                </a:schemeClr>
                              </a:solidFill>
                              <a:latin typeface="Cambria Math" panose="02040503050406030204" pitchFamily="18" charset="0"/>
                            </a:rPr>
                            <m:t>𝑖</m:t>
                          </m:r>
                        </m:sub>
                      </m:sSub>
                      <m:r>
                        <a:rPr lang="en-US" altLang="zh-Hans" sz="5000" b="0" i="1" smtClean="0">
                          <a:solidFill>
                            <a:schemeClr val="tx1">
                              <a:lumMod val="50000"/>
                            </a:schemeClr>
                          </a:solidFill>
                          <a:latin typeface="Cambria Math" panose="02040503050406030204" pitchFamily="18" charset="0"/>
                        </a:rPr>
                        <m:t>=</m:t>
                      </m:r>
                      <m:f>
                        <m:fPr>
                          <m:ctrlPr>
                            <a:rPr lang="en-US" altLang="zh-Hans" sz="5000" b="0" i="1" smtClean="0">
                              <a:solidFill>
                                <a:schemeClr val="tx1">
                                  <a:lumMod val="50000"/>
                                </a:schemeClr>
                              </a:solidFill>
                              <a:latin typeface="Cambria Math" panose="02040503050406030204" pitchFamily="18" charset="0"/>
                            </a:rPr>
                          </m:ctrlPr>
                        </m:fPr>
                        <m:num>
                          <m:r>
                            <a:rPr lang="en-US" altLang="zh-Hans" sz="5000" b="0" i="1" smtClean="0">
                              <a:solidFill>
                                <a:schemeClr val="tx1">
                                  <a:lumMod val="50000"/>
                                </a:schemeClr>
                              </a:solidFill>
                              <a:latin typeface="Cambria Math" panose="02040503050406030204" pitchFamily="18" charset="0"/>
                            </a:rPr>
                            <m:t>1</m:t>
                          </m:r>
                        </m:num>
                        <m:den>
                          <m:r>
                            <a:rPr lang="en-US" altLang="zh-Hans" sz="5000" b="0" i="1" smtClean="0">
                              <a:solidFill>
                                <a:schemeClr val="tx1">
                                  <a:lumMod val="50000"/>
                                </a:schemeClr>
                              </a:solidFill>
                              <a:latin typeface="Cambria Math" panose="02040503050406030204" pitchFamily="18" charset="0"/>
                            </a:rPr>
                            <m:t>𝐶</m:t>
                          </m:r>
                          <m:r>
                            <a:rPr lang="en-US" altLang="zh-Hans" sz="5000" b="0" i="1" smtClean="0">
                              <a:solidFill>
                                <a:schemeClr val="tx1">
                                  <a:lumMod val="50000"/>
                                </a:schemeClr>
                              </a:solidFill>
                              <a:latin typeface="Cambria Math" panose="02040503050406030204" pitchFamily="18" charset="0"/>
                            </a:rPr>
                            <m:t>(</m:t>
                          </m:r>
                          <m:r>
                            <a:rPr lang="en-US" altLang="zh-Hans" sz="5000" b="0" i="1" smtClean="0">
                              <a:solidFill>
                                <a:schemeClr val="tx1">
                                  <a:lumMod val="50000"/>
                                </a:schemeClr>
                              </a:solidFill>
                              <a:latin typeface="Cambria Math" panose="02040503050406030204" pitchFamily="18" charset="0"/>
                            </a:rPr>
                            <m:t>𝑥</m:t>
                          </m:r>
                          <m:r>
                            <a:rPr lang="en-US" altLang="zh-Hans" sz="5000" b="0" i="1" smtClean="0">
                              <a:solidFill>
                                <a:schemeClr val="tx1">
                                  <a:lumMod val="50000"/>
                                </a:schemeClr>
                              </a:solidFill>
                              <a:latin typeface="Cambria Math" panose="02040503050406030204" pitchFamily="18" charset="0"/>
                            </a:rPr>
                            <m:t>)</m:t>
                          </m:r>
                        </m:den>
                      </m:f>
                      <m:nary>
                        <m:naryPr>
                          <m:chr m:val="∑"/>
                          <m:supHide m:val="on"/>
                          <m:ctrlPr>
                            <a:rPr lang="en-US" altLang="zh-Hans" sz="5000" b="0" i="1" smtClean="0">
                              <a:solidFill>
                                <a:schemeClr val="tx1">
                                  <a:lumMod val="50000"/>
                                </a:schemeClr>
                              </a:solidFill>
                              <a:latin typeface="Cambria Math" panose="02040503050406030204" pitchFamily="18" charset="0"/>
                            </a:rPr>
                          </m:ctrlPr>
                        </m:naryPr>
                        <m:sub>
                          <m:r>
                            <m:rPr>
                              <m:brk m:alnAt="7"/>
                            </m:rPr>
                            <a:rPr lang="en-US" altLang="zh-Hans" sz="5000" b="0" i="1" smtClean="0">
                              <a:solidFill>
                                <a:schemeClr val="tx1">
                                  <a:lumMod val="50000"/>
                                </a:schemeClr>
                              </a:solidFill>
                              <a:latin typeface="Cambria Math" panose="02040503050406030204" pitchFamily="18" charset="0"/>
                              <a:ea typeface="Cambria Math" panose="02040503050406030204" pitchFamily="18" charset="0"/>
                            </a:rPr>
                            <m:t>∀</m:t>
                          </m:r>
                          <m:r>
                            <a:rPr lang="en-US" altLang="zh-Hans" sz="5000" b="0" i="1" smtClean="0">
                              <a:solidFill>
                                <a:schemeClr val="tx1">
                                  <a:lumMod val="50000"/>
                                </a:schemeClr>
                              </a:solidFill>
                              <a:latin typeface="Cambria Math" panose="02040503050406030204" pitchFamily="18" charset="0"/>
                            </a:rPr>
                            <m:t>𝑗</m:t>
                          </m:r>
                        </m:sub>
                        <m:sup/>
                        <m:e>
                          <m:r>
                            <a:rPr lang="en-US" altLang="zh-Hans" sz="5000" b="0" i="1" smtClean="0">
                              <a:solidFill>
                                <a:schemeClr val="tx1"/>
                              </a:solidFill>
                              <a:latin typeface="Cambria Math" panose="02040503050406030204" pitchFamily="18" charset="0"/>
                            </a:rPr>
                            <m:t>𝑓</m:t>
                          </m:r>
                          <m:d>
                            <m:dPr>
                              <m:ctrlPr>
                                <a:rPr lang="en-US" altLang="zh-Hans" sz="5000" b="0" i="1" smtClean="0">
                                  <a:solidFill>
                                    <a:schemeClr val="tx1"/>
                                  </a:solidFill>
                                  <a:latin typeface="Cambria Math" panose="02040503050406030204" pitchFamily="18" charset="0"/>
                                </a:rPr>
                              </m:ctrlPr>
                            </m:dPr>
                            <m:e>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e>
                          </m:d>
                          <m:r>
                            <a:rPr lang="zh-Hans" altLang="en-U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𝑔</m:t>
                          </m:r>
                          <m:r>
                            <a:rPr lang="en-US" altLang="zh-Hans" sz="5000" b="0" i="1" smtClean="0">
                              <a:solidFill>
                                <a:schemeClr val="tx1">
                                  <a:lumMod val="50000"/>
                                </a:schemeClr>
                              </a:solidFill>
                              <a:latin typeface="Cambria Math" panose="02040503050406030204" pitchFamily="18" charset="0"/>
                            </a:rPr>
                            <m:t>(</m:t>
                          </m:r>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𝑥</m:t>
                              </m:r>
                            </m:e>
                            <m:sub>
                              <m:r>
                                <a:rPr lang="en-US" altLang="zh-Hans" sz="5000" b="0" i="1" smtClean="0">
                                  <a:solidFill>
                                    <a:schemeClr val="tx1">
                                      <a:lumMod val="50000"/>
                                    </a:schemeClr>
                                  </a:solidFill>
                                  <a:latin typeface="Cambria Math" panose="02040503050406030204" pitchFamily="18" charset="0"/>
                                </a:rPr>
                                <m:t>𝑗</m:t>
                              </m:r>
                            </m:sub>
                          </m:sSub>
                          <m:r>
                            <a:rPr lang="en-US" altLang="zh-Hans" sz="5000" b="0" i="1" smtClean="0">
                              <a:solidFill>
                                <a:schemeClr val="tx1">
                                  <a:lumMod val="50000"/>
                                </a:schemeClr>
                              </a:solidFill>
                              <a:latin typeface="Cambria Math" panose="02040503050406030204" pitchFamily="18" charset="0"/>
                            </a:rPr>
                            <m:t>)</m:t>
                          </m:r>
                        </m:e>
                      </m:nary>
                    </m:oMath>
                  </m:oMathPara>
                </a14:m>
                <a:endParaRPr lang="en-US" sz="5000" dirty="0">
                  <a:solidFill>
                    <a:schemeClr val="tx1">
                      <a:lumMod val="50000"/>
                    </a:schemeClr>
                  </a:solidFill>
                </a:endParaRPr>
              </a:p>
            </p:txBody>
          </p:sp>
        </mc:Choice>
        <mc:Fallback xmlns="">
          <p:sp>
            <p:nvSpPr>
              <p:cNvPr id="76" name="TextBox 75">
                <a:extLst>
                  <a:ext uri="{FF2B5EF4-FFF2-40B4-BE49-F238E27FC236}">
                    <a16:creationId xmlns:a16="http://schemas.microsoft.com/office/drawing/2014/main" id="{5F9BABE0-B6B4-B940-B7BC-446EDD4D011D}"/>
                  </a:ext>
                </a:extLst>
              </p:cNvPr>
              <p:cNvSpPr txBox="1">
                <a:spLocks noRot="1" noChangeAspect="1" noMove="1" noResize="1" noEditPoints="1" noAdjustHandles="1" noChangeArrowheads="1" noChangeShapeType="1" noTextEdit="1"/>
              </p:cNvSpPr>
              <p:nvPr/>
            </p:nvSpPr>
            <p:spPr>
              <a:xfrm>
                <a:off x="5176247" y="2846475"/>
                <a:ext cx="7935506" cy="1954125"/>
              </a:xfrm>
              <a:prstGeom prst="rect">
                <a:avLst/>
              </a:prstGeom>
              <a:blipFill>
                <a:blip r:embed="rId21"/>
                <a:stretch>
                  <a:fillRect l="-1603" t="-140000" r="-2244" b="-18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DD7EC7C-3D4A-B044-9780-5C2DE66B784C}"/>
                  </a:ext>
                </a:extLst>
              </p:cNvPr>
              <p:cNvSpPr txBox="1"/>
              <p:nvPr/>
            </p:nvSpPr>
            <p:spPr>
              <a:xfrm>
                <a:off x="4738951" y="11658600"/>
                <a:ext cx="24885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77" name="TextBox 76">
                <a:extLst>
                  <a:ext uri="{FF2B5EF4-FFF2-40B4-BE49-F238E27FC236}">
                    <a16:creationId xmlns:a16="http://schemas.microsoft.com/office/drawing/2014/main" id="{CDD7EC7C-3D4A-B044-9780-5C2DE66B784C}"/>
                  </a:ext>
                </a:extLst>
              </p:cNvPr>
              <p:cNvSpPr txBox="1">
                <a:spLocks noRot="1" noChangeAspect="1" noMove="1" noResize="1" noEditPoints="1" noAdjustHandles="1" noChangeArrowheads="1" noChangeShapeType="1" noTextEdit="1"/>
              </p:cNvSpPr>
              <p:nvPr/>
            </p:nvSpPr>
            <p:spPr>
              <a:xfrm>
                <a:off x="4738951" y="11658600"/>
                <a:ext cx="2488566" cy="523220"/>
              </a:xfrm>
              <a:prstGeom prst="rect">
                <a:avLst/>
              </a:prstGeom>
              <a:blipFill>
                <a:blip r:embed="rId2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867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C9AF-13F6-8F46-B339-BE67FB1934F5}"/>
              </a:ext>
            </a:extLst>
          </p:cNvPr>
          <p:cNvSpPr>
            <a:spLocks noGrp="1"/>
          </p:cNvSpPr>
          <p:nvPr>
            <p:ph type="title"/>
          </p:nvPr>
        </p:nvSpPr>
        <p:spPr/>
        <p:txBody>
          <a:bodyPr/>
          <a:lstStyle/>
          <a:p>
            <a:r>
              <a:rPr lang="en-US" dirty="0"/>
              <a:t>Non-local </a:t>
            </a:r>
            <a:r>
              <a:rPr lang="en-US" altLang="zh-Hans" dirty="0"/>
              <a:t>Operator</a:t>
            </a:r>
            <a:endParaRPr lang="en-US" dirty="0"/>
          </a:p>
        </p:txBody>
      </p:sp>
      <p:sp>
        <p:nvSpPr>
          <p:cNvPr id="4" name="Slide Number Placeholder 3">
            <a:extLst>
              <a:ext uri="{FF2B5EF4-FFF2-40B4-BE49-F238E27FC236}">
                <a16:creationId xmlns:a16="http://schemas.microsoft.com/office/drawing/2014/main" id="{FB02DD91-458F-444E-BEEE-9D51D14C4BB1}"/>
              </a:ext>
            </a:extLst>
          </p:cNvPr>
          <p:cNvSpPr>
            <a:spLocks noGrp="1"/>
          </p:cNvSpPr>
          <p:nvPr>
            <p:ph type="sldNum" sz="quarter" idx="12"/>
          </p:nvPr>
        </p:nvSpPr>
        <p:spPr/>
        <p:txBody>
          <a:bodyPr/>
          <a:lstStyle/>
          <a:p>
            <a:fld id="{90338718-CCDB-0046-9DF1-89ED948D6EDA}" type="slidenum">
              <a:rPr lang="en-US" smtClean="0"/>
              <a:pPr/>
              <a:t>16</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8CC1FE2-6AB2-FF43-83CF-3D59F202C012}"/>
                  </a:ext>
                </a:extLst>
              </p:cNvPr>
              <p:cNvSpPr/>
              <p:nvPr/>
            </p:nvSpPr>
            <p:spPr>
              <a:xfrm>
                <a:off x="4084007" y="11775646"/>
                <a:ext cx="829907"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6000" i="1">
                          <a:latin typeface="Cambria Math" panose="02040503050406030204" pitchFamily="18" charset="0"/>
                        </a:rPr>
                        <m:t>𝑥</m:t>
                      </m:r>
                    </m:oMath>
                  </m:oMathPara>
                </a14:m>
                <a:endParaRPr lang="en-US" sz="6000" dirty="0"/>
              </a:p>
            </p:txBody>
          </p:sp>
        </mc:Choice>
        <mc:Fallback xmlns="">
          <p:sp>
            <p:nvSpPr>
              <p:cNvPr id="5" name="Rectangle 4">
                <a:extLst>
                  <a:ext uri="{FF2B5EF4-FFF2-40B4-BE49-F238E27FC236}">
                    <a16:creationId xmlns:a16="http://schemas.microsoft.com/office/drawing/2014/main" id="{78CC1FE2-6AB2-FF43-83CF-3D59F202C012}"/>
                  </a:ext>
                </a:extLst>
              </p:cNvPr>
              <p:cNvSpPr>
                <a:spLocks noRot="1" noChangeAspect="1" noMove="1" noResize="1" noEditPoints="1" noAdjustHandles="1" noChangeArrowheads="1" noChangeShapeType="1" noTextEdit="1"/>
              </p:cNvSpPr>
              <p:nvPr/>
            </p:nvSpPr>
            <p:spPr>
              <a:xfrm>
                <a:off x="4084007" y="11775646"/>
                <a:ext cx="829907" cy="1015663"/>
              </a:xfrm>
              <a:prstGeom prst="rect">
                <a:avLst/>
              </a:prstGeom>
              <a:blipFill>
                <a:blip r:embed="rId2"/>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BA22CCC2-CA59-744B-AB96-CBA1288706F4}"/>
              </a:ext>
            </a:extLst>
          </p:cNvPr>
          <p:cNvGrpSpPr/>
          <p:nvPr/>
        </p:nvGrpSpPr>
        <p:grpSpPr>
          <a:xfrm>
            <a:off x="381000" y="9151947"/>
            <a:ext cx="6762257" cy="2623699"/>
            <a:chOff x="381000" y="9151947"/>
            <a:chExt cx="6762257" cy="2623699"/>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0DFDD3A-538E-544A-AF05-57670FFFF4F6}"/>
                    </a:ext>
                  </a:extLst>
                </p:cNvPr>
                <p:cNvSpPr/>
                <p:nvPr/>
              </p:nvSpPr>
              <p:spPr>
                <a:xfrm>
                  <a:off x="1789714"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4" name="Rectangle 3">
                  <a:extLst>
                    <a:ext uri="{FF2B5EF4-FFF2-40B4-BE49-F238E27FC236}">
                      <a16:creationId xmlns:a16="http://schemas.microsoft.com/office/drawing/2014/main" id="{BD4A6CC9-5317-4C42-9974-E6393AD54995}"/>
                    </a:ext>
                  </a:extLst>
                </p:cNvPr>
                <p:cNvSpPr>
                  <a:spLocks noRot="1" noChangeAspect="1" noMove="1" noResize="1" noEditPoints="1" noAdjustHandles="1" noChangeArrowheads="1" noChangeShapeType="1" noTextEdit="1"/>
                </p:cNvSpPr>
                <p:nvPr/>
              </p:nvSpPr>
              <p:spPr>
                <a:xfrm>
                  <a:off x="1789714" y="10023046"/>
                  <a:ext cx="2362200" cy="838200"/>
                </a:xfrm>
                <a:prstGeom prst="rect">
                  <a:avLst/>
                </a:prstGeom>
                <a:blipFill>
                  <a:blip r:embed="rId4"/>
                  <a:stretch>
                    <a:fillRect/>
                  </a:stretch>
                </a:blipFill>
                <a:ln>
                  <a:solidFill>
                    <a:schemeClr val="tx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DD46417-1C79-8146-B696-EF5B3DFB45E1}"/>
                    </a:ext>
                  </a:extLst>
                </p:cNvPr>
                <p:cNvSpPr/>
                <p:nvPr/>
              </p:nvSpPr>
              <p:spPr>
                <a:xfrm>
                  <a:off x="4781057"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𝜙</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5" name="Rectangle 4">
                  <a:extLst>
                    <a:ext uri="{FF2B5EF4-FFF2-40B4-BE49-F238E27FC236}">
                      <a16:creationId xmlns:a16="http://schemas.microsoft.com/office/drawing/2014/main" id="{591EB634-4C9C-8647-AB23-85776EF6DA12}"/>
                    </a:ext>
                  </a:extLst>
                </p:cNvPr>
                <p:cNvSpPr>
                  <a:spLocks noRot="1" noChangeAspect="1" noMove="1" noResize="1" noEditPoints="1" noAdjustHandles="1" noChangeArrowheads="1" noChangeShapeType="1" noTextEdit="1"/>
                </p:cNvSpPr>
                <p:nvPr/>
              </p:nvSpPr>
              <p:spPr>
                <a:xfrm>
                  <a:off x="4781057" y="10023046"/>
                  <a:ext cx="2362200" cy="838200"/>
                </a:xfrm>
                <a:prstGeom prst="rect">
                  <a:avLst/>
                </a:prstGeom>
                <a:blipFill>
                  <a:blip r:embed="rId5"/>
                  <a:stretch>
                    <a:fillRect l="-1587" b="-2899"/>
                  </a:stretch>
                </a:blipFill>
                <a:ln>
                  <a:solidFill>
                    <a:schemeClr val="tx1">
                      <a:lumMod val="75000"/>
                    </a:schemeClr>
                  </a:solidFill>
                </a:ln>
              </p:spPr>
              <p:txBody>
                <a:bodyPr/>
                <a:lstStyle/>
                <a:p>
                  <a:r>
                    <a:rPr lang="en-US">
                      <a:noFill/>
                    </a:rPr>
                    <a:t> </a:t>
                  </a:r>
                </a:p>
              </p:txBody>
            </p:sp>
          </mc:Fallback>
        </mc:AlternateContent>
        <p:cxnSp>
          <p:nvCxnSpPr>
            <p:cNvPr id="10" name="Elbow Connector 9">
              <a:extLst>
                <a:ext uri="{FF2B5EF4-FFF2-40B4-BE49-F238E27FC236}">
                  <a16:creationId xmlns:a16="http://schemas.microsoft.com/office/drawing/2014/main" id="{C775703B-927B-E340-88F0-5E112A7F9AFC}"/>
                </a:ext>
              </a:extLst>
            </p:cNvPr>
            <p:cNvCxnSpPr>
              <a:cxnSpLocks/>
            </p:cNvCxnSpPr>
            <p:nvPr/>
          </p:nvCxnSpPr>
          <p:spPr>
            <a:xfrm rot="16200000" flipV="1">
              <a:off x="3277688" y="10554372"/>
              <a:ext cx="914400" cy="1528147"/>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FE03304-A1A8-D54E-A555-4558245E9E20}"/>
                </a:ext>
              </a:extLst>
            </p:cNvPr>
            <p:cNvCxnSpPr>
              <a:cxnSpLocks/>
              <a:endCxn id="12" idx="2"/>
            </p:cNvCxnSpPr>
            <p:nvPr/>
          </p:nvCxnSpPr>
          <p:spPr>
            <a:xfrm rot="5400000" flipH="1" flipV="1">
              <a:off x="4773359" y="10586848"/>
              <a:ext cx="914400" cy="1463196"/>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D3FEAE-EB1E-674B-9C4A-07AA6434B8F8}"/>
                    </a:ext>
                  </a:extLst>
                </p:cNvPr>
                <p:cNvSpPr txBox="1"/>
                <p:nvPr/>
              </p:nvSpPr>
              <p:spPr>
                <a:xfrm>
                  <a:off x="381000" y="9154180"/>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4" name="TextBox 23">
                  <a:extLst>
                    <a:ext uri="{FF2B5EF4-FFF2-40B4-BE49-F238E27FC236}">
                      <a16:creationId xmlns:a16="http://schemas.microsoft.com/office/drawing/2014/main" id="{0A73E0F4-FB77-B946-B674-ADF3C201B403}"/>
                    </a:ext>
                  </a:extLst>
                </p:cNvPr>
                <p:cNvSpPr txBox="1">
                  <a:spLocks noRot="1" noChangeAspect="1" noMove="1" noResize="1" noEditPoints="1" noAdjustHandles="1" noChangeArrowheads="1" noChangeShapeType="1" noTextEdit="1"/>
                </p:cNvSpPr>
                <p:nvPr/>
              </p:nvSpPr>
              <p:spPr>
                <a:xfrm>
                  <a:off x="381000" y="9154180"/>
                  <a:ext cx="2498184"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C55953E-115E-1E42-A104-10203C89591D}"/>
                    </a:ext>
                  </a:extLst>
                </p:cNvPr>
                <p:cNvSpPr txBox="1"/>
                <p:nvPr/>
              </p:nvSpPr>
              <p:spPr>
                <a:xfrm>
                  <a:off x="3374343" y="9151947"/>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5" name="TextBox 24">
                  <a:extLst>
                    <a:ext uri="{FF2B5EF4-FFF2-40B4-BE49-F238E27FC236}">
                      <a16:creationId xmlns:a16="http://schemas.microsoft.com/office/drawing/2014/main" id="{0BDDB257-D9BB-924B-B2B0-F56F70E5432B}"/>
                    </a:ext>
                  </a:extLst>
                </p:cNvPr>
                <p:cNvSpPr txBox="1">
                  <a:spLocks noRot="1" noChangeAspect="1" noMove="1" noResize="1" noEditPoints="1" noAdjustHandles="1" noChangeArrowheads="1" noChangeShapeType="1" noTextEdit="1"/>
                </p:cNvSpPr>
                <p:nvPr/>
              </p:nvSpPr>
              <p:spPr>
                <a:xfrm>
                  <a:off x="3374343" y="9151947"/>
                  <a:ext cx="2498184" cy="523220"/>
                </a:xfrm>
                <a:prstGeom prst="rect">
                  <a:avLst/>
                </a:prstGeom>
                <a:blipFill>
                  <a:blip r:embed="rId7"/>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95630778-2EB8-F646-BB4F-80482BE148DD}"/>
              </a:ext>
            </a:extLst>
          </p:cNvPr>
          <p:cNvGrpSpPr/>
          <p:nvPr/>
        </p:nvGrpSpPr>
        <p:grpSpPr>
          <a:xfrm>
            <a:off x="646682" y="7998592"/>
            <a:ext cx="4959275" cy="525628"/>
            <a:chOff x="646682" y="7998592"/>
            <a:chExt cx="4959275" cy="52562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91AA8-BACF-AB4B-B8DC-2446B5BB3CBE}"/>
                    </a:ext>
                  </a:extLst>
                </p:cNvPr>
                <p:cNvSpPr txBox="1"/>
                <p:nvPr/>
              </p:nvSpPr>
              <p:spPr>
                <a:xfrm>
                  <a:off x="646682" y="8001000"/>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3D627741-76A1-F94A-8DB9-CA4139A6A2D3}"/>
                    </a:ext>
                  </a:extLst>
                </p:cNvPr>
                <p:cNvSpPr txBox="1">
                  <a:spLocks noRot="1" noChangeAspect="1" noMove="1" noResize="1" noEditPoints="1" noAdjustHandles="1" noChangeArrowheads="1" noChangeShapeType="1" noTextEdit="1"/>
                </p:cNvSpPr>
                <p:nvPr/>
              </p:nvSpPr>
              <p:spPr>
                <a:xfrm>
                  <a:off x="646682" y="8001000"/>
                  <a:ext cx="1966820"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709303-7A54-3C4D-BFCC-526B8B9A83F3}"/>
                    </a:ext>
                  </a:extLst>
                </p:cNvPr>
                <p:cNvSpPr txBox="1"/>
                <p:nvPr/>
              </p:nvSpPr>
              <p:spPr>
                <a:xfrm>
                  <a:off x="3639137" y="7998592"/>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512×</m:t>
                        </m:r>
                        <m:r>
                          <a:rPr lang="en-US" sz="2800" i="1">
                            <a:latin typeface="Cambria Math" panose="02040503050406030204" pitchFamily="18" charset="0"/>
                          </a:rPr>
                          <m:t>𝑇𝐻𝑊</m:t>
                        </m:r>
                      </m:oMath>
                    </m:oMathPara>
                  </a14:m>
                  <a:endParaRPr lang="en-US" sz="2800" dirty="0"/>
                </a:p>
              </p:txBody>
            </p:sp>
          </mc:Choice>
          <mc:Fallback xmlns="">
            <p:sp>
              <p:nvSpPr>
                <p:cNvPr id="28" name="TextBox 27">
                  <a:extLst>
                    <a:ext uri="{FF2B5EF4-FFF2-40B4-BE49-F238E27FC236}">
                      <a16:creationId xmlns:a16="http://schemas.microsoft.com/office/drawing/2014/main" id="{2E817EF0-8676-B040-BE47-2AAA138BF7A6}"/>
                    </a:ext>
                  </a:extLst>
                </p:cNvPr>
                <p:cNvSpPr txBox="1">
                  <a:spLocks noRot="1" noChangeAspect="1" noMove="1" noResize="1" noEditPoints="1" noAdjustHandles="1" noChangeArrowheads="1" noChangeShapeType="1" noTextEdit="1"/>
                </p:cNvSpPr>
                <p:nvPr/>
              </p:nvSpPr>
              <p:spPr>
                <a:xfrm>
                  <a:off x="3639137" y="7998592"/>
                  <a:ext cx="1966820" cy="523220"/>
                </a:xfrm>
                <a:prstGeom prst="rect">
                  <a:avLst/>
                </a:prstGeom>
                <a:blipFill>
                  <a:blip r:embed="rId9"/>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84D3FA7F-CEDE-FB4D-90B1-BA0F85A2DC46}"/>
              </a:ext>
            </a:extLst>
          </p:cNvPr>
          <p:cNvGrpSpPr/>
          <p:nvPr/>
        </p:nvGrpSpPr>
        <p:grpSpPr>
          <a:xfrm>
            <a:off x="1987403" y="6209661"/>
            <a:ext cx="3974756" cy="3976077"/>
            <a:chOff x="1987403" y="6209661"/>
            <a:chExt cx="3974756" cy="3976077"/>
          </a:xfrm>
        </p:grpSpPr>
        <p:sp>
          <p:nvSpPr>
            <p:cNvPr id="18" name="Summing Junction 17">
              <a:extLst>
                <a:ext uri="{FF2B5EF4-FFF2-40B4-BE49-F238E27FC236}">
                  <a16:creationId xmlns:a16="http://schemas.microsoft.com/office/drawing/2014/main" id="{05399B56-9183-EE42-AF7B-3A997FE710CB}"/>
                </a:ext>
              </a:extLst>
            </p:cNvPr>
            <p:cNvSpPr/>
            <p:nvPr/>
          </p:nvSpPr>
          <p:spPr>
            <a:xfrm>
              <a:off x="3970705" y="6715891"/>
              <a:ext cx="1056509" cy="1056509"/>
            </a:xfrm>
            <a:prstGeom prst="flowChartSummingJunction">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a:extLst>
                <a:ext uri="{FF2B5EF4-FFF2-40B4-BE49-F238E27FC236}">
                  <a16:creationId xmlns:a16="http://schemas.microsoft.com/office/drawing/2014/main" id="{EEC13D20-116E-3B46-97DE-493502023644}"/>
                </a:ext>
              </a:extLst>
            </p:cNvPr>
            <p:cNvCxnSpPr>
              <a:cxnSpLocks/>
            </p:cNvCxnSpPr>
            <p:nvPr/>
          </p:nvCxnSpPr>
          <p:spPr>
            <a:xfrm rot="5400000" flipH="1" flipV="1">
              <a:off x="2081309" y="8133651"/>
              <a:ext cx="2778900" cy="999891"/>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27706F2-6AC4-AF41-9155-EEDB3399964F}"/>
                </a:ext>
              </a:extLst>
            </p:cNvPr>
            <p:cNvCxnSpPr>
              <a:cxnSpLocks/>
            </p:cNvCxnSpPr>
            <p:nvPr/>
          </p:nvCxnSpPr>
          <p:spPr>
            <a:xfrm rot="16200000" flipV="1">
              <a:off x="4023891" y="8247469"/>
              <a:ext cx="2941592" cy="934945"/>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40E6ECC-EAAF-5240-875F-A9966F7A4F18}"/>
                    </a:ext>
                  </a:extLst>
                </p:cNvPr>
                <p:cNvSpPr txBox="1"/>
                <p:nvPr/>
              </p:nvSpPr>
              <p:spPr>
                <a:xfrm>
                  <a:off x="1987403" y="6209661"/>
                  <a:ext cx="22004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m:t>
                        </m:r>
                        <m:r>
                          <a:rPr lang="en-US" sz="2800" i="1">
                            <a:latin typeface="Cambria Math" panose="02040503050406030204" pitchFamily="18" charset="0"/>
                          </a:rPr>
                          <m:t>𝑇𝐻𝑊</m:t>
                        </m:r>
                      </m:oMath>
                    </m:oMathPara>
                  </a14:m>
                  <a:endParaRPr lang="en-US" sz="2800" dirty="0"/>
                </a:p>
              </p:txBody>
            </p:sp>
          </mc:Choice>
          <mc:Fallback xmlns="">
            <p:sp>
              <p:nvSpPr>
                <p:cNvPr id="29" name="TextBox 28">
                  <a:extLst>
                    <a:ext uri="{FF2B5EF4-FFF2-40B4-BE49-F238E27FC236}">
                      <a16:creationId xmlns:a16="http://schemas.microsoft.com/office/drawing/2014/main" id="{657EDB7D-F98A-F942-B65E-08AEF57B5779}"/>
                    </a:ext>
                  </a:extLst>
                </p:cNvPr>
                <p:cNvSpPr txBox="1">
                  <a:spLocks noRot="1" noChangeAspect="1" noMove="1" noResize="1" noEditPoints="1" noAdjustHandles="1" noChangeArrowheads="1" noChangeShapeType="1" noTextEdit="1"/>
                </p:cNvSpPr>
                <p:nvPr/>
              </p:nvSpPr>
              <p:spPr>
                <a:xfrm>
                  <a:off x="1987403" y="6209661"/>
                  <a:ext cx="2200474" cy="523220"/>
                </a:xfrm>
                <a:prstGeom prst="rect">
                  <a:avLst/>
                </a:prstGeom>
                <a:blipFill>
                  <a:blip r:embed="rId10"/>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E4DFC3EB-3819-E74F-88C3-8042C9BFCA40}"/>
              </a:ext>
            </a:extLst>
          </p:cNvPr>
          <p:cNvGrpSpPr/>
          <p:nvPr/>
        </p:nvGrpSpPr>
        <p:grpSpPr>
          <a:xfrm>
            <a:off x="4498961" y="5383210"/>
            <a:ext cx="2521143" cy="1332681"/>
            <a:chOff x="4498961" y="5383210"/>
            <a:chExt cx="2521143" cy="1332681"/>
          </a:xfrm>
        </p:grpSpPr>
        <p:cxnSp>
          <p:nvCxnSpPr>
            <p:cNvPr id="24" name="Elbow Connector 23">
              <a:extLst>
                <a:ext uri="{FF2B5EF4-FFF2-40B4-BE49-F238E27FC236}">
                  <a16:creationId xmlns:a16="http://schemas.microsoft.com/office/drawing/2014/main" id="{E93D52FE-6E95-4E4D-9DD6-80D2942F8F7E}"/>
                </a:ext>
              </a:extLst>
            </p:cNvPr>
            <p:cNvCxnSpPr>
              <a:cxnSpLocks/>
            </p:cNvCxnSpPr>
            <p:nvPr/>
          </p:nvCxnSpPr>
          <p:spPr>
            <a:xfrm rot="5400000" flipH="1" flipV="1">
              <a:off x="5427765" y="5172342"/>
              <a:ext cx="614745" cy="2472354"/>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404342-A9A0-5F44-AC08-98BDC47D61FA}"/>
                </a:ext>
              </a:extLst>
            </p:cNvPr>
            <p:cNvSpPr txBox="1"/>
            <p:nvPr/>
          </p:nvSpPr>
          <p:spPr>
            <a:xfrm>
              <a:off x="4834890" y="5383210"/>
              <a:ext cx="2185214" cy="646331"/>
            </a:xfrm>
            <a:prstGeom prst="rect">
              <a:avLst/>
            </a:prstGeom>
            <a:noFill/>
          </p:spPr>
          <p:txBody>
            <a:bodyPr wrap="none" rtlCol="0">
              <a:spAutoFit/>
            </a:bodyPr>
            <a:lstStyle/>
            <a:p>
              <a:r>
                <a:rPr lang="en-US" dirty="0"/>
                <a:t>normalize</a:t>
              </a:r>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274FB4D-5E99-7C4B-87F6-856A07D27AA5}"/>
                  </a:ext>
                </a:extLst>
              </p:cNvPr>
              <p:cNvSpPr txBox="1"/>
              <p:nvPr/>
            </p:nvSpPr>
            <p:spPr>
              <a:xfrm>
                <a:off x="5176247" y="2846475"/>
                <a:ext cx="7935506" cy="195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𝑦</m:t>
                          </m:r>
                        </m:e>
                        <m:sub>
                          <m:r>
                            <a:rPr lang="en-US" altLang="zh-Hans" sz="5000" b="0" i="1" smtClean="0">
                              <a:solidFill>
                                <a:schemeClr val="tx1">
                                  <a:lumMod val="50000"/>
                                </a:schemeClr>
                              </a:solidFill>
                              <a:latin typeface="Cambria Math" panose="02040503050406030204" pitchFamily="18" charset="0"/>
                            </a:rPr>
                            <m:t>𝑖</m:t>
                          </m:r>
                        </m:sub>
                      </m:sSub>
                      <m:r>
                        <a:rPr lang="en-US" altLang="zh-Hans" sz="5000" b="0" i="1" smtClean="0">
                          <a:solidFill>
                            <a:schemeClr val="tx1">
                              <a:lumMod val="50000"/>
                            </a:schemeClr>
                          </a:solidFill>
                          <a:latin typeface="Cambria Math" panose="02040503050406030204" pitchFamily="18" charset="0"/>
                        </a:rPr>
                        <m:t>=</m:t>
                      </m:r>
                      <m:f>
                        <m:fPr>
                          <m:ctrlPr>
                            <a:rPr lang="en-US" altLang="zh-Hans" sz="5000" b="0" i="1" smtClean="0">
                              <a:solidFill>
                                <a:schemeClr val="tx1">
                                  <a:lumMod val="50000"/>
                                </a:schemeClr>
                              </a:solidFill>
                              <a:latin typeface="Cambria Math" panose="02040503050406030204" pitchFamily="18" charset="0"/>
                            </a:rPr>
                          </m:ctrlPr>
                        </m:fPr>
                        <m:num>
                          <m:r>
                            <a:rPr lang="en-US" altLang="zh-Hans" sz="5000" b="0" i="1" smtClean="0">
                              <a:solidFill>
                                <a:schemeClr val="tx1">
                                  <a:lumMod val="50000"/>
                                </a:schemeClr>
                              </a:solidFill>
                              <a:latin typeface="Cambria Math" panose="02040503050406030204" pitchFamily="18" charset="0"/>
                            </a:rPr>
                            <m:t>1</m:t>
                          </m:r>
                        </m:num>
                        <m:den>
                          <m:r>
                            <a:rPr lang="en-US" altLang="zh-Hans" sz="5000" b="0" i="1" smtClean="0">
                              <a:solidFill>
                                <a:schemeClr val="tx1">
                                  <a:lumMod val="50000"/>
                                </a:schemeClr>
                              </a:solidFill>
                              <a:latin typeface="Cambria Math" panose="02040503050406030204" pitchFamily="18" charset="0"/>
                            </a:rPr>
                            <m:t>𝐶</m:t>
                          </m:r>
                          <m:r>
                            <a:rPr lang="en-US" altLang="zh-Hans" sz="5000" b="0" i="1" smtClean="0">
                              <a:solidFill>
                                <a:schemeClr val="tx1">
                                  <a:lumMod val="50000"/>
                                </a:schemeClr>
                              </a:solidFill>
                              <a:latin typeface="Cambria Math" panose="02040503050406030204" pitchFamily="18" charset="0"/>
                            </a:rPr>
                            <m:t>(</m:t>
                          </m:r>
                          <m:r>
                            <a:rPr lang="en-US" altLang="zh-Hans" sz="5000" b="0" i="1" smtClean="0">
                              <a:solidFill>
                                <a:schemeClr val="tx1">
                                  <a:lumMod val="50000"/>
                                </a:schemeClr>
                              </a:solidFill>
                              <a:latin typeface="Cambria Math" panose="02040503050406030204" pitchFamily="18" charset="0"/>
                            </a:rPr>
                            <m:t>𝑥</m:t>
                          </m:r>
                          <m:r>
                            <a:rPr lang="en-US" altLang="zh-Hans" sz="5000" b="0" i="1" smtClean="0">
                              <a:solidFill>
                                <a:schemeClr val="tx1">
                                  <a:lumMod val="50000"/>
                                </a:schemeClr>
                              </a:solidFill>
                              <a:latin typeface="Cambria Math" panose="02040503050406030204" pitchFamily="18" charset="0"/>
                            </a:rPr>
                            <m:t>)</m:t>
                          </m:r>
                        </m:den>
                      </m:f>
                      <m:nary>
                        <m:naryPr>
                          <m:chr m:val="∑"/>
                          <m:supHide m:val="on"/>
                          <m:ctrlPr>
                            <a:rPr lang="en-US" altLang="zh-Hans" sz="5000" b="0" i="1" smtClean="0">
                              <a:solidFill>
                                <a:schemeClr val="tx1">
                                  <a:lumMod val="50000"/>
                                </a:schemeClr>
                              </a:solidFill>
                              <a:latin typeface="Cambria Math" panose="02040503050406030204" pitchFamily="18" charset="0"/>
                            </a:rPr>
                          </m:ctrlPr>
                        </m:naryPr>
                        <m:sub>
                          <m:r>
                            <m:rPr>
                              <m:brk m:alnAt="7"/>
                            </m:rPr>
                            <a:rPr lang="en-US" altLang="zh-Hans" sz="5000" b="0" i="1" smtClean="0">
                              <a:solidFill>
                                <a:schemeClr val="tx1">
                                  <a:lumMod val="50000"/>
                                </a:schemeClr>
                              </a:solidFill>
                              <a:latin typeface="Cambria Math" panose="02040503050406030204" pitchFamily="18" charset="0"/>
                              <a:ea typeface="Cambria Math" panose="02040503050406030204" pitchFamily="18" charset="0"/>
                            </a:rPr>
                            <m:t>∀</m:t>
                          </m:r>
                          <m:r>
                            <a:rPr lang="en-US" altLang="zh-Hans" sz="5000" b="0" i="1" smtClean="0">
                              <a:solidFill>
                                <a:schemeClr val="tx1">
                                  <a:lumMod val="50000"/>
                                </a:schemeClr>
                              </a:solidFill>
                              <a:latin typeface="Cambria Math" panose="02040503050406030204" pitchFamily="18" charset="0"/>
                            </a:rPr>
                            <m:t>𝑗</m:t>
                          </m:r>
                        </m:sub>
                        <m:sup/>
                        <m:e>
                          <m:r>
                            <a:rPr lang="en-US" altLang="zh-Hans" sz="5000" b="0" i="1" smtClean="0">
                              <a:solidFill>
                                <a:schemeClr val="tx1"/>
                              </a:solidFill>
                              <a:latin typeface="Cambria Math" panose="02040503050406030204" pitchFamily="18" charset="0"/>
                            </a:rPr>
                            <m:t>𝑓</m:t>
                          </m:r>
                          <m:d>
                            <m:dPr>
                              <m:ctrlPr>
                                <a:rPr lang="en-US" altLang="zh-Hans" sz="5000" b="0" i="1" smtClean="0">
                                  <a:solidFill>
                                    <a:schemeClr val="tx1"/>
                                  </a:solidFill>
                                  <a:latin typeface="Cambria Math" panose="02040503050406030204" pitchFamily="18" charset="0"/>
                                </a:rPr>
                              </m:ctrlPr>
                            </m:dPr>
                            <m:e>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e>
                          </m:d>
                          <m:r>
                            <a:rPr lang="zh-Hans" altLang="en-U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𝑔</m:t>
                          </m:r>
                          <m:r>
                            <a:rPr lang="en-US" altLang="zh-Hans" sz="5000" b="0" i="1" smtClean="0">
                              <a:solidFill>
                                <a:schemeClr val="tx1">
                                  <a:lumMod val="50000"/>
                                </a:schemeClr>
                              </a:solidFill>
                              <a:latin typeface="Cambria Math" panose="02040503050406030204" pitchFamily="18" charset="0"/>
                            </a:rPr>
                            <m:t>(</m:t>
                          </m:r>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𝑥</m:t>
                              </m:r>
                            </m:e>
                            <m:sub>
                              <m:r>
                                <a:rPr lang="en-US" altLang="zh-Hans" sz="5000" b="0" i="1" smtClean="0">
                                  <a:solidFill>
                                    <a:schemeClr val="tx1">
                                      <a:lumMod val="50000"/>
                                    </a:schemeClr>
                                  </a:solidFill>
                                  <a:latin typeface="Cambria Math" panose="02040503050406030204" pitchFamily="18" charset="0"/>
                                </a:rPr>
                                <m:t>𝑗</m:t>
                              </m:r>
                            </m:sub>
                          </m:sSub>
                          <m:r>
                            <a:rPr lang="en-US" altLang="zh-Hans" sz="5000" b="0" i="1" smtClean="0">
                              <a:solidFill>
                                <a:schemeClr val="tx1">
                                  <a:lumMod val="50000"/>
                                </a:schemeClr>
                              </a:solidFill>
                              <a:latin typeface="Cambria Math" panose="02040503050406030204" pitchFamily="18" charset="0"/>
                            </a:rPr>
                            <m:t>)</m:t>
                          </m:r>
                        </m:e>
                      </m:nary>
                    </m:oMath>
                  </m:oMathPara>
                </a14:m>
                <a:endParaRPr lang="en-US" sz="5000" dirty="0">
                  <a:solidFill>
                    <a:schemeClr val="tx1">
                      <a:lumMod val="50000"/>
                    </a:schemeClr>
                  </a:solidFill>
                </a:endParaRPr>
              </a:p>
            </p:txBody>
          </p:sp>
        </mc:Choice>
        <mc:Fallback xmlns="">
          <p:sp>
            <p:nvSpPr>
              <p:cNvPr id="26" name="TextBox 25">
                <a:extLst>
                  <a:ext uri="{FF2B5EF4-FFF2-40B4-BE49-F238E27FC236}">
                    <a16:creationId xmlns:a16="http://schemas.microsoft.com/office/drawing/2014/main" id="{D274FB4D-5E99-7C4B-87F6-856A07D27AA5}"/>
                  </a:ext>
                </a:extLst>
              </p:cNvPr>
              <p:cNvSpPr txBox="1">
                <a:spLocks noRot="1" noChangeAspect="1" noMove="1" noResize="1" noEditPoints="1" noAdjustHandles="1" noChangeArrowheads="1" noChangeShapeType="1" noTextEdit="1"/>
              </p:cNvSpPr>
              <p:nvPr/>
            </p:nvSpPr>
            <p:spPr>
              <a:xfrm>
                <a:off x="5176247" y="2846475"/>
                <a:ext cx="7935506" cy="1954125"/>
              </a:xfrm>
              <a:prstGeom prst="rect">
                <a:avLst/>
              </a:prstGeom>
              <a:blipFill>
                <a:blip r:embed="rId11"/>
                <a:stretch>
                  <a:fillRect l="-1603" t="-140000" r="-2244" b="-18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EC0527-F69A-6348-BC9D-9ABCE12030D9}"/>
                  </a:ext>
                </a:extLst>
              </p:cNvPr>
              <p:cNvSpPr txBox="1"/>
              <p:nvPr/>
            </p:nvSpPr>
            <p:spPr>
              <a:xfrm>
                <a:off x="4738951" y="11658600"/>
                <a:ext cx="24885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F2EC0527-F69A-6348-BC9D-9ABCE12030D9}"/>
                  </a:ext>
                </a:extLst>
              </p:cNvPr>
              <p:cNvSpPr txBox="1">
                <a:spLocks noRot="1" noChangeAspect="1" noMove="1" noResize="1" noEditPoints="1" noAdjustHandles="1" noChangeArrowheads="1" noChangeShapeType="1" noTextEdit="1"/>
              </p:cNvSpPr>
              <p:nvPr/>
            </p:nvSpPr>
            <p:spPr>
              <a:xfrm>
                <a:off x="4738951" y="11658600"/>
                <a:ext cx="2488566" cy="523220"/>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704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F7706-8771-034E-B527-CC2F04DDB2CC}"/>
              </a:ext>
            </a:extLst>
          </p:cNvPr>
          <p:cNvSpPr>
            <a:spLocks noGrp="1"/>
          </p:cNvSpPr>
          <p:nvPr>
            <p:ph type="title"/>
          </p:nvPr>
        </p:nvSpPr>
        <p:spPr/>
        <p:txBody>
          <a:bodyPr/>
          <a:lstStyle/>
          <a:p>
            <a:r>
              <a:rPr lang="en-US" dirty="0"/>
              <a:t>Non-local </a:t>
            </a:r>
            <a:r>
              <a:rPr lang="en-US" altLang="zh-Hans" dirty="0"/>
              <a:t>Operator</a:t>
            </a:r>
            <a:endParaRPr lang="en-US" dirty="0"/>
          </a:p>
        </p:txBody>
      </p:sp>
      <p:sp>
        <p:nvSpPr>
          <p:cNvPr id="4" name="Slide Number Placeholder 3">
            <a:extLst>
              <a:ext uri="{FF2B5EF4-FFF2-40B4-BE49-F238E27FC236}">
                <a16:creationId xmlns:a16="http://schemas.microsoft.com/office/drawing/2014/main" id="{BC47AE3B-3A42-814E-84DF-34C4B0E6C904}"/>
              </a:ext>
            </a:extLst>
          </p:cNvPr>
          <p:cNvSpPr>
            <a:spLocks noGrp="1"/>
          </p:cNvSpPr>
          <p:nvPr>
            <p:ph type="sldNum" sz="quarter" idx="12"/>
          </p:nvPr>
        </p:nvSpPr>
        <p:spPr/>
        <p:txBody>
          <a:bodyPr/>
          <a:lstStyle/>
          <a:p>
            <a:fld id="{90338718-CCDB-0046-9DF1-89ED948D6EDA}" type="slidenum">
              <a:rPr lang="en-US" smtClean="0"/>
              <a:pPr/>
              <a:t>17</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466255C-A50B-B841-946D-BCCEE19184DD}"/>
                  </a:ext>
                </a:extLst>
              </p:cNvPr>
              <p:cNvSpPr/>
              <p:nvPr/>
            </p:nvSpPr>
            <p:spPr>
              <a:xfrm>
                <a:off x="4084007" y="11775646"/>
                <a:ext cx="829907"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6000" i="1">
                          <a:latin typeface="Cambria Math" panose="02040503050406030204" pitchFamily="18" charset="0"/>
                        </a:rPr>
                        <m:t>𝑥</m:t>
                      </m:r>
                    </m:oMath>
                  </m:oMathPara>
                </a14:m>
                <a:endParaRPr lang="en-US" sz="6000" dirty="0"/>
              </a:p>
            </p:txBody>
          </p:sp>
        </mc:Choice>
        <mc:Fallback xmlns="">
          <p:sp>
            <p:nvSpPr>
              <p:cNvPr id="5" name="Rectangle 4">
                <a:extLst>
                  <a:ext uri="{FF2B5EF4-FFF2-40B4-BE49-F238E27FC236}">
                    <a16:creationId xmlns:a16="http://schemas.microsoft.com/office/drawing/2014/main" id="{B466255C-A50B-B841-946D-BCCEE19184DD}"/>
                  </a:ext>
                </a:extLst>
              </p:cNvPr>
              <p:cNvSpPr>
                <a:spLocks noRot="1" noChangeAspect="1" noMove="1" noResize="1" noEditPoints="1" noAdjustHandles="1" noChangeArrowheads="1" noChangeShapeType="1" noTextEdit="1"/>
              </p:cNvSpPr>
              <p:nvPr/>
            </p:nvSpPr>
            <p:spPr>
              <a:xfrm>
                <a:off x="4084007" y="11775646"/>
                <a:ext cx="829907" cy="1015663"/>
              </a:xfrm>
              <a:prstGeom prst="rect">
                <a:avLst/>
              </a:prstGeom>
              <a:blipFill>
                <a:blip r:embed="rId3"/>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C4CF0187-85CA-BB4D-8561-69415CC094C0}"/>
              </a:ext>
            </a:extLst>
          </p:cNvPr>
          <p:cNvGrpSpPr/>
          <p:nvPr/>
        </p:nvGrpSpPr>
        <p:grpSpPr>
          <a:xfrm>
            <a:off x="381000" y="9151947"/>
            <a:ext cx="6762257" cy="2623699"/>
            <a:chOff x="381000" y="9151947"/>
            <a:chExt cx="6762257" cy="2623699"/>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03D4B5B-D675-BF42-B093-AA09D0A2FD52}"/>
                    </a:ext>
                  </a:extLst>
                </p:cNvPr>
                <p:cNvSpPr/>
                <p:nvPr/>
              </p:nvSpPr>
              <p:spPr>
                <a:xfrm>
                  <a:off x="1789714"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4" name="Rectangle 3">
                  <a:extLst>
                    <a:ext uri="{FF2B5EF4-FFF2-40B4-BE49-F238E27FC236}">
                      <a16:creationId xmlns:a16="http://schemas.microsoft.com/office/drawing/2014/main" id="{BD4A6CC9-5317-4C42-9974-E6393AD54995}"/>
                    </a:ext>
                  </a:extLst>
                </p:cNvPr>
                <p:cNvSpPr>
                  <a:spLocks noRot="1" noChangeAspect="1" noMove="1" noResize="1" noEditPoints="1" noAdjustHandles="1" noChangeArrowheads="1" noChangeShapeType="1" noTextEdit="1"/>
                </p:cNvSpPr>
                <p:nvPr/>
              </p:nvSpPr>
              <p:spPr>
                <a:xfrm>
                  <a:off x="1789714" y="10023046"/>
                  <a:ext cx="2362200" cy="838200"/>
                </a:xfrm>
                <a:prstGeom prst="rect">
                  <a:avLst/>
                </a:prstGeom>
                <a:blipFill>
                  <a:blip r:embed="rId5"/>
                  <a:stretch>
                    <a:fillRect/>
                  </a:stretch>
                </a:blipFill>
                <a:ln>
                  <a:solidFill>
                    <a:schemeClr val="tx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19906FE-6DD9-9A42-AEC6-EBD9B6B0C55E}"/>
                    </a:ext>
                  </a:extLst>
                </p:cNvPr>
                <p:cNvSpPr/>
                <p:nvPr/>
              </p:nvSpPr>
              <p:spPr>
                <a:xfrm>
                  <a:off x="4781057"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𝜙</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5" name="Rectangle 4">
                  <a:extLst>
                    <a:ext uri="{FF2B5EF4-FFF2-40B4-BE49-F238E27FC236}">
                      <a16:creationId xmlns:a16="http://schemas.microsoft.com/office/drawing/2014/main" id="{591EB634-4C9C-8647-AB23-85776EF6DA12}"/>
                    </a:ext>
                  </a:extLst>
                </p:cNvPr>
                <p:cNvSpPr>
                  <a:spLocks noRot="1" noChangeAspect="1" noMove="1" noResize="1" noEditPoints="1" noAdjustHandles="1" noChangeArrowheads="1" noChangeShapeType="1" noTextEdit="1"/>
                </p:cNvSpPr>
                <p:nvPr/>
              </p:nvSpPr>
              <p:spPr>
                <a:xfrm>
                  <a:off x="4781057" y="10023046"/>
                  <a:ext cx="2362200" cy="838200"/>
                </a:xfrm>
                <a:prstGeom prst="rect">
                  <a:avLst/>
                </a:prstGeom>
                <a:blipFill>
                  <a:blip r:embed="rId6"/>
                  <a:stretch>
                    <a:fillRect l="-1587" b="-2899"/>
                  </a:stretch>
                </a:blipFill>
                <a:ln>
                  <a:solidFill>
                    <a:schemeClr val="tx1">
                      <a:lumMod val="75000"/>
                    </a:schemeClr>
                  </a:solidFill>
                </a:ln>
              </p:spPr>
              <p:txBody>
                <a:bodyPr/>
                <a:lstStyle/>
                <a:p>
                  <a:r>
                    <a:rPr lang="en-US">
                      <a:noFill/>
                    </a:rPr>
                    <a:t> </a:t>
                  </a:r>
                </a:p>
              </p:txBody>
            </p:sp>
          </mc:Fallback>
        </mc:AlternateContent>
        <p:cxnSp>
          <p:nvCxnSpPr>
            <p:cNvPr id="10" name="Elbow Connector 9">
              <a:extLst>
                <a:ext uri="{FF2B5EF4-FFF2-40B4-BE49-F238E27FC236}">
                  <a16:creationId xmlns:a16="http://schemas.microsoft.com/office/drawing/2014/main" id="{E0B0E19C-1E84-8A4E-9C06-C1E36B95C108}"/>
                </a:ext>
              </a:extLst>
            </p:cNvPr>
            <p:cNvCxnSpPr>
              <a:cxnSpLocks/>
            </p:cNvCxnSpPr>
            <p:nvPr/>
          </p:nvCxnSpPr>
          <p:spPr>
            <a:xfrm rot="16200000" flipV="1">
              <a:off x="3277688" y="10554372"/>
              <a:ext cx="914400" cy="1528147"/>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FD1141C-65C3-4F4F-920C-ED462AC1A023}"/>
                </a:ext>
              </a:extLst>
            </p:cNvPr>
            <p:cNvCxnSpPr>
              <a:cxnSpLocks/>
              <a:endCxn id="12" idx="2"/>
            </p:cNvCxnSpPr>
            <p:nvPr/>
          </p:nvCxnSpPr>
          <p:spPr>
            <a:xfrm rot="5400000" flipH="1" flipV="1">
              <a:off x="4773359" y="10586848"/>
              <a:ext cx="914400" cy="1463196"/>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D991B6-7E38-5D4D-95AF-690D6E077EA7}"/>
                    </a:ext>
                  </a:extLst>
                </p:cNvPr>
                <p:cNvSpPr txBox="1"/>
                <p:nvPr/>
              </p:nvSpPr>
              <p:spPr>
                <a:xfrm>
                  <a:off x="381000" y="9154180"/>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4" name="TextBox 23">
                  <a:extLst>
                    <a:ext uri="{FF2B5EF4-FFF2-40B4-BE49-F238E27FC236}">
                      <a16:creationId xmlns:a16="http://schemas.microsoft.com/office/drawing/2014/main" id="{0A73E0F4-FB77-B946-B674-ADF3C201B403}"/>
                    </a:ext>
                  </a:extLst>
                </p:cNvPr>
                <p:cNvSpPr txBox="1">
                  <a:spLocks noRot="1" noChangeAspect="1" noMove="1" noResize="1" noEditPoints="1" noAdjustHandles="1" noChangeArrowheads="1" noChangeShapeType="1" noTextEdit="1"/>
                </p:cNvSpPr>
                <p:nvPr/>
              </p:nvSpPr>
              <p:spPr>
                <a:xfrm>
                  <a:off x="381000" y="9154180"/>
                  <a:ext cx="2498184"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332A8A-BBEB-4C4F-8798-EDB991387DD8}"/>
                    </a:ext>
                  </a:extLst>
                </p:cNvPr>
                <p:cNvSpPr txBox="1"/>
                <p:nvPr/>
              </p:nvSpPr>
              <p:spPr>
                <a:xfrm>
                  <a:off x="3374343" y="9151947"/>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5" name="TextBox 24">
                  <a:extLst>
                    <a:ext uri="{FF2B5EF4-FFF2-40B4-BE49-F238E27FC236}">
                      <a16:creationId xmlns:a16="http://schemas.microsoft.com/office/drawing/2014/main" id="{0BDDB257-D9BB-924B-B2B0-F56F70E5432B}"/>
                    </a:ext>
                  </a:extLst>
                </p:cNvPr>
                <p:cNvSpPr txBox="1">
                  <a:spLocks noRot="1" noChangeAspect="1" noMove="1" noResize="1" noEditPoints="1" noAdjustHandles="1" noChangeArrowheads="1" noChangeShapeType="1" noTextEdit="1"/>
                </p:cNvSpPr>
                <p:nvPr/>
              </p:nvSpPr>
              <p:spPr>
                <a:xfrm>
                  <a:off x="3374343" y="9151947"/>
                  <a:ext cx="2498184" cy="523220"/>
                </a:xfrm>
                <a:prstGeom prst="rect">
                  <a:avLst/>
                </a:prstGeom>
                <a:blipFill>
                  <a:blip r:embed="rId8"/>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3703F6B6-6C27-D843-AACB-72C0F3140FF2}"/>
              </a:ext>
            </a:extLst>
          </p:cNvPr>
          <p:cNvGrpSpPr/>
          <p:nvPr/>
        </p:nvGrpSpPr>
        <p:grpSpPr>
          <a:xfrm>
            <a:off x="646682" y="7998592"/>
            <a:ext cx="4959275" cy="525628"/>
            <a:chOff x="646682" y="7998592"/>
            <a:chExt cx="4959275" cy="52562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64F8D5-4EEE-DB41-96C0-9FD21FF78B1E}"/>
                    </a:ext>
                  </a:extLst>
                </p:cNvPr>
                <p:cNvSpPr txBox="1"/>
                <p:nvPr/>
              </p:nvSpPr>
              <p:spPr>
                <a:xfrm>
                  <a:off x="646682" y="8001000"/>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3D627741-76A1-F94A-8DB9-CA4139A6A2D3}"/>
                    </a:ext>
                  </a:extLst>
                </p:cNvPr>
                <p:cNvSpPr txBox="1">
                  <a:spLocks noRot="1" noChangeAspect="1" noMove="1" noResize="1" noEditPoints="1" noAdjustHandles="1" noChangeArrowheads="1" noChangeShapeType="1" noTextEdit="1"/>
                </p:cNvSpPr>
                <p:nvPr/>
              </p:nvSpPr>
              <p:spPr>
                <a:xfrm>
                  <a:off x="646682" y="8001000"/>
                  <a:ext cx="1966820"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CFC933-B19A-0242-AFB3-1696CA6B41E5}"/>
                    </a:ext>
                  </a:extLst>
                </p:cNvPr>
                <p:cNvSpPr txBox="1"/>
                <p:nvPr/>
              </p:nvSpPr>
              <p:spPr>
                <a:xfrm>
                  <a:off x="3639137" y="7998592"/>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512×</m:t>
                        </m:r>
                        <m:r>
                          <a:rPr lang="en-US" sz="2800" i="1">
                            <a:latin typeface="Cambria Math" panose="02040503050406030204" pitchFamily="18" charset="0"/>
                          </a:rPr>
                          <m:t>𝑇𝐻𝑊</m:t>
                        </m:r>
                      </m:oMath>
                    </m:oMathPara>
                  </a14:m>
                  <a:endParaRPr lang="en-US" sz="2800" dirty="0"/>
                </a:p>
              </p:txBody>
            </p:sp>
          </mc:Choice>
          <mc:Fallback xmlns="">
            <p:sp>
              <p:nvSpPr>
                <p:cNvPr id="28" name="TextBox 27">
                  <a:extLst>
                    <a:ext uri="{FF2B5EF4-FFF2-40B4-BE49-F238E27FC236}">
                      <a16:creationId xmlns:a16="http://schemas.microsoft.com/office/drawing/2014/main" id="{2E817EF0-8676-B040-BE47-2AAA138BF7A6}"/>
                    </a:ext>
                  </a:extLst>
                </p:cNvPr>
                <p:cNvSpPr txBox="1">
                  <a:spLocks noRot="1" noChangeAspect="1" noMove="1" noResize="1" noEditPoints="1" noAdjustHandles="1" noChangeArrowheads="1" noChangeShapeType="1" noTextEdit="1"/>
                </p:cNvSpPr>
                <p:nvPr/>
              </p:nvSpPr>
              <p:spPr>
                <a:xfrm>
                  <a:off x="3639137" y="7998592"/>
                  <a:ext cx="1966820" cy="523220"/>
                </a:xfrm>
                <a:prstGeom prst="rect">
                  <a:avLst/>
                </a:prstGeom>
                <a:blipFill>
                  <a:blip r:embed="rId10"/>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5B7A45CF-BB03-524E-B49D-26764AD4999B}"/>
              </a:ext>
            </a:extLst>
          </p:cNvPr>
          <p:cNvGrpSpPr/>
          <p:nvPr/>
        </p:nvGrpSpPr>
        <p:grpSpPr>
          <a:xfrm>
            <a:off x="1987403" y="6209661"/>
            <a:ext cx="3974756" cy="3976077"/>
            <a:chOff x="1987403" y="6209661"/>
            <a:chExt cx="3974756" cy="3976077"/>
          </a:xfrm>
        </p:grpSpPr>
        <p:sp>
          <p:nvSpPr>
            <p:cNvPr id="18" name="Summing Junction 17">
              <a:extLst>
                <a:ext uri="{FF2B5EF4-FFF2-40B4-BE49-F238E27FC236}">
                  <a16:creationId xmlns:a16="http://schemas.microsoft.com/office/drawing/2014/main" id="{A22C12CA-DD81-F540-AA0E-D6C244355F85}"/>
                </a:ext>
              </a:extLst>
            </p:cNvPr>
            <p:cNvSpPr/>
            <p:nvPr/>
          </p:nvSpPr>
          <p:spPr>
            <a:xfrm>
              <a:off x="3970705" y="6715891"/>
              <a:ext cx="1056509" cy="1056509"/>
            </a:xfrm>
            <a:prstGeom prst="flowChartSummingJunction">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a:extLst>
                <a:ext uri="{FF2B5EF4-FFF2-40B4-BE49-F238E27FC236}">
                  <a16:creationId xmlns:a16="http://schemas.microsoft.com/office/drawing/2014/main" id="{DB084D02-15BB-3540-8906-61A2A1D2A649}"/>
                </a:ext>
              </a:extLst>
            </p:cNvPr>
            <p:cNvCxnSpPr>
              <a:cxnSpLocks/>
            </p:cNvCxnSpPr>
            <p:nvPr/>
          </p:nvCxnSpPr>
          <p:spPr>
            <a:xfrm rot="5400000" flipH="1" flipV="1">
              <a:off x="2081309" y="8133651"/>
              <a:ext cx="2778900" cy="999891"/>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0078150-746F-1B48-A2C0-F5357E82DCC1}"/>
                </a:ext>
              </a:extLst>
            </p:cNvPr>
            <p:cNvCxnSpPr>
              <a:cxnSpLocks/>
            </p:cNvCxnSpPr>
            <p:nvPr/>
          </p:nvCxnSpPr>
          <p:spPr>
            <a:xfrm rot="16200000" flipV="1">
              <a:off x="4023891" y="8247469"/>
              <a:ext cx="2941592" cy="934945"/>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7406930-4F78-DC44-AB8E-D6065AE3D938}"/>
                    </a:ext>
                  </a:extLst>
                </p:cNvPr>
                <p:cNvSpPr txBox="1"/>
                <p:nvPr/>
              </p:nvSpPr>
              <p:spPr>
                <a:xfrm>
                  <a:off x="1987403" y="6209661"/>
                  <a:ext cx="22004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m:t>
                        </m:r>
                        <m:r>
                          <a:rPr lang="en-US" sz="2800" i="1">
                            <a:latin typeface="Cambria Math" panose="02040503050406030204" pitchFamily="18" charset="0"/>
                          </a:rPr>
                          <m:t>𝑇𝐻𝑊</m:t>
                        </m:r>
                      </m:oMath>
                    </m:oMathPara>
                  </a14:m>
                  <a:endParaRPr lang="en-US" sz="2800" dirty="0"/>
                </a:p>
              </p:txBody>
            </p:sp>
          </mc:Choice>
          <mc:Fallback xmlns="">
            <p:sp>
              <p:nvSpPr>
                <p:cNvPr id="29" name="TextBox 28">
                  <a:extLst>
                    <a:ext uri="{FF2B5EF4-FFF2-40B4-BE49-F238E27FC236}">
                      <a16:creationId xmlns:a16="http://schemas.microsoft.com/office/drawing/2014/main" id="{657EDB7D-F98A-F942-B65E-08AEF57B5779}"/>
                    </a:ext>
                  </a:extLst>
                </p:cNvPr>
                <p:cNvSpPr txBox="1">
                  <a:spLocks noRot="1" noChangeAspect="1" noMove="1" noResize="1" noEditPoints="1" noAdjustHandles="1" noChangeArrowheads="1" noChangeShapeType="1" noTextEdit="1"/>
                </p:cNvSpPr>
                <p:nvPr/>
              </p:nvSpPr>
              <p:spPr>
                <a:xfrm>
                  <a:off x="1987403" y="6209661"/>
                  <a:ext cx="2200474" cy="523220"/>
                </a:xfrm>
                <a:prstGeom prst="rect">
                  <a:avLst/>
                </a:prstGeom>
                <a:blipFill>
                  <a:blip r:embed="rId11"/>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7D66A31C-C558-CA4E-B982-610652FF35C3}"/>
              </a:ext>
            </a:extLst>
          </p:cNvPr>
          <p:cNvGrpSpPr/>
          <p:nvPr/>
        </p:nvGrpSpPr>
        <p:grpSpPr>
          <a:xfrm>
            <a:off x="4498961" y="5383210"/>
            <a:ext cx="2521143" cy="1332681"/>
            <a:chOff x="4498961" y="5383210"/>
            <a:chExt cx="2521143" cy="1332681"/>
          </a:xfrm>
        </p:grpSpPr>
        <p:cxnSp>
          <p:nvCxnSpPr>
            <p:cNvPr id="24" name="Elbow Connector 23">
              <a:extLst>
                <a:ext uri="{FF2B5EF4-FFF2-40B4-BE49-F238E27FC236}">
                  <a16:creationId xmlns:a16="http://schemas.microsoft.com/office/drawing/2014/main" id="{D9F0F3E7-E40B-E94B-B57B-A5A6B8CD59CF}"/>
                </a:ext>
              </a:extLst>
            </p:cNvPr>
            <p:cNvCxnSpPr>
              <a:cxnSpLocks/>
            </p:cNvCxnSpPr>
            <p:nvPr/>
          </p:nvCxnSpPr>
          <p:spPr>
            <a:xfrm rot="5400000" flipH="1" flipV="1">
              <a:off x="5427765" y="5172342"/>
              <a:ext cx="614745" cy="2472354"/>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BAE20D-3F74-4244-B615-059F61578E8F}"/>
                </a:ext>
              </a:extLst>
            </p:cNvPr>
            <p:cNvSpPr txBox="1"/>
            <p:nvPr/>
          </p:nvSpPr>
          <p:spPr>
            <a:xfrm>
              <a:off x="4834890" y="5383210"/>
              <a:ext cx="2185214" cy="1200329"/>
            </a:xfrm>
            <a:prstGeom prst="rect">
              <a:avLst/>
            </a:prstGeom>
            <a:noFill/>
          </p:spPr>
          <p:txBody>
            <a:bodyPr wrap="none" rtlCol="0">
              <a:spAutoFit/>
            </a:bodyPr>
            <a:lstStyle/>
            <a:p>
              <a:r>
                <a:rPr lang="en-US" dirty="0"/>
                <a:t>normalize</a:t>
              </a:r>
            </a:p>
            <a:p>
              <a:endParaRPr lang="en-US" dirty="0"/>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B5141CB-176D-0F4A-8373-33B8665B1F41}"/>
                  </a:ext>
                </a:extLst>
              </p:cNvPr>
              <p:cNvSpPr txBox="1"/>
              <p:nvPr/>
            </p:nvSpPr>
            <p:spPr>
              <a:xfrm>
                <a:off x="5176247" y="2846475"/>
                <a:ext cx="7935506" cy="195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𝑦</m:t>
                          </m:r>
                        </m:e>
                        <m:sub>
                          <m:r>
                            <a:rPr lang="en-US" altLang="zh-Hans" sz="5000" b="0" i="1" smtClean="0">
                              <a:solidFill>
                                <a:schemeClr val="tx1">
                                  <a:lumMod val="50000"/>
                                </a:schemeClr>
                              </a:solidFill>
                              <a:latin typeface="Cambria Math" panose="02040503050406030204" pitchFamily="18" charset="0"/>
                            </a:rPr>
                            <m:t>𝑖</m:t>
                          </m:r>
                        </m:sub>
                      </m:sSub>
                      <m:r>
                        <a:rPr lang="en-US" altLang="zh-Hans" sz="5000" b="0" i="1" smtClean="0">
                          <a:solidFill>
                            <a:schemeClr val="tx1">
                              <a:lumMod val="50000"/>
                            </a:schemeClr>
                          </a:solidFill>
                          <a:latin typeface="Cambria Math" panose="02040503050406030204" pitchFamily="18" charset="0"/>
                        </a:rPr>
                        <m:t>=</m:t>
                      </m:r>
                      <m:f>
                        <m:fPr>
                          <m:ctrlPr>
                            <a:rPr lang="en-US" altLang="zh-Hans" sz="5000" b="0" i="1" smtClean="0">
                              <a:solidFill>
                                <a:schemeClr val="tx1"/>
                              </a:solidFill>
                              <a:latin typeface="Cambria Math" panose="02040503050406030204" pitchFamily="18" charset="0"/>
                            </a:rPr>
                          </m:ctrlPr>
                        </m:fPr>
                        <m:num>
                          <m:r>
                            <a:rPr lang="en-US" altLang="zh-Hans" sz="5000" b="0" i="1" smtClean="0">
                              <a:solidFill>
                                <a:schemeClr val="tx1"/>
                              </a:solidFill>
                              <a:latin typeface="Cambria Math" panose="02040503050406030204" pitchFamily="18" charset="0"/>
                            </a:rPr>
                            <m:t>1</m:t>
                          </m:r>
                        </m:num>
                        <m:den>
                          <m:r>
                            <a:rPr lang="en-US" altLang="zh-Hans" sz="5000" b="0" i="1" smtClean="0">
                              <a:solidFill>
                                <a:schemeClr val="tx1"/>
                              </a:solidFill>
                              <a:latin typeface="Cambria Math" panose="02040503050406030204" pitchFamily="18" charset="0"/>
                            </a:rPr>
                            <m:t>𝐶</m:t>
                          </m:r>
                          <m:r>
                            <a:rPr lang="en-US" altLang="zh-Hans" sz="5000" b="0" i="1" smtClean="0">
                              <a:solidFill>
                                <a:schemeClr val="tx1"/>
                              </a:solidFill>
                              <a:latin typeface="Cambria Math" panose="02040503050406030204" pitchFamily="18" charset="0"/>
                            </a:rPr>
                            <m:t>(</m:t>
                          </m:r>
                          <m:r>
                            <a:rPr lang="en-US" altLang="zh-Hans" sz="5000" b="0" i="1" smtClean="0">
                              <a:solidFill>
                                <a:schemeClr val="tx1"/>
                              </a:solidFill>
                              <a:latin typeface="Cambria Math" panose="02040503050406030204" pitchFamily="18" charset="0"/>
                            </a:rPr>
                            <m:t>𝑥</m:t>
                          </m:r>
                          <m:r>
                            <a:rPr lang="en-US" altLang="zh-Hans" sz="5000" b="0" i="1" smtClean="0">
                              <a:solidFill>
                                <a:schemeClr val="tx1"/>
                              </a:solidFill>
                              <a:latin typeface="Cambria Math" panose="02040503050406030204" pitchFamily="18" charset="0"/>
                            </a:rPr>
                            <m:t>)</m:t>
                          </m:r>
                        </m:den>
                      </m:f>
                      <m:nary>
                        <m:naryPr>
                          <m:chr m:val="∑"/>
                          <m:supHide m:val="on"/>
                          <m:ctrlPr>
                            <a:rPr lang="en-US" altLang="zh-Hans" sz="5000" b="0" i="1" smtClean="0">
                              <a:solidFill>
                                <a:schemeClr val="tx1">
                                  <a:lumMod val="50000"/>
                                </a:schemeClr>
                              </a:solidFill>
                              <a:latin typeface="Cambria Math" panose="02040503050406030204" pitchFamily="18" charset="0"/>
                            </a:rPr>
                          </m:ctrlPr>
                        </m:naryPr>
                        <m:sub>
                          <m:r>
                            <m:rPr>
                              <m:brk m:alnAt="7"/>
                            </m:rPr>
                            <a:rPr lang="en-US" altLang="zh-Hans" sz="5000" b="0" i="1" smtClean="0">
                              <a:solidFill>
                                <a:schemeClr val="tx1">
                                  <a:lumMod val="50000"/>
                                </a:schemeClr>
                              </a:solidFill>
                              <a:latin typeface="Cambria Math" panose="02040503050406030204" pitchFamily="18" charset="0"/>
                              <a:ea typeface="Cambria Math" panose="02040503050406030204" pitchFamily="18" charset="0"/>
                            </a:rPr>
                            <m:t>∀</m:t>
                          </m:r>
                          <m:r>
                            <a:rPr lang="en-US" altLang="zh-Hans" sz="5000" b="0" i="1" smtClean="0">
                              <a:solidFill>
                                <a:schemeClr val="tx1">
                                  <a:lumMod val="50000"/>
                                </a:schemeClr>
                              </a:solidFill>
                              <a:latin typeface="Cambria Math" panose="02040503050406030204" pitchFamily="18" charset="0"/>
                            </a:rPr>
                            <m:t>𝑗</m:t>
                          </m:r>
                        </m:sub>
                        <m:sup/>
                        <m:e>
                          <m:r>
                            <a:rPr lang="en-US" altLang="zh-Hans" sz="5000" b="0" i="1" smtClean="0">
                              <a:solidFill>
                                <a:schemeClr val="tx1"/>
                              </a:solidFill>
                              <a:latin typeface="Cambria Math" panose="02040503050406030204" pitchFamily="18" charset="0"/>
                            </a:rPr>
                            <m:t>𝑓</m:t>
                          </m:r>
                          <m:d>
                            <m:dPr>
                              <m:ctrlPr>
                                <a:rPr lang="en-US" altLang="zh-Hans" sz="5000" b="0" i="1" smtClean="0">
                                  <a:solidFill>
                                    <a:schemeClr val="tx1"/>
                                  </a:solidFill>
                                  <a:latin typeface="Cambria Math" panose="02040503050406030204" pitchFamily="18" charset="0"/>
                                </a:rPr>
                              </m:ctrlPr>
                            </m:dPr>
                            <m:e>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e>
                          </m:d>
                          <m:r>
                            <a:rPr lang="zh-Hans" altLang="en-U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𝑔</m:t>
                          </m:r>
                          <m:r>
                            <a:rPr lang="en-US" altLang="zh-Hans" sz="5000" b="0" i="1" smtClean="0">
                              <a:solidFill>
                                <a:schemeClr val="tx1">
                                  <a:lumMod val="50000"/>
                                </a:schemeClr>
                              </a:solidFill>
                              <a:latin typeface="Cambria Math" panose="02040503050406030204" pitchFamily="18" charset="0"/>
                            </a:rPr>
                            <m:t>(</m:t>
                          </m:r>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𝑥</m:t>
                              </m:r>
                            </m:e>
                            <m:sub>
                              <m:r>
                                <a:rPr lang="en-US" altLang="zh-Hans" sz="5000" b="0" i="1" smtClean="0">
                                  <a:solidFill>
                                    <a:schemeClr val="tx1">
                                      <a:lumMod val="50000"/>
                                    </a:schemeClr>
                                  </a:solidFill>
                                  <a:latin typeface="Cambria Math" panose="02040503050406030204" pitchFamily="18" charset="0"/>
                                </a:rPr>
                                <m:t>𝑗</m:t>
                              </m:r>
                            </m:sub>
                          </m:sSub>
                          <m:r>
                            <a:rPr lang="en-US" altLang="zh-Hans" sz="5000" b="0" i="1" smtClean="0">
                              <a:solidFill>
                                <a:schemeClr val="tx1">
                                  <a:lumMod val="50000"/>
                                </a:schemeClr>
                              </a:solidFill>
                              <a:latin typeface="Cambria Math" panose="02040503050406030204" pitchFamily="18" charset="0"/>
                            </a:rPr>
                            <m:t>)</m:t>
                          </m:r>
                        </m:e>
                      </m:nary>
                    </m:oMath>
                  </m:oMathPara>
                </a14:m>
                <a:endParaRPr lang="en-US" sz="5000" dirty="0">
                  <a:solidFill>
                    <a:schemeClr val="tx1">
                      <a:lumMod val="50000"/>
                    </a:schemeClr>
                  </a:solidFill>
                </a:endParaRPr>
              </a:p>
            </p:txBody>
          </p:sp>
        </mc:Choice>
        <mc:Fallback xmlns="">
          <p:sp>
            <p:nvSpPr>
              <p:cNvPr id="26" name="TextBox 25">
                <a:extLst>
                  <a:ext uri="{FF2B5EF4-FFF2-40B4-BE49-F238E27FC236}">
                    <a16:creationId xmlns:a16="http://schemas.microsoft.com/office/drawing/2014/main" id="{2B5141CB-176D-0F4A-8373-33B8665B1F41}"/>
                  </a:ext>
                </a:extLst>
              </p:cNvPr>
              <p:cNvSpPr txBox="1">
                <a:spLocks noRot="1" noChangeAspect="1" noMove="1" noResize="1" noEditPoints="1" noAdjustHandles="1" noChangeArrowheads="1" noChangeShapeType="1" noTextEdit="1"/>
              </p:cNvSpPr>
              <p:nvPr/>
            </p:nvSpPr>
            <p:spPr>
              <a:xfrm>
                <a:off x="5176247" y="2846475"/>
                <a:ext cx="7935506" cy="1954125"/>
              </a:xfrm>
              <a:prstGeom prst="rect">
                <a:avLst/>
              </a:prstGeom>
              <a:blipFill>
                <a:blip r:embed="rId12"/>
                <a:stretch>
                  <a:fillRect l="-1603" t="-140000" r="-2244" b="-18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4724BE-75D5-864C-A056-C540DDA4E069}"/>
                  </a:ext>
                </a:extLst>
              </p:cNvPr>
              <p:cNvSpPr txBox="1"/>
              <p:nvPr/>
            </p:nvSpPr>
            <p:spPr>
              <a:xfrm>
                <a:off x="4738951" y="11658600"/>
                <a:ext cx="24885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6F4724BE-75D5-864C-A056-C540DDA4E069}"/>
                  </a:ext>
                </a:extLst>
              </p:cNvPr>
              <p:cNvSpPr txBox="1">
                <a:spLocks noRot="1" noChangeAspect="1" noMove="1" noResize="1" noEditPoints="1" noAdjustHandles="1" noChangeArrowheads="1" noChangeShapeType="1" noTextEdit="1"/>
              </p:cNvSpPr>
              <p:nvPr/>
            </p:nvSpPr>
            <p:spPr>
              <a:xfrm>
                <a:off x="4738951" y="11658600"/>
                <a:ext cx="248856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DD5DB73-F922-7D4E-AF25-372737A2C49E}"/>
                  </a:ext>
                </a:extLst>
              </p:cNvPr>
              <p:cNvSpPr/>
              <p:nvPr/>
            </p:nvSpPr>
            <p:spPr>
              <a:xfrm>
                <a:off x="10464042" y="5417633"/>
                <a:ext cx="6269858" cy="978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5000" i="1" smtClean="0">
                          <a:latin typeface="Cambria Math" panose="02040503050406030204" pitchFamily="18" charset="0"/>
                        </a:rPr>
                        <m:t>𝑓</m:t>
                      </m:r>
                      <m:d>
                        <m:dPr>
                          <m:ctrlPr>
                            <a:rPr lang="en-US" altLang="zh-Hans" sz="5000" i="1">
                              <a:latin typeface="Cambria Math" panose="02040503050406030204" pitchFamily="18" charset="0"/>
                            </a:rPr>
                          </m:ctrlPr>
                        </m:dPr>
                        <m:e>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Sub>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d>
                      <m:r>
                        <a:rPr lang="en-US" altLang="zh-Hans" sz="5000" b="0" i="1" smtClean="0">
                          <a:latin typeface="Cambria Math" panose="02040503050406030204" pitchFamily="18" charset="0"/>
                        </a:rPr>
                        <m:t>=</m:t>
                      </m:r>
                      <m:func>
                        <m:funcPr>
                          <m:ctrlPr>
                            <a:rPr lang="en-US" altLang="zh-Hans" sz="5000" b="0" i="1" smtClean="0">
                              <a:latin typeface="Cambria Math" panose="02040503050406030204" pitchFamily="18" charset="0"/>
                            </a:rPr>
                          </m:ctrlPr>
                        </m:funcPr>
                        <m:fName>
                          <m:r>
                            <m:rPr>
                              <m:sty m:val="p"/>
                            </m:rPr>
                            <a:rPr lang="en-US" altLang="zh-Hans" sz="5000" b="0" i="0" smtClean="0">
                              <a:latin typeface="Cambria Math" panose="02040503050406030204" pitchFamily="18" charset="0"/>
                            </a:rPr>
                            <m:t>exp</m:t>
                          </m:r>
                        </m:fName>
                        <m:e>
                          <m:r>
                            <a:rPr lang="en-US" altLang="zh-Hans" sz="5000" b="0" i="1" smtClean="0">
                              <a:latin typeface="Cambria Math" panose="02040503050406030204" pitchFamily="18" charset="0"/>
                            </a:rPr>
                            <m:t>(</m:t>
                          </m:r>
                          <m:sSubSup>
                            <m:sSubSupPr>
                              <m:ctrlPr>
                                <a:rPr lang="en-US" altLang="zh-Hans" sz="5000" i="1">
                                  <a:latin typeface="Cambria Math" panose="02040503050406030204" pitchFamily="18" charset="0"/>
                                </a:rPr>
                              </m:ctrlPr>
                            </m:sSubSup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up>
                              <m:r>
                                <a:rPr lang="en-US" altLang="zh-Hans" sz="5000" i="1">
                                  <a:latin typeface="Cambria Math" panose="02040503050406030204" pitchFamily="18" charset="0"/>
                                </a:rPr>
                                <m:t>𝑇</m:t>
                              </m:r>
                            </m:sup>
                          </m:sSubSup>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r>
                            <a:rPr lang="en-US" altLang="zh-Hans" sz="5000" b="0" i="1" smtClean="0">
                              <a:latin typeface="Cambria Math" panose="02040503050406030204" pitchFamily="18" charset="0"/>
                            </a:rPr>
                            <m:t>)</m:t>
                          </m:r>
                        </m:e>
                      </m:func>
                    </m:oMath>
                  </m:oMathPara>
                </a14:m>
                <a:endParaRPr lang="en-US" sz="5000" dirty="0"/>
              </a:p>
            </p:txBody>
          </p:sp>
        </mc:Choice>
        <mc:Fallback xmlns="">
          <p:sp>
            <p:nvSpPr>
              <p:cNvPr id="3" name="Rectangle 2">
                <a:extLst>
                  <a:ext uri="{FF2B5EF4-FFF2-40B4-BE49-F238E27FC236}">
                    <a16:creationId xmlns:a16="http://schemas.microsoft.com/office/drawing/2014/main" id="{DDD5DB73-F922-7D4E-AF25-372737A2C49E}"/>
                  </a:ext>
                </a:extLst>
              </p:cNvPr>
              <p:cNvSpPr>
                <a:spLocks noRot="1" noChangeAspect="1" noMove="1" noResize="1" noEditPoints="1" noAdjustHandles="1" noChangeArrowheads="1" noChangeShapeType="1" noTextEdit="1"/>
              </p:cNvSpPr>
              <p:nvPr/>
            </p:nvSpPr>
            <p:spPr>
              <a:xfrm>
                <a:off x="10464042" y="5417633"/>
                <a:ext cx="6269858" cy="978729"/>
              </a:xfrm>
              <a:prstGeom prst="rect">
                <a:avLst/>
              </a:prstGeom>
              <a:blipFill>
                <a:blip r:embed="rId14"/>
                <a:stretch>
                  <a:fillRect l="-808" r="-60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B350FB1-403E-1E4E-83EF-8578E2E5B356}"/>
                  </a:ext>
                </a:extLst>
              </p:cNvPr>
              <p:cNvSpPr/>
              <p:nvPr/>
            </p:nvSpPr>
            <p:spPr>
              <a:xfrm>
                <a:off x="10464042" y="7008751"/>
                <a:ext cx="6238182" cy="1601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5000" i="1" smtClean="0">
                          <a:latin typeface="Cambria Math" panose="02040503050406030204" pitchFamily="18" charset="0"/>
                        </a:rPr>
                        <m:t>𝐶</m:t>
                      </m:r>
                      <m:r>
                        <a:rPr lang="en-US" altLang="zh-Hans" sz="5000" i="1" smtClean="0">
                          <a:latin typeface="Cambria Math" panose="02040503050406030204" pitchFamily="18" charset="0"/>
                        </a:rPr>
                        <m:t>(</m:t>
                      </m:r>
                      <m:r>
                        <a:rPr lang="en-US" altLang="zh-Hans" sz="5000" i="1" smtClean="0">
                          <a:latin typeface="Cambria Math" panose="02040503050406030204" pitchFamily="18" charset="0"/>
                        </a:rPr>
                        <m:t>𝑥</m:t>
                      </m:r>
                      <m:r>
                        <a:rPr lang="en-US" altLang="zh-Hans" sz="5000" i="1" smtClean="0">
                          <a:latin typeface="Cambria Math" panose="02040503050406030204" pitchFamily="18" charset="0"/>
                        </a:rPr>
                        <m:t>)=</m:t>
                      </m:r>
                      <m:nary>
                        <m:naryPr>
                          <m:chr m:val="∑"/>
                          <m:limLoc m:val="subSup"/>
                          <m:supHide m:val="on"/>
                          <m:ctrlPr>
                            <a:rPr lang="en-US" altLang="zh-Hans" sz="5000" b="0" i="1" smtClean="0">
                              <a:latin typeface="Cambria Math" panose="02040503050406030204" pitchFamily="18" charset="0"/>
                            </a:rPr>
                          </m:ctrlPr>
                        </m:naryPr>
                        <m:sub>
                          <m:r>
                            <m:rPr>
                              <m:brk m:alnAt="7"/>
                            </m:rP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rPr>
                            <m:t>𝑗</m:t>
                          </m:r>
                        </m:sub>
                        <m:sup/>
                        <m:e>
                          <m:r>
                            <a:rPr lang="en-US" altLang="zh-Hans" sz="5000" i="1">
                              <a:latin typeface="Cambria Math" panose="02040503050406030204" pitchFamily="18" charset="0"/>
                            </a:rPr>
                            <m:t>𝑓</m:t>
                          </m:r>
                          <m:d>
                            <m:dPr>
                              <m:ctrlPr>
                                <a:rPr lang="en-US" altLang="zh-Hans" sz="5000" i="1">
                                  <a:latin typeface="Cambria Math" panose="02040503050406030204" pitchFamily="18" charset="0"/>
                                </a:rPr>
                              </m:ctrlPr>
                            </m:dPr>
                            <m:e>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Sub>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d>
                        </m:e>
                      </m:nary>
                    </m:oMath>
                  </m:oMathPara>
                </a14:m>
                <a:endParaRPr lang="en-US" sz="5000" dirty="0"/>
              </a:p>
            </p:txBody>
          </p:sp>
        </mc:Choice>
        <mc:Fallback xmlns="">
          <p:sp>
            <p:nvSpPr>
              <p:cNvPr id="28" name="Rectangle 27">
                <a:extLst>
                  <a:ext uri="{FF2B5EF4-FFF2-40B4-BE49-F238E27FC236}">
                    <a16:creationId xmlns:a16="http://schemas.microsoft.com/office/drawing/2014/main" id="{DB350FB1-403E-1E4E-83EF-8578E2E5B356}"/>
                  </a:ext>
                </a:extLst>
              </p:cNvPr>
              <p:cNvSpPr>
                <a:spLocks noRot="1" noChangeAspect="1" noMove="1" noResize="1" noEditPoints="1" noAdjustHandles="1" noChangeArrowheads="1" noChangeShapeType="1" noTextEdit="1"/>
              </p:cNvSpPr>
              <p:nvPr/>
            </p:nvSpPr>
            <p:spPr>
              <a:xfrm>
                <a:off x="10464042" y="7008751"/>
                <a:ext cx="6238182" cy="1601849"/>
              </a:xfrm>
              <a:prstGeom prst="rect">
                <a:avLst/>
              </a:prstGeom>
              <a:blipFill>
                <a:blip r:embed="rId15"/>
                <a:stretch>
                  <a:fillRect l="-1423" t="-180159" b="-247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22771CE-F8D3-3D4E-A85A-1A5CCC41451B}"/>
                  </a:ext>
                </a:extLst>
              </p:cNvPr>
              <p:cNvSpPr/>
              <p:nvPr/>
            </p:nvSpPr>
            <p:spPr>
              <a:xfrm>
                <a:off x="9940821" y="9029023"/>
                <a:ext cx="7284623" cy="1988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Hans" sz="5000" i="1" smtClean="0">
                              <a:latin typeface="Cambria Math" panose="02040503050406030204" pitchFamily="18" charset="0"/>
                            </a:rPr>
                          </m:ctrlPr>
                        </m:fPr>
                        <m:num>
                          <m:r>
                            <a:rPr lang="en-US" altLang="zh-Hans" sz="5000" i="1">
                              <a:latin typeface="Cambria Math" panose="02040503050406030204" pitchFamily="18" charset="0"/>
                            </a:rPr>
                            <m:t>𝑓</m:t>
                          </m:r>
                          <m:d>
                            <m:dPr>
                              <m:ctrlPr>
                                <a:rPr lang="en-US" altLang="zh-Hans" sz="5000" i="1">
                                  <a:latin typeface="Cambria Math" panose="02040503050406030204" pitchFamily="18" charset="0"/>
                                </a:rPr>
                              </m:ctrlPr>
                            </m:dPr>
                            <m:e>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Sub>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d>
                        </m:num>
                        <m:den>
                          <m:r>
                            <a:rPr lang="en-US" altLang="zh-Hans" sz="5000" i="1">
                              <a:latin typeface="Cambria Math" panose="02040503050406030204" pitchFamily="18" charset="0"/>
                            </a:rPr>
                            <m:t>𝐶</m:t>
                          </m:r>
                          <m:r>
                            <a:rPr lang="en-US" altLang="zh-Hans" sz="5000" i="1">
                              <a:latin typeface="Cambria Math" panose="02040503050406030204" pitchFamily="18" charset="0"/>
                            </a:rPr>
                            <m:t>(</m:t>
                          </m:r>
                          <m:r>
                            <a:rPr lang="en-US" altLang="zh-Hans" sz="5000" i="1">
                              <a:latin typeface="Cambria Math" panose="02040503050406030204" pitchFamily="18" charset="0"/>
                            </a:rPr>
                            <m:t>𝑥</m:t>
                          </m:r>
                          <m:r>
                            <a:rPr lang="en-US" altLang="zh-Hans" sz="5000" i="1">
                              <a:latin typeface="Cambria Math" panose="02040503050406030204" pitchFamily="18" charset="0"/>
                            </a:rPr>
                            <m:t>)</m:t>
                          </m:r>
                        </m:den>
                      </m:f>
                      <m:r>
                        <a:rPr lang="en-US" altLang="zh-Hans" sz="5000" b="0" i="1" smtClean="0">
                          <a:latin typeface="Cambria Math" panose="02040503050406030204" pitchFamily="18" charset="0"/>
                        </a:rPr>
                        <m:t>=</m:t>
                      </m:r>
                      <m:f>
                        <m:fPr>
                          <m:ctrlPr>
                            <a:rPr lang="en-US" altLang="zh-Hans" sz="5000" b="0" i="1" smtClean="0">
                              <a:latin typeface="Cambria Math" panose="02040503050406030204" pitchFamily="18" charset="0"/>
                            </a:rPr>
                          </m:ctrlPr>
                        </m:fPr>
                        <m:num>
                          <m:func>
                            <m:funcPr>
                              <m:ctrlPr>
                                <a:rPr lang="en-US" altLang="zh-Hans" sz="5000" i="1">
                                  <a:latin typeface="Cambria Math" panose="02040503050406030204" pitchFamily="18" charset="0"/>
                                </a:rPr>
                              </m:ctrlPr>
                            </m:funcPr>
                            <m:fName>
                              <m:r>
                                <m:rPr>
                                  <m:sty m:val="p"/>
                                </m:rPr>
                                <a:rPr lang="en-US" altLang="zh-Hans" sz="5000">
                                  <a:latin typeface="Cambria Math" panose="02040503050406030204" pitchFamily="18" charset="0"/>
                                </a:rPr>
                                <m:t>exp</m:t>
                              </m:r>
                            </m:fName>
                            <m:e>
                              <m:r>
                                <a:rPr lang="en-US" altLang="zh-Hans" sz="5000" i="1">
                                  <a:latin typeface="Cambria Math" panose="02040503050406030204" pitchFamily="18" charset="0"/>
                                </a:rPr>
                                <m:t>(</m:t>
                              </m:r>
                              <m:sSubSup>
                                <m:sSubSupPr>
                                  <m:ctrlPr>
                                    <a:rPr lang="en-US" altLang="zh-Hans" sz="5000" i="1">
                                      <a:latin typeface="Cambria Math" panose="02040503050406030204" pitchFamily="18" charset="0"/>
                                    </a:rPr>
                                  </m:ctrlPr>
                                </m:sSubSup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up>
                                  <m:r>
                                    <a:rPr lang="en-US" altLang="zh-Hans" sz="5000" i="1">
                                      <a:latin typeface="Cambria Math" panose="02040503050406030204" pitchFamily="18" charset="0"/>
                                    </a:rPr>
                                    <m:t>𝑇</m:t>
                                  </m:r>
                                </m:sup>
                              </m:sSubSup>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r>
                                <a:rPr lang="en-US" altLang="zh-Hans" sz="5000" i="1">
                                  <a:latin typeface="Cambria Math" panose="02040503050406030204" pitchFamily="18" charset="0"/>
                                </a:rPr>
                                <m:t>)</m:t>
                              </m:r>
                            </m:e>
                          </m:func>
                        </m:num>
                        <m:den>
                          <m:nary>
                            <m:naryPr>
                              <m:chr m:val="∑"/>
                              <m:limLoc m:val="subSup"/>
                              <m:supHide m:val="on"/>
                              <m:ctrlPr>
                                <a:rPr lang="en-US" altLang="zh-Hans" sz="5000" i="1">
                                  <a:latin typeface="Cambria Math" panose="02040503050406030204" pitchFamily="18" charset="0"/>
                                </a:rPr>
                              </m:ctrlPr>
                            </m:naryPr>
                            <m:sub>
                              <m:r>
                                <m:rPr>
                                  <m:brk m:alnAt="7"/>
                                </m:rP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rPr>
                                <m:t>𝑗</m:t>
                              </m:r>
                            </m:sub>
                            <m:sup/>
                            <m:e>
                              <m:func>
                                <m:funcPr>
                                  <m:ctrlPr>
                                    <a:rPr lang="en-US" altLang="zh-Hans" sz="5000" i="1">
                                      <a:latin typeface="Cambria Math" panose="02040503050406030204" pitchFamily="18" charset="0"/>
                                    </a:rPr>
                                  </m:ctrlPr>
                                </m:funcPr>
                                <m:fName>
                                  <m:r>
                                    <m:rPr>
                                      <m:sty m:val="p"/>
                                    </m:rPr>
                                    <a:rPr lang="en-US" altLang="zh-Hans" sz="5000">
                                      <a:latin typeface="Cambria Math" panose="02040503050406030204" pitchFamily="18" charset="0"/>
                                    </a:rPr>
                                    <m:t>exp</m:t>
                                  </m:r>
                                </m:fName>
                                <m:e>
                                  <m:r>
                                    <a:rPr lang="en-US" altLang="zh-Hans" sz="5000" i="1">
                                      <a:latin typeface="Cambria Math" panose="02040503050406030204" pitchFamily="18" charset="0"/>
                                    </a:rPr>
                                    <m:t>(</m:t>
                                  </m:r>
                                  <m:sSubSup>
                                    <m:sSubSupPr>
                                      <m:ctrlPr>
                                        <a:rPr lang="en-US" altLang="zh-Hans" sz="5000" i="1">
                                          <a:latin typeface="Cambria Math" panose="02040503050406030204" pitchFamily="18" charset="0"/>
                                        </a:rPr>
                                      </m:ctrlPr>
                                    </m:sSubSup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up>
                                      <m:r>
                                        <a:rPr lang="en-US" altLang="zh-Hans" sz="5000" i="1">
                                          <a:latin typeface="Cambria Math" panose="02040503050406030204" pitchFamily="18" charset="0"/>
                                        </a:rPr>
                                        <m:t>𝑇</m:t>
                                      </m:r>
                                    </m:sup>
                                  </m:sSubSup>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r>
                                    <a:rPr lang="en-US" altLang="zh-Hans" sz="5000" i="1">
                                      <a:latin typeface="Cambria Math" panose="02040503050406030204" pitchFamily="18" charset="0"/>
                                    </a:rPr>
                                    <m:t>)</m:t>
                                  </m:r>
                                </m:e>
                              </m:func>
                            </m:e>
                          </m:nary>
                        </m:den>
                      </m:f>
                    </m:oMath>
                  </m:oMathPara>
                </a14:m>
                <a:endParaRPr lang="en-US" sz="5000" dirty="0"/>
              </a:p>
            </p:txBody>
          </p:sp>
        </mc:Choice>
        <mc:Fallback xmlns="">
          <p:sp>
            <p:nvSpPr>
              <p:cNvPr id="29" name="Rectangle 28">
                <a:extLst>
                  <a:ext uri="{FF2B5EF4-FFF2-40B4-BE49-F238E27FC236}">
                    <a16:creationId xmlns:a16="http://schemas.microsoft.com/office/drawing/2014/main" id="{422771CE-F8D3-3D4E-A85A-1A5CCC41451B}"/>
                  </a:ext>
                </a:extLst>
              </p:cNvPr>
              <p:cNvSpPr>
                <a:spLocks noRot="1" noChangeAspect="1" noMove="1" noResize="1" noEditPoints="1" noAdjustHandles="1" noChangeArrowheads="1" noChangeShapeType="1" noTextEdit="1"/>
              </p:cNvSpPr>
              <p:nvPr/>
            </p:nvSpPr>
            <p:spPr>
              <a:xfrm>
                <a:off x="9940821" y="9029023"/>
                <a:ext cx="7284623" cy="1988045"/>
              </a:xfrm>
              <a:prstGeom prst="rect">
                <a:avLst/>
              </a:prstGeom>
              <a:blipFill>
                <a:blip r:embed="rId16"/>
                <a:stretch>
                  <a:fillRect l="-1045" t="-12102" r="-1220" b="-89172"/>
                </a:stretch>
              </a:blipFill>
            </p:spPr>
            <p:txBody>
              <a:bodyPr/>
              <a:lstStyle/>
              <a:p>
                <a:r>
                  <a:rPr lang="en-US">
                    <a:noFill/>
                  </a:rPr>
                  <a:t> </a:t>
                </a:r>
              </a:p>
            </p:txBody>
          </p:sp>
        </mc:Fallback>
      </mc:AlternateContent>
    </p:spTree>
    <p:extLst>
      <p:ext uri="{BB962C8B-B14F-4D97-AF65-F5344CB8AC3E}">
        <p14:creationId xmlns:p14="http://schemas.microsoft.com/office/powerpoint/2010/main" val="15150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D541-7D4A-D349-AE2D-F648FEB309F4}"/>
              </a:ext>
            </a:extLst>
          </p:cNvPr>
          <p:cNvSpPr>
            <a:spLocks noGrp="1"/>
          </p:cNvSpPr>
          <p:nvPr>
            <p:ph type="title"/>
          </p:nvPr>
        </p:nvSpPr>
        <p:spPr/>
        <p:txBody>
          <a:bodyPr/>
          <a:lstStyle/>
          <a:p>
            <a:r>
              <a:rPr lang="en-US" dirty="0"/>
              <a:t>Non-local </a:t>
            </a:r>
            <a:r>
              <a:rPr lang="en-US" altLang="zh-Hans" dirty="0"/>
              <a:t>Operator</a:t>
            </a:r>
            <a:endParaRPr lang="en-US" dirty="0"/>
          </a:p>
        </p:txBody>
      </p:sp>
      <p:sp>
        <p:nvSpPr>
          <p:cNvPr id="4" name="Slide Number Placeholder 3">
            <a:extLst>
              <a:ext uri="{FF2B5EF4-FFF2-40B4-BE49-F238E27FC236}">
                <a16:creationId xmlns:a16="http://schemas.microsoft.com/office/drawing/2014/main" id="{9CEA5904-7AFA-3F42-9847-6C2829B87E36}"/>
              </a:ext>
            </a:extLst>
          </p:cNvPr>
          <p:cNvSpPr>
            <a:spLocks noGrp="1"/>
          </p:cNvSpPr>
          <p:nvPr>
            <p:ph type="sldNum" sz="quarter" idx="12"/>
          </p:nvPr>
        </p:nvSpPr>
        <p:spPr/>
        <p:txBody>
          <a:bodyPr/>
          <a:lstStyle/>
          <a:p>
            <a:fld id="{90338718-CCDB-0046-9DF1-89ED948D6EDA}" type="slidenum">
              <a:rPr lang="en-US" smtClean="0"/>
              <a:pPr/>
              <a:t>18</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3959B59-5F5E-F24A-A3D1-BC2990C7BFF7}"/>
                  </a:ext>
                </a:extLst>
              </p:cNvPr>
              <p:cNvSpPr/>
              <p:nvPr/>
            </p:nvSpPr>
            <p:spPr>
              <a:xfrm>
                <a:off x="4084007" y="11775646"/>
                <a:ext cx="829907"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6000" i="1">
                          <a:latin typeface="Cambria Math" panose="02040503050406030204" pitchFamily="18" charset="0"/>
                        </a:rPr>
                        <m:t>𝑥</m:t>
                      </m:r>
                    </m:oMath>
                  </m:oMathPara>
                </a14:m>
                <a:endParaRPr lang="en-US" sz="6000" dirty="0"/>
              </a:p>
            </p:txBody>
          </p:sp>
        </mc:Choice>
        <mc:Fallback xmlns="">
          <p:sp>
            <p:nvSpPr>
              <p:cNvPr id="5" name="Rectangle 4">
                <a:extLst>
                  <a:ext uri="{FF2B5EF4-FFF2-40B4-BE49-F238E27FC236}">
                    <a16:creationId xmlns:a16="http://schemas.microsoft.com/office/drawing/2014/main" id="{73959B59-5F5E-F24A-A3D1-BC2990C7BFF7}"/>
                  </a:ext>
                </a:extLst>
              </p:cNvPr>
              <p:cNvSpPr>
                <a:spLocks noRot="1" noChangeAspect="1" noMove="1" noResize="1" noEditPoints="1" noAdjustHandles="1" noChangeArrowheads="1" noChangeShapeType="1" noTextEdit="1"/>
              </p:cNvSpPr>
              <p:nvPr/>
            </p:nvSpPr>
            <p:spPr>
              <a:xfrm>
                <a:off x="4084007" y="11775646"/>
                <a:ext cx="829907" cy="1015663"/>
              </a:xfrm>
              <a:prstGeom prst="rect">
                <a:avLst/>
              </a:prstGeom>
              <a:blipFill>
                <a:blip r:embed="rId3"/>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3813288-8231-004F-9EA7-AEA28EAEFCB2}"/>
              </a:ext>
            </a:extLst>
          </p:cNvPr>
          <p:cNvGrpSpPr/>
          <p:nvPr/>
        </p:nvGrpSpPr>
        <p:grpSpPr>
          <a:xfrm>
            <a:off x="381000" y="9151947"/>
            <a:ext cx="6762257" cy="2623699"/>
            <a:chOff x="381000" y="9151947"/>
            <a:chExt cx="6762257" cy="2623699"/>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94A9708-D57F-CC49-A4CB-FDCAA025778E}"/>
                    </a:ext>
                  </a:extLst>
                </p:cNvPr>
                <p:cNvSpPr/>
                <p:nvPr/>
              </p:nvSpPr>
              <p:spPr>
                <a:xfrm>
                  <a:off x="1789714"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4" name="Rectangle 3">
                  <a:extLst>
                    <a:ext uri="{FF2B5EF4-FFF2-40B4-BE49-F238E27FC236}">
                      <a16:creationId xmlns:a16="http://schemas.microsoft.com/office/drawing/2014/main" id="{BD4A6CC9-5317-4C42-9974-E6393AD54995}"/>
                    </a:ext>
                  </a:extLst>
                </p:cNvPr>
                <p:cNvSpPr>
                  <a:spLocks noRot="1" noChangeAspect="1" noMove="1" noResize="1" noEditPoints="1" noAdjustHandles="1" noChangeArrowheads="1" noChangeShapeType="1" noTextEdit="1"/>
                </p:cNvSpPr>
                <p:nvPr/>
              </p:nvSpPr>
              <p:spPr>
                <a:xfrm>
                  <a:off x="1789714" y="10023046"/>
                  <a:ext cx="2362200" cy="838200"/>
                </a:xfrm>
                <a:prstGeom prst="rect">
                  <a:avLst/>
                </a:prstGeom>
                <a:blipFill>
                  <a:blip r:embed="rId5"/>
                  <a:stretch>
                    <a:fillRect/>
                  </a:stretch>
                </a:blipFill>
                <a:ln>
                  <a:solidFill>
                    <a:schemeClr val="tx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AA1DFC3-2949-7443-82BC-4A0C7A7BCF15}"/>
                    </a:ext>
                  </a:extLst>
                </p:cNvPr>
                <p:cNvSpPr/>
                <p:nvPr/>
              </p:nvSpPr>
              <p:spPr>
                <a:xfrm>
                  <a:off x="4781057"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𝜙</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5" name="Rectangle 4">
                  <a:extLst>
                    <a:ext uri="{FF2B5EF4-FFF2-40B4-BE49-F238E27FC236}">
                      <a16:creationId xmlns:a16="http://schemas.microsoft.com/office/drawing/2014/main" id="{591EB634-4C9C-8647-AB23-85776EF6DA12}"/>
                    </a:ext>
                  </a:extLst>
                </p:cNvPr>
                <p:cNvSpPr>
                  <a:spLocks noRot="1" noChangeAspect="1" noMove="1" noResize="1" noEditPoints="1" noAdjustHandles="1" noChangeArrowheads="1" noChangeShapeType="1" noTextEdit="1"/>
                </p:cNvSpPr>
                <p:nvPr/>
              </p:nvSpPr>
              <p:spPr>
                <a:xfrm>
                  <a:off x="4781057" y="10023046"/>
                  <a:ext cx="2362200" cy="838200"/>
                </a:xfrm>
                <a:prstGeom prst="rect">
                  <a:avLst/>
                </a:prstGeom>
                <a:blipFill>
                  <a:blip r:embed="rId6"/>
                  <a:stretch>
                    <a:fillRect l="-1587" b="-2899"/>
                  </a:stretch>
                </a:blipFill>
                <a:ln>
                  <a:solidFill>
                    <a:schemeClr val="tx1">
                      <a:lumMod val="75000"/>
                    </a:schemeClr>
                  </a:solidFill>
                </a:ln>
              </p:spPr>
              <p:txBody>
                <a:bodyPr/>
                <a:lstStyle/>
                <a:p>
                  <a:r>
                    <a:rPr lang="en-US">
                      <a:noFill/>
                    </a:rPr>
                    <a:t> </a:t>
                  </a:r>
                </a:p>
              </p:txBody>
            </p:sp>
          </mc:Fallback>
        </mc:AlternateContent>
        <p:cxnSp>
          <p:nvCxnSpPr>
            <p:cNvPr id="10" name="Elbow Connector 9">
              <a:extLst>
                <a:ext uri="{FF2B5EF4-FFF2-40B4-BE49-F238E27FC236}">
                  <a16:creationId xmlns:a16="http://schemas.microsoft.com/office/drawing/2014/main" id="{AACCAFE6-9B1A-FF43-BC68-49BEE6EA3512}"/>
                </a:ext>
              </a:extLst>
            </p:cNvPr>
            <p:cNvCxnSpPr>
              <a:cxnSpLocks/>
              <a:stCxn id="16" idx="0"/>
            </p:cNvCxnSpPr>
            <p:nvPr/>
          </p:nvCxnSpPr>
          <p:spPr>
            <a:xfrm rot="16200000" flipV="1">
              <a:off x="3277688" y="10554372"/>
              <a:ext cx="914400" cy="1528147"/>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EFD08F00-7F2E-6341-BBF9-358407D03F30}"/>
                </a:ext>
              </a:extLst>
            </p:cNvPr>
            <p:cNvCxnSpPr>
              <a:cxnSpLocks/>
              <a:stCxn id="16" idx="0"/>
              <a:endCxn id="12" idx="2"/>
            </p:cNvCxnSpPr>
            <p:nvPr/>
          </p:nvCxnSpPr>
          <p:spPr>
            <a:xfrm rot="5400000" flipH="1" flipV="1">
              <a:off x="4773359" y="10586848"/>
              <a:ext cx="914400" cy="1463196"/>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0B85FF-EBD2-0F4C-885D-5FDD74EB306B}"/>
                    </a:ext>
                  </a:extLst>
                </p:cNvPr>
                <p:cNvSpPr txBox="1"/>
                <p:nvPr/>
              </p:nvSpPr>
              <p:spPr>
                <a:xfrm>
                  <a:off x="381000" y="9154180"/>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4" name="TextBox 23">
                  <a:extLst>
                    <a:ext uri="{FF2B5EF4-FFF2-40B4-BE49-F238E27FC236}">
                      <a16:creationId xmlns:a16="http://schemas.microsoft.com/office/drawing/2014/main" id="{0A73E0F4-FB77-B946-B674-ADF3C201B403}"/>
                    </a:ext>
                  </a:extLst>
                </p:cNvPr>
                <p:cNvSpPr txBox="1">
                  <a:spLocks noRot="1" noChangeAspect="1" noMove="1" noResize="1" noEditPoints="1" noAdjustHandles="1" noChangeArrowheads="1" noChangeShapeType="1" noTextEdit="1"/>
                </p:cNvSpPr>
                <p:nvPr/>
              </p:nvSpPr>
              <p:spPr>
                <a:xfrm>
                  <a:off x="381000" y="9154180"/>
                  <a:ext cx="2498184"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FAF93F2-F592-4642-A635-48D77CA88AF1}"/>
                    </a:ext>
                  </a:extLst>
                </p:cNvPr>
                <p:cNvSpPr txBox="1"/>
                <p:nvPr/>
              </p:nvSpPr>
              <p:spPr>
                <a:xfrm>
                  <a:off x="3374343" y="9151947"/>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5" name="TextBox 24">
                  <a:extLst>
                    <a:ext uri="{FF2B5EF4-FFF2-40B4-BE49-F238E27FC236}">
                      <a16:creationId xmlns:a16="http://schemas.microsoft.com/office/drawing/2014/main" id="{0BDDB257-D9BB-924B-B2B0-F56F70E5432B}"/>
                    </a:ext>
                  </a:extLst>
                </p:cNvPr>
                <p:cNvSpPr txBox="1">
                  <a:spLocks noRot="1" noChangeAspect="1" noMove="1" noResize="1" noEditPoints="1" noAdjustHandles="1" noChangeArrowheads="1" noChangeShapeType="1" noTextEdit="1"/>
                </p:cNvSpPr>
                <p:nvPr/>
              </p:nvSpPr>
              <p:spPr>
                <a:xfrm>
                  <a:off x="3374343" y="9151947"/>
                  <a:ext cx="2498184" cy="523220"/>
                </a:xfrm>
                <a:prstGeom prst="rect">
                  <a:avLst/>
                </a:prstGeom>
                <a:blipFill>
                  <a:blip r:embed="rId8"/>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8940A283-BF42-1145-9A70-CF194BA492B2}"/>
              </a:ext>
            </a:extLst>
          </p:cNvPr>
          <p:cNvGrpSpPr/>
          <p:nvPr/>
        </p:nvGrpSpPr>
        <p:grpSpPr>
          <a:xfrm>
            <a:off x="4498960" y="9149227"/>
            <a:ext cx="7135973" cy="2626420"/>
            <a:chOff x="4498960" y="9149227"/>
            <a:chExt cx="7135973" cy="2626420"/>
          </a:xfrm>
        </p:grpSpPr>
        <p:grpSp>
          <p:nvGrpSpPr>
            <p:cNvPr id="15" name="Group 14">
              <a:extLst>
                <a:ext uri="{FF2B5EF4-FFF2-40B4-BE49-F238E27FC236}">
                  <a16:creationId xmlns:a16="http://schemas.microsoft.com/office/drawing/2014/main" id="{1796777E-D45B-3048-890C-0790D2432ED9}"/>
                </a:ext>
              </a:extLst>
            </p:cNvPr>
            <p:cNvGrpSpPr/>
            <p:nvPr/>
          </p:nvGrpSpPr>
          <p:grpSpPr>
            <a:xfrm>
              <a:off x="4498960" y="10023046"/>
              <a:ext cx="5635640" cy="1752601"/>
              <a:chOff x="4498960" y="10023046"/>
              <a:chExt cx="5635640" cy="1752601"/>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2F15108-B0EF-B64F-89B2-1D157E310529}"/>
                      </a:ext>
                    </a:extLst>
                  </p:cNvPr>
                  <p:cNvSpPr/>
                  <p:nvPr/>
                </p:nvSpPr>
                <p:spPr>
                  <a:xfrm>
                    <a:off x="7772400"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6" name="Rectangle 5">
                    <a:extLst>
                      <a:ext uri="{FF2B5EF4-FFF2-40B4-BE49-F238E27FC236}">
                        <a16:creationId xmlns:a16="http://schemas.microsoft.com/office/drawing/2014/main" id="{6703030C-0F97-194D-A996-4AC2AFE8A97A}"/>
                      </a:ext>
                    </a:extLst>
                  </p:cNvPr>
                  <p:cNvSpPr>
                    <a:spLocks noRot="1" noChangeAspect="1" noMove="1" noResize="1" noEditPoints="1" noAdjustHandles="1" noChangeArrowheads="1" noChangeShapeType="1" noTextEdit="1"/>
                  </p:cNvSpPr>
                  <p:nvPr/>
                </p:nvSpPr>
                <p:spPr>
                  <a:xfrm>
                    <a:off x="7772400" y="10023046"/>
                    <a:ext cx="2362200" cy="838200"/>
                  </a:xfrm>
                  <a:prstGeom prst="rect">
                    <a:avLst/>
                  </a:prstGeom>
                  <a:blipFill>
                    <a:blip r:embed="rId9"/>
                    <a:stretch>
                      <a:fillRect/>
                    </a:stretch>
                  </a:blipFill>
                  <a:ln>
                    <a:solidFill>
                      <a:schemeClr val="tx1">
                        <a:lumMod val="75000"/>
                      </a:schemeClr>
                    </a:solidFill>
                  </a:ln>
                </p:spPr>
                <p:txBody>
                  <a:bodyPr/>
                  <a:lstStyle/>
                  <a:p>
                    <a:r>
                      <a:rPr lang="en-US">
                        <a:noFill/>
                      </a:rPr>
                      <a:t> </a:t>
                    </a:r>
                  </a:p>
                </p:txBody>
              </p:sp>
            </mc:Fallback>
          </mc:AlternateContent>
          <p:cxnSp>
            <p:nvCxnSpPr>
              <p:cNvPr id="18" name="Elbow Connector 17">
                <a:extLst>
                  <a:ext uri="{FF2B5EF4-FFF2-40B4-BE49-F238E27FC236}">
                    <a16:creationId xmlns:a16="http://schemas.microsoft.com/office/drawing/2014/main" id="{E9B8E96C-B12B-8646-8A52-17FC09FE2D71}"/>
                  </a:ext>
                </a:extLst>
              </p:cNvPr>
              <p:cNvCxnSpPr>
                <a:cxnSpLocks/>
                <a:stCxn id="16" idx="0"/>
                <a:endCxn id="13" idx="2"/>
              </p:cNvCxnSpPr>
              <p:nvPr/>
            </p:nvCxnSpPr>
            <p:spPr>
              <a:xfrm rot="5400000" flipH="1" flipV="1">
                <a:off x="6269030" y="9091177"/>
                <a:ext cx="914400" cy="4454539"/>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256C33-54F5-B541-B02B-F084015EBF9B}"/>
                    </a:ext>
                  </a:extLst>
                </p:cNvPr>
                <p:cNvSpPr txBox="1"/>
                <p:nvPr/>
              </p:nvSpPr>
              <p:spPr>
                <a:xfrm>
                  <a:off x="9136749" y="9149227"/>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6" name="TextBox 25">
                  <a:extLst>
                    <a:ext uri="{FF2B5EF4-FFF2-40B4-BE49-F238E27FC236}">
                      <a16:creationId xmlns:a16="http://schemas.microsoft.com/office/drawing/2014/main" id="{A881AC9B-0C81-FD4B-A6AF-1AC17A3F93FC}"/>
                    </a:ext>
                  </a:extLst>
                </p:cNvPr>
                <p:cNvSpPr txBox="1">
                  <a:spLocks noRot="1" noChangeAspect="1" noMove="1" noResize="1" noEditPoints="1" noAdjustHandles="1" noChangeArrowheads="1" noChangeShapeType="1" noTextEdit="1"/>
                </p:cNvSpPr>
                <p:nvPr/>
              </p:nvSpPr>
              <p:spPr>
                <a:xfrm>
                  <a:off x="9136749" y="9149227"/>
                  <a:ext cx="2498184" cy="523220"/>
                </a:xfrm>
                <a:prstGeom prst="rect">
                  <a:avLst/>
                </a:prstGeom>
                <a:blipFill>
                  <a:blip r:embed="rId10"/>
                  <a:stretch>
                    <a:fillRect/>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A10230A8-31A2-8443-A13A-E3242BE2BF27}"/>
              </a:ext>
            </a:extLst>
          </p:cNvPr>
          <p:cNvGrpSpPr/>
          <p:nvPr/>
        </p:nvGrpSpPr>
        <p:grpSpPr>
          <a:xfrm>
            <a:off x="646682" y="7998592"/>
            <a:ext cx="4959275" cy="525628"/>
            <a:chOff x="646682" y="7998592"/>
            <a:chExt cx="4959275" cy="525628"/>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B83DA6-6FB2-354E-BCF3-1EE7E4470154}"/>
                    </a:ext>
                  </a:extLst>
                </p:cNvPr>
                <p:cNvSpPr txBox="1"/>
                <p:nvPr/>
              </p:nvSpPr>
              <p:spPr>
                <a:xfrm>
                  <a:off x="646682" y="8001000"/>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3D627741-76A1-F94A-8DB9-CA4139A6A2D3}"/>
                    </a:ext>
                  </a:extLst>
                </p:cNvPr>
                <p:cNvSpPr txBox="1">
                  <a:spLocks noRot="1" noChangeAspect="1" noMove="1" noResize="1" noEditPoints="1" noAdjustHandles="1" noChangeArrowheads="1" noChangeShapeType="1" noTextEdit="1"/>
                </p:cNvSpPr>
                <p:nvPr/>
              </p:nvSpPr>
              <p:spPr>
                <a:xfrm>
                  <a:off x="646682" y="8001000"/>
                  <a:ext cx="1966820"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67094C-9350-8B49-A166-F5F77793EBBE}"/>
                    </a:ext>
                  </a:extLst>
                </p:cNvPr>
                <p:cNvSpPr txBox="1"/>
                <p:nvPr/>
              </p:nvSpPr>
              <p:spPr>
                <a:xfrm>
                  <a:off x="3639137" y="7998592"/>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512×</m:t>
                        </m:r>
                        <m:r>
                          <a:rPr lang="en-US" sz="2800" i="1">
                            <a:latin typeface="Cambria Math" panose="02040503050406030204" pitchFamily="18" charset="0"/>
                          </a:rPr>
                          <m:t>𝑇𝐻𝑊</m:t>
                        </m:r>
                      </m:oMath>
                    </m:oMathPara>
                  </a14:m>
                  <a:endParaRPr lang="en-US" sz="2800" dirty="0"/>
                </a:p>
              </p:txBody>
            </p:sp>
          </mc:Choice>
          <mc:Fallback xmlns="">
            <p:sp>
              <p:nvSpPr>
                <p:cNvPr id="28" name="TextBox 27">
                  <a:extLst>
                    <a:ext uri="{FF2B5EF4-FFF2-40B4-BE49-F238E27FC236}">
                      <a16:creationId xmlns:a16="http://schemas.microsoft.com/office/drawing/2014/main" id="{2E817EF0-8676-B040-BE47-2AAA138BF7A6}"/>
                    </a:ext>
                  </a:extLst>
                </p:cNvPr>
                <p:cNvSpPr txBox="1">
                  <a:spLocks noRot="1" noChangeAspect="1" noMove="1" noResize="1" noEditPoints="1" noAdjustHandles="1" noChangeArrowheads="1" noChangeShapeType="1" noTextEdit="1"/>
                </p:cNvSpPr>
                <p:nvPr/>
              </p:nvSpPr>
              <p:spPr>
                <a:xfrm>
                  <a:off x="3639137" y="7998592"/>
                  <a:ext cx="1966820" cy="523220"/>
                </a:xfrm>
                <a:prstGeom prst="rect">
                  <a:avLst/>
                </a:prstGeom>
                <a:blipFill>
                  <a:blip r:embed="rId12"/>
                  <a:stretch>
                    <a:fillRect/>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79987BA5-7E11-2949-A70F-FC9FA1C4641D}"/>
              </a:ext>
            </a:extLst>
          </p:cNvPr>
          <p:cNvGrpSpPr/>
          <p:nvPr/>
        </p:nvGrpSpPr>
        <p:grpSpPr>
          <a:xfrm>
            <a:off x="1987403" y="6209661"/>
            <a:ext cx="3974756" cy="3976077"/>
            <a:chOff x="1987403" y="6209661"/>
            <a:chExt cx="3974756" cy="3976077"/>
          </a:xfrm>
        </p:grpSpPr>
        <p:sp>
          <p:nvSpPr>
            <p:cNvPr id="23" name="Summing Junction 22">
              <a:extLst>
                <a:ext uri="{FF2B5EF4-FFF2-40B4-BE49-F238E27FC236}">
                  <a16:creationId xmlns:a16="http://schemas.microsoft.com/office/drawing/2014/main" id="{ABEB42FF-4CE6-0D49-8E45-1FFCB44D7AF5}"/>
                </a:ext>
              </a:extLst>
            </p:cNvPr>
            <p:cNvSpPr/>
            <p:nvPr/>
          </p:nvSpPr>
          <p:spPr>
            <a:xfrm>
              <a:off x="3970705" y="6715891"/>
              <a:ext cx="1056509" cy="1056509"/>
            </a:xfrm>
            <a:prstGeom prst="flowChartSummingJunction">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89437F9F-ADDD-6243-89A2-7AEAA2C553CF}"/>
                </a:ext>
              </a:extLst>
            </p:cNvPr>
            <p:cNvCxnSpPr>
              <a:cxnSpLocks/>
            </p:cNvCxnSpPr>
            <p:nvPr/>
          </p:nvCxnSpPr>
          <p:spPr>
            <a:xfrm rot="5400000" flipH="1" flipV="1">
              <a:off x="2081309" y="8133651"/>
              <a:ext cx="2778900" cy="999891"/>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40668929-809F-6E4B-B0CA-44BF191BEE37}"/>
                </a:ext>
              </a:extLst>
            </p:cNvPr>
            <p:cNvCxnSpPr>
              <a:cxnSpLocks/>
            </p:cNvCxnSpPr>
            <p:nvPr/>
          </p:nvCxnSpPr>
          <p:spPr>
            <a:xfrm rot="16200000" flipV="1">
              <a:off x="4023891" y="8247469"/>
              <a:ext cx="2941592" cy="934945"/>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0F7902-0B68-0244-A6BF-85977D5BCA0B}"/>
                    </a:ext>
                  </a:extLst>
                </p:cNvPr>
                <p:cNvSpPr txBox="1"/>
                <p:nvPr/>
              </p:nvSpPr>
              <p:spPr>
                <a:xfrm>
                  <a:off x="1987403" y="6209661"/>
                  <a:ext cx="22004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m:t>
                        </m:r>
                        <m:r>
                          <a:rPr lang="en-US" sz="2800" i="1">
                            <a:latin typeface="Cambria Math" panose="02040503050406030204" pitchFamily="18" charset="0"/>
                          </a:rPr>
                          <m:t>𝑇𝐻𝑊</m:t>
                        </m:r>
                      </m:oMath>
                    </m:oMathPara>
                  </a14:m>
                  <a:endParaRPr lang="en-US" sz="2800" dirty="0"/>
                </a:p>
              </p:txBody>
            </p:sp>
          </mc:Choice>
          <mc:Fallback xmlns="">
            <p:sp>
              <p:nvSpPr>
                <p:cNvPr id="29" name="TextBox 28">
                  <a:extLst>
                    <a:ext uri="{FF2B5EF4-FFF2-40B4-BE49-F238E27FC236}">
                      <a16:creationId xmlns:a16="http://schemas.microsoft.com/office/drawing/2014/main" id="{657EDB7D-F98A-F942-B65E-08AEF57B5779}"/>
                    </a:ext>
                  </a:extLst>
                </p:cNvPr>
                <p:cNvSpPr txBox="1">
                  <a:spLocks noRot="1" noChangeAspect="1" noMove="1" noResize="1" noEditPoints="1" noAdjustHandles="1" noChangeArrowheads="1" noChangeShapeType="1" noTextEdit="1"/>
                </p:cNvSpPr>
                <p:nvPr/>
              </p:nvSpPr>
              <p:spPr>
                <a:xfrm>
                  <a:off x="1987403" y="6209661"/>
                  <a:ext cx="2200474" cy="523220"/>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3F607-352C-4447-A633-E4DC7F3A6EA7}"/>
                  </a:ext>
                </a:extLst>
              </p:cNvPr>
              <p:cNvSpPr txBox="1"/>
              <p:nvPr/>
            </p:nvSpPr>
            <p:spPr>
              <a:xfrm>
                <a:off x="9402431" y="7998592"/>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E0C3F607-352C-4447-A633-E4DC7F3A6EA7}"/>
                  </a:ext>
                </a:extLst>
              </p:cNvPr>
              <p:cNvSpPr txBox="1">
                <a:spLocks noRot="1" noChangeAspect="1" noMove="1" noResize="1" noEditPoints="1" noAdjustHandles="1" noChangeArrowheads="1" noChangeShapeType="1" noTextEdit="1"/>
              </p:cNvSpPr>
              <p:nvPr/>
            </p:nvSpPr>
            <p:spPr>
              <a:xfrm>
                <a:off x="9402431" y="7998592"/>
                <a:ext cx="1966820" cy="523220"/>
              </a:xfrm>
              <a:prstGeom prst="rect">
                <a:avLst/>
              </a:prstGeom>
              <a:blipFill>
                <a:blip r:embed="rId14"/>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47C194DA-65E7-7543-B030-84787EA16207}"/>
              </a:ext>
            </a:extLst>
          </p:cNvPr>
          <p:cNvGrpSpPr/>
          <p:nvPr/>
        </p:nvGrpSpPr>
        <p:grpSpPr>
          <a:xfrm>
            <a:off x="6971314" y="5029200"/>
            <a:ext cx="2891273" cy="4993846"/>
            <a:chOff x="6971314" y="5029200"/>
            <a:chExt cx="2891273" cy="4993846"/>
          </a:xfrm>
        </p:grpSpPr>
        <p:sp>
          <p:nvSpPr>
            <p:cNvPr id="29" name="Summing Junction 28">
              <a:extLst>
                <a:ext uri="{FF2B5EF4-FFF2-40B4-BE49-F238E27FC236}">
                  <a16:creationId xmlns:a16="http://schemas.microsoft.com/office/drawing/2014/main" id="{DC28ADF4-5877-584C-956C-2AEB61A21CAF}"/>
                </a:ext>
              </a:extLst>
            </p:cNvPr>
            <p:cNvSpPr/>
            <p:nvPr/>
          </p:nvSpPr>
          <p:spPr>
            <a:xfrm>
              <a:off x="6971314" y="5649091"/>
              <a:ext cx="1056509" cy="1056509"/>
            </a:xfrm>
            <a:prstGeom prst="flowChartSummingJunction">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1238B493-285D-8343-AA3D-71E1550116E0}"/>
                </a:ext>
              </a:extLst>
            </p:cNvPr>
            <p:cNvCxnSpPr>
              <a:cxnSpLocks/>
              <a:stCxn id="13" idx="0"/>
            </p:cNvCxnSpPr>
            <p:nvPr/>
          </p:nvCxnSpPr>
          <p:spPr>
            <a:xfrm rot="16200000" flipV="1">
              <a:off x="6529712" y="7599257"/>
              <a:ext cx="3921900" cy="925677"/>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DA480C-0A1B-C643-A3CE-A7EE6F2AFDDE}"/>
                </a:ext>
              </a:extLst>
            </p:cNvPr>
            <p:cNvCxnSpPr>
              <a:cxnSpLocks/>
            </p:cNvCxnSpPr>
            <p:nvPr/>
          </p:nvCxnSpPr>
          <p:spPr>
            <a:xfrm flipH="1" flipV="1">
              <a:off x="7499568" y="5029200"/>
              <a:ext cx="1" cy="631576"/>
            </a:xfrm>
            <a:prstGeom prst="straightConnector1">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F94E88A-6DEB-3D4F-831A-44065007EFB5}"/>
                    </a:ext>
                  </a:extLst>
                </p:cNvPr>
                <p:cNvSpPr txBox="1"/>
                <p:nvPr/>
              </p:nvSpPr>
              <p:spPr>
                <a:xfrm>
                  <a:off x="7895767" y="5367509"/>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31" name="TextBox 30">
                  <a:extLst>
                    <a:ext uri="{FF2B5EF4-FFF2-40B4-BE49-F238E27FC236}">
                      <a16:creationId xmlns:a16="http://schemas.microsoft.com/office/drawing/2014/main" id="{BE2BE768-8C31-DC4E-ADDB-B9357532A565}"/>
                    </a:ext>
                  </a:extLst>
                </p:cNvPr>
                <p:cNvSpPr txBox="1">
                  <a:spLocks noRot="1" noChangeAspect="1" noMove="1" noResize="1" noEditPoints="1" noAdjustHandles="1" noChangeArrowheads="1" noChangeShapeType="1" noTextEdit="1"/>
                </p:cNvSpPr>
                <p:nvPr/>
              </p:nvSpPr>
              <p:spPr>
                <a:xfrm>
                  <a:off x="7895767" y="5367509"/>
                  <a:ext cx="1966820" cy="523220"/>
                </a:xfrm>
                <a:prstGeom prst="rect">
                  <a:avLst/>
                </a:prstGeom>
                <a:blipFill>
                  <a:blip r:embed="rId1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006644D3-62A3-DF4F-8109-180B64015139}"/>
              </a:ext>
            </a:extLst>
          </p:cNvPr>
          <p:cNvGrpSpPr/>
          <p:nvPr/>
        </p:nvGrpSpPr>
        <p:grpSpPr>
          <a:xfrm>
            <a:off x="4498961" y="5383210"/>
            <a:ext cx="2521143" cy="1332681"/>
            <a:chOff x="4498961" y="5383210"/>
            <a:chExt cx="2521143" cy="1332681"/>
          </a:xfrm>
        </p:grpSpPr>
        <p:cxnSp>
          <p:nvCxnSpPr>
            <p:cNvPr id="35" name="Elbow Connector 34">
              <a:extLst>
                <a:ext uri="{FF2B5EF4-FFF2-40B4-BE49-F238E27FC236}">
                  <a16:creationId xmlns:a16="http://schemas.microsoft.com/office/drawing/2014/main" id="{A614589D-3930-C742-967F-FDDED66E91B3}"/>
                </a:ext>
              </a:extLst>
            </p:cNvPr>
            <p:cNvCxnSpPr>
              <a:cxnSpLocks/>
            </p:cNvCxnSpPr>
            <p:nvPr/>
          </p:nvCxnSpPr>
          <p:spPr>
            <a:xfrm rot="5400000" flipH="1" flipV="1">
              <a:off x="5427765" y="5172342"/>
              <a:ext cx="614745" cy="2472354"/>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74DD637-7E77-9548-A57D-4F14FF982BA2}"/>
                </a:ext>
              </a:extLst>
            </p:cNvPr>
            <p:cNvSpPr txBox="1"/>
            <p:nvPr/>
          </p:nvSpPr>
          <p:spPr>
            <a:xfrm>
              <a:off x="4834890" y="5383210"/>
              <a:ext cx="2185214" cy="1200329"/>
            </a:xfrm>
            <a:prstGeom prst="rect">
              <a:avLst/>
            </a:prstGeom>
            <a:noFill/>
          </p:spPr>
          <p:txBody>
            <a:bodyPr wrap="none" rtlCol="0">
              <a:spAutoFit/>
            </a:bodyPr>
            <a:lstStyle/>
            <a:p>
              <a:r>
                <a:rPr lang="en-US" dirty="0"/>
                <a:t>normalize</a:t>
              </a:r>
            </a:p>
            <a:p>
              <a:endParaRPr lang="en-US" dirty="0"/>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8C73E77-7234-A04F-92B5-876E82B3C2B8}"/>
                  </a:ext>
                </a:extLst>
              </p:cNvPr>
              <p:cNvSpPr txBox="1"/>
              <p:nvPr/>
            </p:nvSpPr>
            <p:spPr>
              <a:xfrm>
                <a:off x="5176247" y="2846475"/>
                <a:ext cx="7935506" cy="195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𝑦</m:t>
                          </m:r>
                        </m:e>
                        <m:sub>
                          <m:r>
                            <a:rPr lang="en-US" altLang="zh-Hans" sz="5000" b="0" i="1" smtClean="0">
                              <a:solidFill>
                                <a:schemeClr val="tx1">
                                  <a:lumMod val="50000"/>
                                </a:schemeClr>
                              </a:solidFill>
                              <a:latin typeface="Cambria Math" panose="02040503050406030204" pitchFamily="18" charset="0"/>
                            </a:rPr>
                            <m:t>𝑖</m:t>
                          </m:r>
                        </m:sub>
                      </m:sSub>
                      <m:r>
                        <a:rPr lang="en-US" altLang="zh-Hans" sz="5000" b="0" i="1" smtClean="0">
                          <a:solidFill>
                            <a:schemeClr val="tx1">
                              <a:lumMod val="50000"/>
                            </a:schemeClr>
                          </a:solidFill>
                          <a:latin typeface="Cambria Math" panose="02040503050406030204" pitchFamily="18" charset="0"/>
                        </a:rPr>
                        <m:t>=</m:t>
                      </m:r>
                      <m:f>
                        <m:fPr>
                          <m:ctrlPr>
                            <a:rPr lang="en-US" altLang="zh-Hans" sz="5000" b="0" i="1" smtClean="0">
                              <a:solidFill>
                                <a:schemeClr val="tx1"/>
                              </a:solidFill>
                              <a:latin typeface="Cambria Math" panose="02040503050406030204" pitchFamily="18" charset="0"/>
                            </a:rPr>
                          </m:ctrlPr>
                        </m:fPr>
                        <m:num>
                          <m:r>
                            <a:rPr lang="en-US" altLang="zh-Hans" sz="5000" b="0" i="1" smtClean="0">
                              <a:solidFill>
                                <a:schemeClr val="tx1"/>
                              </a:solidFill>
                              <a:latin typeface="Cambria Math" panose="02040503050406030204" pitchFamily="18" charset="0"/>
                            </a:rPr>
                            <m:t>1</m:t>
                          </m:r>
                        </m:num>
                        <m:den>
                          <m:r>
                            <a:rPr lang="en-US" altLang="zh-Hans" sz="5000" b="0" i="1" smtClean="0">
                              <a:solidFill>
                                <a:schemeClr val="tx1"/>
                              </a:solidFill>
                              <a:latin typeface="Cambria Math" panose="02040503050406030204" pitchFamily="18" charset="0"/>
                            </a:rPr>
                            <m:t>𝐶</m:t>
                          </m:r>
                          <m:r>
                            <a:rPr lang="en-US" altLang="zh-Hans" sz="5000" b="0" i="1" smtClean="0">
                              <a:solidFill>
                                <a:schemeClr val="tx1"/>
                              </a:solidFill>
                              <a:latin typeface="Cambria Math" panose="02040503050406030204" pitchFamily="18" charset="0"/>
                            </a:rPr>
                            <m:t>(</m:t>
                          </m:r>
                          <m:r>
                            <a:rPr lang="en-US" altLang="zh-Hans" sz="5000" b="0" i="1" smtClean="0">
                              <a:solidFill>
                                <a:schemeClr val="tx1"/>
                              </a:solidFill>
                              <a:latin typeface="Cambria Math" panose="02040503050406030204" pitchFamily="18" charset="0"/>
                            </a:rPr>
                            <m:t>𝑥</m:t>
                          </m:r>
                          <m:r>
                            <a:rPr lang="en-US" altLang="zh-Hans" sz="5000" b="0" i="1" smtClean="0">
                              <a:solidFill>
                                <a:schemeClr val="tx1"/>
                              </a:solidFill>
                              <a:latin typeface="Cambria Math" panose="02040503050406030204" pitchFamily="18" charset="0"/>
                            </a:rPr>
                            <m:t>)</m:t>
                          </m:r>
                        </m:den>
                      </m:f>
                      <m:nary>
                        <m:naryPr>
                          <m:chr m:val="∑"/>
                          <m:supHide m:val="on"/>
                          <m:ctrlPr>
                            <a:rPr lang="en-US" altLang="zh-Hans" sz="5000" b="0" i="1" smtClean="0">
                              <a:solidFill>
                                <a:schemeClr val="tx1">
                                  <a:lumMod val="50000"/>
                                </a:schemeClr>
                              </a:solidFill>
                              <a:latin typeface="Cambria Math" panose="02040503050406030204" pitchFamily="18" charset="0"/>
                            </a:rPr>
                          </m:ctrlPr>
                        </m:naryPr>
                        <m:sub>
                          <m:r>
                            <m:rPr>
                              <m:brk m:alnAt="7"/>
                            </m:rPr>
                            <a:rPr lang="en-US" altLang="zh-Hans" sz="5000" b="0" i="1" smtClean="0">
                              <a:solidFill>
                                <a:schemeClr val="tx1">
                                  <a:lumMod val="50000"/>
                                </a:schemeClr>
                              </a:solidFill>
                              <a:latin typeface="Cambria Math" panose="02040503050406030204" pitchFamily="18" charset="0"/>
                              <a:ea typeface="Cambria Math" panose="02040503050406030204" pitchFamily="18" charset="0"/>
                            </a:rPr>
                            <m:t>∀</m:t>
                          </m:r>
                          <m:r>
                            <a:rPr lang="en-US" altLang="zh-Hans" sz="5000" b="0" i="1" smtClean="0">
                              <a:solidFill>
                                <a:schemeClr val="tx1">
                                  <a:lumMod val="50000"/>
                                </a:schemeClr>
                              </a:solidFill>
                              <a:latin typeface="Cambria Math" panose="02040503050406030204" pitchFamily="18" charset="0"/>
                            </a:rPr>
                            <m:t>𝑗</m:t>
                          </m:r>
                        </m:sub>
                        <m:sup/>
                        <m:e>
                          <m:r>
                            <a:rPr lang="en-US" altLang="zh-Hans" sz="5000" b="0" i="1" smtClean="0">
                              <a:solidFill>
                                <a:schemeClr val="tx1"/>
                              </a:solidFill>
                              <a:latin typeface="Cambria Math" panose="02040503050406030204" pitchFamily="18" charset="0"/>
                            </a:rPr>
                            <m:t>𝑓</m:t>
                          </m:r>
                          <m:d>
                            <m:dPr>
                              <m:ctrlPr>
                                <a:rPr lang="en-US" altLang="zh-Hans" sz="5000" b="0" i="1" smtClean="0">
                                  <a:solidFill>
                                    <a:schemeClr val="tx1"/>
                                  </a:solidFill>
                                  <a:latin typeface="Cambria Math" panose="02040503050406030204" pitchFamily="18" charset="0"/>
                                </a:rPr>
                              </m:ctrlPr>
                            </m:dPr>
                            <m:e>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e>
                          </m:d>
                          <m:r>
                            <a:rPr lang="zh-Hans" altLang="en-U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 </m:t>
                          </m:r>
                          <m:r>
                            <a:rPr lang="en-US" altLang="zh-Hans" sz="5000" b="0" i="1" smtClean="0">
                              <a:solidFill>
                                <a:schemeClr val="tx1">
                                  <a:lumMod val="50000"/>
                                </a:schemeClr>
                              </a:solidFill>
                              <a:latin typeface="Cambria Math" panose="02040503050406030204" pitchFamily="18" charset="0"/>
                            </a:rPr>
                            <m:t>𝑔</m:t>
                          </m:r>
                          <m:r>
                            <a:rPr lang="en-US" altLang="zh-Hans" sz="5000" b="0" i="1" smtClean="0">
                              <a:solidFill>
                                <a:schemeClr val="tx1">
                                  <a:lumMod val="50000"/>
                                </a:schemeClr>
                              </a:solidFill>
                              <a:latin typeface="Cambria Math" panose="02040503050406030204" pitchFamily="18" charset="0"/>
                            </a:rPr>
                            <m:t>(</m:t>
                          </m:r>
                          <m:sSub>
                            <m:sSubPr>
                              <m:ctrlPr>
                                <a:rPr lang="en-US" altLang="zh-Hans" sz="5000" b="0" i="1" smtClean="0">
                                  <a:solidFill>
                                    <a:schemeClr val="tx1">
                                      <a:lumMod val="50000"/>
                                    </a:schemeClr>
                                  </a:solidFill>
                                  <a:latin typeface="Cambria Math" panose="02040503050406030204" pitchFamily="18" charset="0"/>
                                </a:rPr>
                              </m:ctrlPr>
                            </m:sSubPr>
                            <m:e>
                              <m:r>
                                <a:rPr lang="en-US" altLang="zh-Hans" sz="5000" b="0" i="1" smtClean="0">
                                  <a:solidFill>
                                    <a:schemeClr val="tx1">
                                      <a:lumMod val="50000"/>
                                    </a:schemeClr>
                                  </a:solidFill>
                                  <a:latin typeface="Cambria Math" panose="02040503050406030204" pitchFamily="18" charset="0"/>
                                </a:rPr>
                                <m:t>𝑥</m:t>
                              </m:r>
                            </m:e>
                            <m:sub>
                              <m:r>
                                <a:rPr lang="en-US" altLang="zh-Hans" sz="5000" b="0" i="1" smtClean="0">
                                  <a:solidFill>
                                    <a:schemeClr val="tx1">
                                      <a:lumMod val="50000"/>
                                    </a:schemeClr>
                                  </a:solidFill>
                                  <a:latin typeface="Cambria Math" panose="02040503050406030204" pitchFamily="18" charset="0"/>
                                </a:rPr>
                                <m:t>𝑗</m:t>
                              </m:r>
                            </m:sub>
                          </m:sSub>
                          <m:r>
                            <a:rPr lang="en-US" altLang="zh-Hans" sz="5000" b="0" i="1" smtClean="0">
                              <a:solidFill>
                                <a:schemeClr val="tx1">
                                  <a:lumMod val="50000"/>
                                </a:schemeClr>
                              </a:solidFill>
                              <a:latin typeface="Cambria Math" panose="02040503050406030204" pitchFamily="18" charset="0"/>
                            </a:rPr>
                            <m:t>)</m:t>
                          </m:r>
                        </m:e>
                      </m:nary>
                    </m:oMath>
                  </m:oMathPara>
                </a14:m>
                <a:endParaRPr lang="en-US" sz="5000" dirty="0">
                  <a:solidFill>
                    <a:schemeClr val="tx1">
                      <a:lumMod val="50000"/>
                    </a:schemeClr>
                  </a:solidFill>
                </a:endParaRPr>
              </a:p>
            </p:txBody>
          </p:sp>
        </mc:Choice>
        <mc:Fallback xmlns="">
          <p:sp>
            <p:nvSpPr>
              <p:cNvPr id="37" name="TextBox 36">
                <a:extLst>
                  <a:ext uri="{FF2B5EF4-FFF2-40B4-BE49-F238E27FC236}">
                    <a16:creationId xmlns:a16="http://schemas.microsoft.com/office/drawing/2014/main" id="{68C73E77-7234-A04F-92B5-876E82B3C2B8}"/>
                  </a:ext>
                </a:extLst>
              </p:cNvPr>
              <p:cNvSpPr txBox="1">
                <a:spLocks noRot="1" noChangeAspect="1" noMove="1" noResize="1" noEditPoints="1" noAdjustHandles="1" noChangeArrowheads="1" noChangeShapeType="1" noTextEdit="1"/>
              </p:cNvSpPr>
              <p:nvPr/>
            </p:nvSpPr>
            <p:spPr>
              <a:xfrm>
                <a:off x="5176247" y="2846475"/>
                <a:ext cx="7935506" cy="1954125"/>
              </a:xfrm>
              <a:prstGeom prst="rect">
                <a:avLst/>
              </a:prstGeom>
              <a:blipFill>
                <a:blip r:embed="rId16"/>
                <a:stretch>
                  <a:fillRect l="-1603" t="-140000" r="-2244" b="-18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4A8CA45-3911-CD49-A737-B22068102289}"/>
                  </a:ext>
                </a:extLst>
              </p:cNvPr>
              <p:cNvSpPr txBox="1"/>
              <p:nvPr/>
            </p:nvSpPr>
            <p:spPr>
              <a:xfrm>
                <a:off x="4738951" y="11658600"/>
                <a:ext cx="24885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38" name="TextBox 37">
                <a:extLst>
                  <a:ext uri="{FF2B5EF4-FFF2-40B4-BE49-F238E27FC236}">
                    <a16:creationId xmlns:a16="http://schemas.microsoft.com/office/drawing/2014/main" id="{04A8CA45-3911-CD49-A737-B22068102289}"/>
                  </a:ext>
                </a:extLst>
              </p:cNvPr>
              <p:cNvSpPr txBox="1">
                <a:spLocks noRot="1" noChangeAspect="1" noMove="1" noResize="1" noEditPoints="1" noAdjustHandles="1" noChangeArrowheads="1" noChangeShapeType="1" noTextEdit="1"/>
              </p:cNvSpPr>
              <p:nvPr/>
            </p:nvSpPr>
            <p:spPr>
              <a:xfrm>
                <a:off x="4738951" y="11658600"/>
                <a:ext cx="2488566" cy="523220"/>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81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DD85-B030-BD4C-B7E6-15B82A060C39}"/>
              </a:ext>
            </a:extLst>
          </p:cNvPr>
          <p:cNvSpPr>
            <a:spLocks noGrp="1"/>
          </p:cNvSpPr>
          <p:nvPr>
            <p:ph type="title"/>
          </p:nvPr>
        </p:nvSpPr>
        <p:spPr/>
        <p:txBody>
          <a:bodyPr/>
          <a:lstStyle/>
          <a:p>
            <a:r>
              <a:rPr lang="en-US" dirty="0"/>
              <a:t>Non-local </a:t>
            </a:r>
            <a:r>
              <a:rPr lang="en-US" altLang="zh-Hans" dirty="0"/>
              <a:t>Operator</a:t>
            </a:r>
            <a:endParaRPr lang="en-US" dirty="0"/>
          </a:p>
        </p:txBody>
      </p:sp>
      <p:sp>
        <p:nvSpPr>
          <p:cNvPr id="4" name="Slide Number Placeholder 3">
            <a:extLst>
              <a:ext uri="{FF2B5EF4-FFF2-40B4-BE49-F238E27FC236}">
                <a16:creationId xmlns:a16="http://schemas.microsoft.com/office/drawing/2014/main" id="{26008E2F-F3A6-644F-8C7F-889ED248D16A}"/>
              </a:ext>
            </a:extLst>
          </p:cNvPr>
          <p:cNvSpPr>
            <a:spLocks noGrp="1"/>
          </p:cNvSpPr>
          <p:nvPr>
            <p:ph type="sldNum" sz="quarter" idx="12"/>
          </p:nvPr>
        </p:nvSpPr>
        <p:spPr/>
        <p:txBody>
          <a:bodyPr/>
          <a:lstStyle/>
          <a:p>
            <a:fld id="{90338718-CCDB-0046-9DF1-89ED948D6EDA}" type="slidenum">
              <a:rPr lang="en-US" smtClean="0"/>
              <a:pPr/>
              <a:t>19</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4CC2CC0-A9C9-A447-978B-69339A4C3F95}"/>
                  </a:ext>
                </a:extLst>
              </p:cNvPr>
              <p:cNvSpPr/>
              <p:nvPr/>
            </p:nvSpPr>
            <p:spPr>
              <a:xfrm>
                <a:off x="4084007" y="11775646"/>
                <a:ext cx="829907"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6000" i="1">
                          <a:latin typeface="Cambria Math" panose="02040503050406030204" pitchFamily="18" charset="0"/>
                        </a:rPr>
                        <m:t>𝑥</m:t>
                      </m:r>
                    </m:oMath>
                  </m:oMathPara>
                </a14:m>
                <a:endParaRPr lang="en-US" sz="6000" dirty="0"/>
              </a:p>
            </p:txBody>
          </p:sp>
        </mc:Choice>
        <mc:Fallback xmlns="">
          <p:sp>
            <p:nvSpPr>
              <p:cNvPr id="5" name="Rectangle 4">
                <a:extLst>
                  <a:ext uri="{FF2B5EF4-FFF2-40B4-BE49-F238E27FC236}">
                    <a16:creationId xmlns:a16="http://schemas.microsoft.com/office/drawing/2014/main" id="{14CC2CC0-A9C9-A447-978B-69339A4C3F95}"/>
                  </a:ext>
                </a:extLst>
              </p:cNvPr>
              <p:cNvSpPr>
                <a:spLocks noRot="1" noChangeAspect="1" noMove="1" noResize="1" noEditPoints="1" noAdjustHandles="1" noChangeArrowheads="1" noChangeShapeType="1" noTextEdit="1"/>
              </p:cNvSpPr>
              <p:nvPr/>
            </p:nvSpPr>
            <p:spPr>
              <a:xfrm>
                <a:off x="4084007" y="11775646"/>
                <a:ext cx="829907" cy="1015663"/>
              </a:xfrm>
              <a:prstGeom prst="rect">
                <a:avLst/>
              </a:prstGeom>
              <a:blipFill>
                <a:blip r:embed="rId3"/>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F3FEAFD-082C-3048-8286-E366F4D7B62B}"/>
              </a:ext>
            </a:extLst>
          </p:cNvPr>
          <p:cNvGrpSpPr/>
          <p:nvPr/>
        </p:nvGrpSpPr>
        <p:grpSpPr>
          <a:xfrm>
            <a:off x="381000" y="9151947"/>
            <a:ext cx="6762257" cy="2623699"/>
            <a:chOff x="381000" y="9151947"/>
            <a:chExt cx="6762257" cy="2623699"/>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119A24A-92DE-CF40-A806-F8C10E59CB26}"/>
                    </a:ext>
                  </a:extLst>
                </p:cNvPr>
                <p:cNvSpPr/>
                <p:nvPr/>
              </p:nvSpPr>
              <p:spPr>
                <a:xfrm>
                  <a:off x="1789714"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4" name="Rectangle 3">
                  <a:extLst>
                    <a:ext uri="{FF2B5EF4-FFF2-40B4-BE49-F238E27FC236}">
                      <a16:creationId xmlns:a16="http://schemas.microsoft.com/office/drawing/2014/main" id="{BD4A6CC9-5317-4C42-9974-E6393AD54995}"/>
                    </a:ext>
                  </a:extLst>
                </p:cNvPr>
                <p:cNvSpPr>
                  <a:spLocks noRot="1" noChangeAspect="1" noMove="1" noResize="1" noEditPoints="1" noAdjustHandles="1" noChangeArrowheads="1" noChangeShapeType="1" noTextEdit="1"/>
                </p:cNvSpPr>
                <p:nvPr/>
              </p:nvSpPr>
              <p:spPr>
                <a:xfrm>
                  <a:off x="1789714" y="10023046"/>
                  <a:ext cx="2362200" cy="838200"/>
                </a:xfrm>
                <a:prstGeom prst="rect">
                  <a:avLst/>
                </a:prstGeom>
                <a:blipFill>
                  <a:blip r:embed="rId4"/>
                  <a:stretch>
                    <a:fillRect/>
                  </a:stretch>
                </a:blipFill>
                <a:ln>
                  <a:solidFill>
                    <a:schemeClr val="tx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525DD79-E648-FD40-A35C-B1D09950DA26}"/>
                    </a:ext>
                  </a:extLst>
                </p:cNvPr>
                <p:cNvSpPr/>
                <p:nvPr/>
              </p:nvSpPr>
              <p:spPr>
                <a:xfrm>
                  <a:off x="4781057"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𝜙</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5" name="Rectangle 4">
                  <a:extLst>
                    <a:ext uri="{FF2B5EF4-FFF2-40B4-BE49-F238E27FC236}">
                      <a16:creationId xmlns:a16="http://schemas.microsoft.com/office/drawing/2014/main" id="{591EB634-4C9C-8647-AB23-85776EF6DA12}"/>
                    </a:ext>
                  </a:extLst>
                </p:cNvPr>
                <p:cNvSpPr>
                  <a:spLocks noRot="1" noChangeAspect="1" noMove="1" noResize="1" noEditPoints="1" noAdjustHandles="1" noChangeArrowheads="1" noChangeShapeType="1" noTextEdit="1"/>
                </p:cNvSpPr>
                <p:nvPr/>
              </p:nvSpPr>
              <p:spPr>
                <a:xfrm>
                  <a:off x="4781057" y="10023046"/>
                  <a:ext cx="2362200" cy="838200"/>
                </a:xfrm>
                <a:prstGeom prst="rect">
                  <a:avLst/>
                </a:prstGeom>
                <a:blipFill>
                  <a:blip r:embed="rId5"/>
                  <a:stretch>
                    <a:fillRect l="-1587" b="-2899"/>
                  </a:stretch>
                </a:blipFill>
                <a:ln>
                  <a:solidFill>
                    <a:schemeClr val="tx1">
                      <a:lumMod val="75000"/>
                    </a:schemeClr>
                  </a:solidFill>
                </a:ln>
              </p:spPr>
              <p:txBody>
                <a:bodyPr/>
                <a:lstStyle/>
                <a:p>
                  <a:r>
                    <a:rPr lang="en-US">
                      <a:noFill/>
                    </a:rPr>
                    <a:t> </a:t>
                  </a:r>
                </a:p>
              </p:txBody>
            </p:sp>
          </mc:Fallback>
        </mc:AlternateContent>
        <p:cxnSp>
          <p:nvCxnSpPr>
            <p:cNvPr id="10" name="Elbow Connector 9">
              <a:extLst>
                <a:ext uri="{FF2B5EF4-FFF2-40B4-BE49-F238E27FC236}">
                  <a16:creationId xmlns:a16="http://schemas.microsoft.com/office/drawing/2014/main" id="{5D916007-DB12-A54B-83FE-D5F5B7D02A93}"/>
                </a:ext>
              </a:extLst>
            </p:cNvPr>
            <p:cNvCxnSpPr>
              <a:cxnSpLocks/>
              <a:stCxn id="16" idx="0"/>
            </p:cNvCxnSpPr>
            <p:nvPr/>
          </p:nvCxnSpPr>
          <p:spPr>
            <a:xfrm rot="16200000" flipV="1">
              <a:off x="3277688" y="10554372"/>
              <a:ext cx="914400" cy="1528147"/>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FFE4817E-9C40-B640-9ED6-A555754F0EBD}"/>
                </a:ext>
              </a:extLst>
            </p:cNvPr>
            <p:cNvCxnSpPr>
              <a:cxnSpLocks/>
              <a:stCxn id="16" idx="0"/>
              <a:endCxn id="12" idx="2"/>
            </p:cNvCxnSpPr>
            <p:nvPr/>
          </p:nvCxnSpPr>
          <p:spPr>
            <a:xfrm rot="5400000" flipH="1" flipV="1">
              <a:off x="4773359" y="10586848"/>
              <a:ext cx="914400" cy="1463196"/>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11C445-918A-124A-98A9-614A3777027A}"/>
                    </a:ext>
                  </a:extLst>
                </p:cNvPr>
                <p:cNvSpPr txBox="1"/>
                <p:nvPr/>
              </p:nvSpPr>
              <p:spPr>
                <a:xfrm>
                  <a:off x="381000" y="9154180"/>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4" name="TextBox 23">
                  <a:extLst>
                    <a:ext uri="{FF2B5EF4-FFF2-40B4-BE49-F238E27FC236}">
                      <a16:creationId xmlns:a16="http://schemas.microsoft.com/office/drawing/2014/main" id="{0A73E0F4-FB77-B946-B674-ADF3C201B403}"/>
                    </a:ext>
                  </a:extLst>
                </p:cNvPr>
                <p:cNvSpPr txBox="1">
                  <a:spLocks noRot="1" noChangeAspect="1" noMove="1" noResize="1" noEditPoints="1" noAdjustHandles="1" noChangeArrowheads="1" noChangeShapeType="1" noTextEdit="1"/>
                </p:cNvSpPr>
                <p:nvPr/>
              </p:nvSpPr>
              <p:spPr>
                <a:xfrm>
                  <a:off x="381000" y="9154180"/>
                  <a:ext cx="2498184"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9DB9E65-88D5-8240-B0B4-4253561B3F49}"/>
                    </a:ext>
                  </a:extLst>
                </p:cNvPr>
                <p:cNvSpPr txBox="1"/>
                <p:nvPr/>
              </p:nvSpPr>
              <p:spPr>
                <a:xfrm>
                  <a:off x="3374343" y="9151947"/>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5" name="TextBox 24">
                  <a:extLst>
                    <a:ext uri="{FF2B5EF4-FFF2-40B4-BE49-F238E27FC236}">
                      <a16:creationId xmlns:a16="http://schemas.microsoft.com/office/drawing/2014/main" id="{0BDDB257-D9BB-924B-B2B0-F56F70E5432B}"/>
                    </a:ext>
                  </a:extLst>
                </p:cNvPr>
                <p:cNvSpPr txBox="1">
                  <a:spLocks noRot="1" noChangeAspect="1" noMove="1" noResize="1" noEditPoints="1" noAdjustHandles="1" noChangeArrowheads="1" noChangeShapeType="1" noTextEdit="1"/>
                </p:cNvSpPr>
                <p:nvPr/>
              </p:nvSpPr>
              <p:spPr>
                <a:xfrm>
                  <a:off x="3374343" y="9151947"/>
                  <a:ext cx="2498184" cy="523220"/>
                </a:xfrm>
                <a:prstGeom prst="rect">
                  <a:avLst/>
                </a:prstGeom>
                <a:blipFill>
                  <a:blip r:embed="rId7"/>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7D9572B4-43CE-904B-B750-0A00657CB952}"/>
              </a:ext>
            </a:extLst>
          </p:cNvPr>
          <p:cNvGrpSpPr/>
          <p:nvPr/>
        </p:nvGrpSpPr>
        <p:grpSpPr>
          <a:xfrm>
            <a:off x="4498960" y="9149227"/>
            <a:ext cx="7135973" cy="2626420"/>
            <a:chOff x="4498960" y="9149227"/>
            <a:chExt cx="7135973" cy="2626420"/>
          </a:xfrm>
        </p:grpSpPr>
        <p:grpSp>
          <p:nvGrpSpPr>
            <p:cNvPr id="15" name="Group 14">
              <a:extLst>
                <a:ext uri="{FF2B5EF4-FFF2-40B4-BE49-F238E27FC236}">
                  <a16:creationId xmlns:a16="http://schemas.microsoft.com/office/drawing/2014/main" id="{AD4FDBD6-A6B8-EE48-972D-2627C0F74D83}"/>
                </a:ext>
              </a:extLst>
            </p:cNvPr>
            <p:cNvGrpSpPr/>
            <p:nvPr/>
          </p:nvGrpSpPr>
          <p:grpSpPr>
            <a:xfrm>
              <a:off x="4498960" y="10023046"/>
              <a:ext cx="5635640" cy="1752601"/>
              <a:chOff x="4498960" y="10023046"/>
              <a:chExt cx="5635640" cy="1752601"/>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570A7FF-5C7B-714F-BBA8-56393AE03B71}"/>
                      </a:ext>
                    </a:extLst>
                  </p:cNvPr>
                  <p:cNvSpPr/>
                  <p:nvPr/>
                </p:nvSpPr>
                <p:spPr>
                  <a:xfrm>
                    <a:off x="7772400" y="10023046"/>
                    <a:ext cx="2362200" cy="838200"/>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:1×1×1</m:t>
                          </m:r>
                        </m:oMath>
                      </m:oMathPara>
                    </a14:m>
                    <a:endParaRPr lang="en-US" dirty="0"/>
                  </a:p>
                </p:txBody>
              </p:sp>
            </mc:Choice>
            <mc:Fallback xmlns="">
              <p:sp>
                <p:nvSpPr>
                  <p:cNvPr id="6" name="Rectangle 5">
                    <a:extLst>
                      <a:ext uri="{FF2B5EF4-FFF2-40B4-BE49-F238E27FC236}">
                        <a16:creationId xmlns:a16="http://schemas.microsoft.com/office/drawing/2014/main" id="{6703030C-0F97-194D-A996-4AC2AFE8A97A}"/>
                      </a:ext>
                    </a:extLst>
                  </p:cNvPr>
                  <p:cNvSpPr>
                    <a:spLocks noRot="1" noChangeAspect="1" noMove="1" noResize="1" noEditPoints="1" noAdjustHandles="1" noChangeArrowheads="1" noChangeShapeType="1" noTextEdit="1"/>
                  </p:cNvSpPr>
                  <p:nvPr/>
                </p:nvSpPr>
                <p:spPr>
                  <a:xfrm>
                    <a:off x="7772400" y="10023046"/>
                    <a:ext cx="2362200" cy="838200"/>
                  </a:xfrm>
                  <a:prstGeom prst="rect">
                    <a:avLst/>
                  </a:prstGeom>
                  <a:blipFill>
                    <a:blip r:embed="rId8"/>
                    <a:stretch>
                      <a:fillRect/>
                    </a:stretch>
                  </a:blipFill>
                  <a:ln>
                    <a:solidFill>
                      <a:schemeClr val="tx1">
                        <a:lumMod val="75000"/>
                      </a:schemeClr>
                    </a:solidFill>
                  </a:ln>
                </p:spPr>
                <p:txBody>
                  <a:bodyPr/>
                  <a:lstStyle/>
                  <a:p>
                    <a:r>
                      <a:rPr lang="en-US">
                        <a:noFill/>
                      </a:rPr>
                      <a:t> </a:t>
                    </a:r>
                  </a:p>
                </p:txBody>
              </p:sp>
            </mc:Fallback>
          </mc:AlternateContent>
          <p:cxnSp>
            <p:nvCxnSpPr>
              <p:cNvPr id="18" name="Elbow Connector 17">
                <a:extLst>
                  <a:ext uri="{FF2B5EF4-FFF2-40B4-BE49-F238E27FC236}">
                    <a16:creationId xmlns:a16="http://schemas.microsoft.com/office/drawing/2014/main" id="{95E732F9-EF09-4E41-9A90-6AB2BBDE0D4A}"/>
                  </a:ext>
                </a:extLst>
              </p:cNvPr>
              <p:cNvCxnSpPr>
                <a:cxnSpLocks/>
                <a:stCxn id="16" idx="0"/>
                <a:endCxn id="13" idx="2"/>
              </p:cNvCxnSpPr>
              <p:nvPr/>
            </p:nvCxnSpPr>
            <p:spPr>
              <a:xfrm rot="5400000" flipH="1" flipV="1">
                <a:off x="6269030" y="9091177"/>
                <a:ext cx="914400" cy="4454539"/>
              </a:xfrm>
              <a:prstGeom prst="bentConnector3">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C07917C-022D-2947-8F80-8DC9FD1FA5FB}"/>
                    </a:ext>
                  </a:extLst>
                </p:cNvPr>
                <p:cNvSpPr txBox="1"/>
                <p:nvPr/>
              </p:nvSpPr>
              <p:spPr>
                <a:xfrm>
                  <a:off x="9136749" y="9149227"/>
                  <a:ext cx="24981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26" name="TextBox 25">
                  <a:extLst>
                    <a:ext uri="{FF2B5EF4-FFF2-40B4-BE49-F238E27FC236}">
                      <a16:creationId xmlns:a16="http://schemas.microsoft.com/office/drawing/2014/main" id="{A881AC9B-0C81-FD4B-A6AF-1AC17A3F93FC}"/>
                    </a:ext>
                  </a:extLst>
                </p:cNvPr>
                <p:cNvSpPr txBox="1">
                  <a:spLocks noRot="1" noChangeAspect="1" noMove="1" noResize="1" noEditPoints="1" noAdjustHandles="1" noChangeArrowheads="1" noChangeShapeType="1" noTextEdit="1"/>
                </p:cNvSpPr>
                <p:nvPr/>
              </p:nvSpPr>
              <p:spPr>
                <a:xfrm>
                  <a:off x="9136749" y="9149227"/>
                  <a:ext cx="2498184" cy="523220"/>
                </a:xfrm>
                <a:prstGeom prst="rect">
                  <a:avLst/>
                </a:prstGeom>
                <a:blipFill>
                  <a:blip r:embed="rId9"/>
                  <a:stretch>
                    <a:fillRect/>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BDF51A61-400C-BE47-B4FA-215837E008EC}"/>
              </a:ext>
            </a:extLst>
          </p:cNvPr>
          <p:cNvGrpSpPr/>
          <p:nvPr/>
        </p:nvGrpSpPr>
        <p:grpSpPr>
          <a:xfrm>
            <a:off x="646682" y="7998592"/>
            <a:ext cx="4959275" cy="525628"/>
            <a:chOff x="646682" y="7998592"/>
            <a:chExt cx="4959275" cy="525628"/>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20A1A0-50C4-F047-BA55-DBEF5123EBE0}"/>
                    </a:ext>
                  </a:extLst>
                </p:cNvPr>
                <p:cNvSpPr txBox="1"/>
                <p:nvPr/>
              </p:nvSpPr>
              <p:spPr>
                <a:xfrm>
                  <a:off x="646682" y="8001000"/>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3D627741-76A1-F94A-8DB9-CA4139A6A2D3}"/>
                    </a:ext>
                  </a:extLst>
                </p:cNvPr>
                <p:cNvSpPr txBox="1">
                  <a:spLocks noRot="1" noChangeAspect="1" noMove="1" noResize="1" noEditPoints="1" noAdjustHandles="1" noChangeArrowheads="1" noChangeShapeType="1" noTextEdit="1"/>
                </p:cNvSpPr>
                <p:nvPr/>
              </p:nvSpPr>
              <p:spPr>
                <a:xfrm>
                  <a:off x="646682" y="8001000"/>
                  <a:ext cx="1966820"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EC0C6C-B260-FE4A-B109-D327A16E639A}"/>
                    </a:ext>
                  </a:extLst>
                </p:cNvPr>
                <p:cNvSpPr txBox="1"/>
                <p:nvPr/>
              </p:nvSpPr>
              <p:spPr>
                <a:xfrm>
                  <a:off x="3639137" y="7998592"/>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512×</m:t>
                        </m:r>
                        <m:r>
                          <a:rPr lang="en-US" sz="2800" i="1">
                            <a:latin typeface="Cambria Math" panose="02040503050406030204" pitchFamily="18" charset="0"/>
                          </a:rPr>
                          <m:t>𝑇𝐻𝑊</m:t>
                        </m:r>
                      </m:oMath>
                    </m:oMathPara>
                  </a14:m>
                  <a:endParaRPr lang="en-US" sz="2800" dirty="0"/>
                </a:p>
              </p:txBody>
            </p:sp>
          </mc:Choice>
          <mc:Fallback xmlns="">
            <p:sp>
              <p:nvSpPr>
                <p:cNvPr id="28" name="TextBox 27">
                  <a:extLst>
                    <a:ext uri="{FF2B5EF4-FFF2-40B4-BE49-F238E27FC236}">
                      <a16:creationId xmlns:a16="http://schemas.microsoft.com/office/drawing/2014/main" id="{2E817EF0-8676-B040-BE47-2AAA138BF7A6}"/>
                    </a:ext>
                  </a:extLst>
                </p:cNvPr>
                <p:cNvSpPr txBox="1">
                  <a:spLocks noRot="1" noChangeAspect="1" noMove="1" noResize="1" noEditPoints="1" noAdjustHandles="1" noChangeArrowheads="1" noChangeShapeType="1" noTextEdit="1"/>
                </p:cNvSpPr>
                <p:nvPr/>
              </p:nvSpPr>
              <p:spPr>
                <a:xfrm>
                  <a:off x="3639137" y="7998592"/>
                  <a:ext cx="1966820" cy="523220"/>
                </a:xfrm>
                <a:prstGeom prst="rect">
                  <a:avLst/>
                </a:prstGeom>
                <a:blipFill>
                  <a:blip r:embed="rId11"/>
                  <a:stretch>
                    <a:fillRect/>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95C6D4E-20A0-B14A-B244-D886EE398F46}"/>
              </a:ext>
            </a:extLst>
          </p:cNvPr>
          <p:cNvGrpSpPr/>
          <p:nvPr/>
        </p:nvGrpSpPr>
        <p:grpSpPr>
          <a:xfrm>
            <a:off x="1987403" y="6209661"/>
            <a:ext cx="3974756" cy="3976077"/>
            <a:chOff x="1987403" y="6209661"/>
            <a:chExt cx="3974756" cy="3976077"/>
          </a:xfrm>
        </p:grpSpPr>
        <p:sp>
          <p:nvSpPr>
            <p:cNvPr id="23" name="Summing Junction 22">
              <a:extLst>
                <a:ext uri="{FF2B5EF4-FFF2-40B4-BE49-F238E27FC236}">
                  <a16:creationId xmlns:a16="http://schemas.microsoft.com/office/drawing/2014/main" id="{40E28304-2CF9-544B-B7FA-AEEA31EC36A9}"/>
                </a:ext>
              </a:extLst>
            </p:cNvPr>
            <p:cNvSpPr/>
            <p:nvPr/>
          </p:nvSpPr>
          <p:spPr>
            <a:xfrm>
              <a:off x="3970705" y="6715891"/>
              <a:ext cx="1056509" cy="1056509"/>
            </a:xfrm>
            <a:prstGeom prst="flowChartSummingJunction">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874FCB93-5476-B742-8E24-DB14C6362712}"/>
                </a:ext>
              </a:extLst>
            </p:cNvPr>
            <p:cNvCxnSpPr>
              <a:cxnSpLocks/>
            </p:cNvCxnSpPr>
            <p:nvPr/>
          </p:nvCxnSpPr>
          <p:spPr>
            <a:xfrm rot="5400000" flipH="1" flipV="1">
              <a:off x="2081309" y="8133651"/>
              <a:ext cx="2778900" cy="999891"/>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1408D0BF-9D76-514A-A6BD-56E9B22C946A}"/>
                </a:ext>
              </a:extLst>
            </p:cNvPr>
            <p:cNvCxnSpPr>
              <a:cxnSpLocks/>
            </p:cNvCxnSpPr>
            <p:nvPr/>
          </p:nvCxnSpPr>
          <p:spPr>
            <a:xfrm rot="16200000" flipV="1">
              <a:off x="4023891" y="8247469"/>
              <a:ext cx="2941592" cy="934945"/>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1A34F10-C6D0-914E-8053-4182D0488C43}"/>
                    </a:ext>
                  </a:extLst>
                </p:cNvPr>
                <p:cNvSpPr txBox="1"/>
                <p:nvPr/>
              </p:nvSpPr>
              <p:spPr>
                <a:xfrm>
                  <a:off x="1987403" y="6209661"/>
                  <a:ext cx="22004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m:t>
                        </m:r>
                        <m:r>
                          <a:rPr lang="en-US" sz="2800" i="1">
                            <a:latin typeface="Cambria Math" panose="02040503050406030204" pitchFamily="18" charset="0"/>
                          </a:rPr>
                          <m:t>𝑇𝐻𝑊</m:t>
                        </m:r>
                      </m:oMath>
                    </m:oMathPara>
                  </a14:m>
                  <a:endParaRPr lang="en-US" sz="2800" dirty="0"/>
                </a:p>
              </p:txBody>
            </p:sp>
          </mc:Choice>
          <mc:Fallback xmlns="">
            <p:sp>
              <p:nvSpPr>
                <p:cNvPr id="29" name="TextBox 28">
                  <a:extLst>
                    <a:ext uri="{FF2B5EF4-FFF2-40B4-BE49-F238E27FC236}">
                      <a16:creationId xmlns:a16="http://schemas.microsoft.com/office/drawing/2014/main" id="{657EDB7D-F98A-F942-B65E-08AEF57B5779}"/>
                    </a:ext>
                  </a:extLst>
                </p:cNvPr>
                <p:cNvSpPr txBox="1">
                  <a:spLocks noRot="1" noChangeAspect="1" noMove="1" noResize="1" noEditPoints="1" noAdjustHandles="1" noChangeArrowheads="1" noChangeShapeType="1" noTextEdit="1"/>
                </p:cNvSpPr>
                <p:nvPr/>
              </p:nvSpPr>
              <p:spPr>
                <a:xfrm>
                  <a:off x="1987403" y="6209661"/>
                  <a:ext cx="2200474" cy="523220"/>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638449D-CFC3-0945-904B-B42A6D234C22}"/>
                  </a:ext>
                </a:extLst>
              </p:cNvPr>
              <p:cNvSpPr txBox="1"/>
              <p:nvPr/>
            </p:nvSpPr>
            <p:spPr>
              <a:xfrm>
                <a:off x="9402431" y="7998592"/>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27" name="TextBox 26">
                <a:extLst>
                  <a:ext uri="{FF2B5EF4-FFF2-40B4-BE49-F238E27FC236}">
                    <a16:creationId xmlns:a16="http://schemas.microsoft.com/office/drawing/2014/main" id="{9638449D-CFC3-0945-904B-B42A6D234C22}"/>
                  </a:ext>
                </a:extLst>
              </p:cNvPr>
              <p:cNvSpPr txBox="1">
                <a:spLocks noRot="1" noChangeAspect="1" noMove="1" noResize="1" noEditPoints="1" noAdjustHandles="1" noChangeArrowheads="1" noChangeShapeType="1" noTextEdit="1"/>
              </p:cNvSpPr>
              <p:nvPr/>
            </p:nvSpPr>
            <p:spPr>
              <a:xfrm>
                <a:off x="9402431" y="7998592"/>
                <a:ext cx="1966820" cy="523220"/>
              </a:xfrm>
              <a:prstGeom prst="rect">
                <a:avLst/>
              </a:prstGeom>
              <a:blipFill>
                <a:blip r:embed="rId13"/>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6B7FC4FD-5A2C-104E-BB97-DA82F3FDB73C}"/>
              </a:ext>
            </a:extLst>
          </p:cNvPr>
          <p:cNvGrpSpPr/>
          <p:nvPr/>
        </p:nvGrpSpPr>
        <p:grpSpPr>
          <a:xfrm>
            <a:off x="6971314" y="5029200"/>
            <a:ext cx="2891273" cy="4993846"/>
            <a:chOff x="6971314" y="5029200"/>
            <a:chExt cx="2891273" cy="4993846"/>
          </a:xfrm>
        </p:grpSpPr>
        <p:sp>
          <p:nvSpPr>
            <p:cNvPr id="29" name="Summing Junction 28">
              <a:extLst>
                <a:ext uri="{FF2B5EF4-FFF2-40B4-BE49-F238E27FC236}">
                  <a16:creationId xmlns:a16="http://schemas.microsoft.com/office/drawing/2014/main" id="{77025E55-BF42-2742-95B2-E068881F4DD1}"/>
                </a:ext>
              </a:extLst>
            </p:cNvPr>
            <p:cNvSpPr/>
            <p:nvPr/>
          </p:nvSpPr>
          <p:spPr>
            <a:xfrm>
              <a:off x="6971314" y="5649091"/>
              <a:ext cx="1056509" cy="1056509"/>
            </a:xfrm>
            <a:prstGeom prst="flowChartSummingJunction">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B40FA975-A276-1741-9B22-4CA08C7BB9A9}"/>
                </a:ext>
              </a:extLst>
            </p:cNvPr>
            <p:cNvCxnSpPr>
              <a:cxnSpLocks/>
              <a:stCxn id="13" idx="0"/>
            </p:cNvCxnSpPr>
            <p:nvPr/>
          </p:nvCxnSpPr>
          <p:spPr>
            <a:xfrm rot="16200000" flipV="1">
              <a:off x="6529712" y="7599257"/>
              <a:ext cx="3921900" cy="925677"/>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5186154-6898-6346-9278-C828CB8B9319}"/>
                </a:ext>
              </a:extLst>
            </p:cNvPr>
            <p:cNvCxnSpPr>
              <a:cxnSpLocks/>
            </p:cNvCxnSpPr>
            <p:nvPr/>
          </p:nvCxnSpPr>
          <p:spPr>
            <a:xfrm flipH="1" flipV="1">
              <a:off x="7499568" y="5029200"/>
              <a:ext cx="1" cy="631576"/>
            </a:xfrm>
            <a:prstGeom prst="straightConnector1">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F65E033-EF34-8C41-BEE6-F4E714A09D93}"/>
                    </a:ext>
                  </a:extLst>
                </p:cNvPr>
                <p:cNvSpPr txBox="1"/>
                <p:nvPr/>
              </p:nvSpPr>
              <p:spPr>
                <a:xfrm>
                  <a:off x="7895767" y="5367509"/>
                  <a:ext cx="19668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𝑇𝐻𝑊</m:t>
                        </m:r>
                        <m:r>
                          <a:rPr lang="en-US" sz="2800" b="0" i="1" smtClean="0">
                            <a:latin typeface="Cambria Math" panose="02040503050406030204" pitchFamily="18" charset="0"/>
                          </a:rPr>
                          <m:t>×512</m:t>
                        </m:r>
                      </m:oMath>
                    </m:oMathPara>
                  </a14:m>
                  <a:endParaRPr lang="en-US" sz="2800" dirty="0"/>
                </a:p>
              </p:txBody>
            </p:sp>
          </mc:Choice>
          <mc:Fallback xmlns="">
            <p:sp>
              <p:nvSpPr>
                <p:cNvPr id="31" name="TextBox 30">
                  <a:extLst>
                    <a:ext uri="{FF2B5EF4-FFF2-40B4-BE49-F238E27FC236}">
                      <a16:creationId xmlns:a16="http://schemas.microsoft.com/office/drawing/2014/main" id="{BE2BE768-8C31-DC4E-ADDB-B9357532A565}"/>
                    </a:ext>
                  </a:extLst>
                </p:cNvPr>
                <p:cNvSpPr txBox="1">
                  <a:spLocks noRot="1" noChangeAspect="1" noMove="1" noResize="1" noEditPoints="1" noAdjustHandles="1" noChangeArrowheads="1" noChangeShapeType="1" noTextEdit="1"/>
                </p:cNvSpPr>
                <p:nvPr/>
              </p:nvSpPr>
              <p:spPr>
                <a:xfrm>
                  <a:off x="7895767" y="5367509"/>
                  <a:ext cx="1966820" cy="523220"/>
                </a:xfrm>
                <a:prstGeom prst="rect">
                  <a:avLst/>
                </a:prstGeom>
                <a:blipFill>
                  <a:blip r:embed="rId14"/>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8EE21006-D344-0C45-9FA6-47906D8A4F11}"/>
              </a:ext>
            </a:extLst>
          </p:cNvPr>
          <p:cNvGrpSpPr/>
          <p:nvPr/>
        </p:nvGrpSpPr>
        <p:grpSpPr>
          <a:xfrm>
            <a:off x="4498961" y="5383210"/>
            <a:ext cx="2521143" cy="1332681"/>
            <a:chOff x="4498961" y="5383210"/>
            <a:chExt cx="2521143" cy="1332681"/>
          </a:xfrm>
        </p:grpSpPr>
        <p:cxnSp>
          <p:nvCxnSpPr>
            <p:cNvPr id="35" name="Elbow Connector 34">
              <a:extLst>
                <a:ext uri="{FF2B5EF4-FFF2-40B4-BE49-F238E27FC236}">
                  <a16:creationId xmlns:a16="http://schemas.microsoft.com/office/drawing/2014/main" id="{78EBE501-BDEF-1346-AC4A-5BC31F94DBFD}"/>
                </a:ext>
              </a:extLst>
            </p:cNvPr>
            <p:cNvCxnSpPr>
              <a:cxnSpLocks/>
            </p:cNvCxnSpPr>
            <p:nvPr/>
          </p:nvCxnSpPr>
          <p:spPr>
            <a:xfrm rot="5400000" flipH="1" flipV="1">
              <a:off x="5427765" y="5172342"/>
              <a:ext cx="614745" cy="2472354"/>
            </a:xfrm>
            <a:prstGeom prst="bentConnector2">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B1ECE98-B3EF-6E40-B2FD-DA213ED5ED84}"/>
                </a:ext>
              </a:extLst>
            </p:cNvPr>
            <p:cNvSpPr txBox="1"/>
            <p:nvPr/>
          </p:nvSpPr>
          <p:spPr>
            <a:xfrm>
              <a:off x="4834890" y="5383210"/>
              <a:ext cx="2185214" cy="646331"/>
            </a:xfrm>
            <a:prstGeom prst="rect">
              <a:avLst/>
            </a:prstGeom>
            <a:noFill/>
          </p:spPr>
          <p:txBody>
            <a:bodyPr wrap="none" rtlCol="0">
              <a:spAutoFit/>
            </a:bodyPr>
            <a:lstStyle/>
            <a:p>
              <a:r>
                <a:rPr lang="en-US" dirty="0"/>
                <a:t>normalize</a:t>
              </a:r>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6BD6240-245F-AE42-988D-DE2067B5507F}"/>
                  </a:ext>
                </a:extLst>
              </p:cNvPr>
              <p:cNvSpPr txBox="1"/>
              <p:nvPr/>
            </p:nvSpPr>
            <p:spPr>
              <a:xfrm>
                <a:off x="5176247" y="2846475"/>
                <a:ext cx="7935506" cy="195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𝑦</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f>
                        <m:fPr>
                          <m:ctrlPr>
                            <a:rPr lang="en-US" altLang="zh-Hans" sz="5000" b="0" i="1" smtClean="0">
                              <a:solidFill>
                                <a:schemeClr val="tx1"/>
                              </a:solidFill>
                              <a:latin typeface="Cambria Math" panose="02040503050406030204" pitchFamily="18" charset="0"/>
                            </a:rPr>
                          </m:ctrlPr>
                        </m:fPr>
                        <m:num>
                          <m:r>
                            <a:rPr lang="en-US" altLang="zh-Hans" sz="5000" b="0" i="1" smtClean="0">
                              <a:solidFill>
                                <a:schemeClr val="tx1"/>
                              </a:solidFill>
                              <a:latin typeface="Cambria Math" panose="02040503050406030204" pitchFamily="18" charset="0"/>
                            </a:rPr>
                            <m:t>1</m:t>
                          </m:r>
                        </m:num>
                        <m:den>
                          <m:r>
                            <a:rPr lang="en-US" altLang="zh-Hans" sz="5000" b="0" i="1" smtClean="0">
                              <a:solidFill>
                                <a:schemeClr val="tx1"/>
                              </a:solidFill>
                              <a:latin typeface="Cambria Math" panose="02040503050406030204" pitchFamily="18" charset="0"/>
                            </a:rPr>
                            <m:t>𝐶</m:t>
                          </m:r>
                          <m:r>
                            <a:rPr lang="en-US" altLang="zh-Hans" sz="5000" b="0" i="1" smtClean="0">
                              <a:solidFill>
                                <a:schemeClr val="tx1"/>
                              </a:solidFill>
                              <a:latin typeface="Cambria Math" panose="02040503050406030204" pitchFamily="18" charset="0"/>
                            </a:rPr>
                            <m:t>(</m:t>
                          </m:r>
                          <m:r>
                            <a:rPr lang="en-US" altLang="zh-Hans" sz="5000" b="0" i="1" smtClean="0">
                              <a:solidFill>
                                <a:schemeClr val="tx1"/>
                              </a:solidFill>
                              <a:latin typeface="Cambria Math" panose="02040503050406030204" pitchFamily="18" charset="0"/>
                            </a:rPr>
                            <m:t>𝑥</m:t>
                          </m:r>
                          <m:r>
                            <a:rPr lang="en-US" altLang="zh-Hans" sz="5000" b="0" i="1" smtClean="0">
                              <a:solidFill>
                                <a:schemeClr val="tx1"/>
                              </a:solidFill>
                              <a:latin typeface="Cambria Math" panose="02040503050406030204" pitchFamily="18" charset="0"/>
                            </a:rPr>
                            <m:t>)</m:t>
                          </m:r>
                        </m:den>
                      </m:f>
                      <m:nary>
                        <m:naryPr>
                          <m:chr m:val="∑"/>
                          <m:supHide m:val="on"/>
                          <m:ctrlPr>
                            <a:rPr lang="en-US" altLang="zh-Hans" sz="5000" b="0" i="1" smtClean="0">
                              <a:solidFill>
                                <a:schemeClr val="tx1"/>
                              </a:solidFill>
                              <a:latin typeface="Cambria Math" panose="02040503050406030204" pitchFamily="18" charset="0"/>
                            </a:rPr>
                          </m:ctrlPr>
                        </m:naryPr>
                        <m:sub>
                          <m:r>
                            <m:rPr>
                              <m:brk m:alnAt="7"/>
                            </m:rPr>
                            <a:rPr lang="en-US" altLang="zh-Hans" sz="5000" b="0" i="1" smtClean="0">
                              <a:solidFill>
                                <a:schemeClr val="tx1"/>
                              </a:solidFill>
                              <a:latin typeface="Cambria Math" panose="02040503050406030204" pitchFamily="18" charset="0"/>
                              <a:ea typeface="Cambria Math" panose="02040503050406030204" pitchFamily="18" charset="0"/>
                            </a:rPr>
                            <m:t>∀</m:t>
                          </m:r>
                          <m:r>
                            <a:rPr lang="en-US" altLang="zh-Hans" sz="5000" b="0" i="1" smtClean="0">
                              <a:solidFill>
                                <a:schemeClr val="tx1"/>
                              </a:solidFill>
                              <a:latin typeface="Cambria Math" panose="02040503050406030204" pitchFamily="18" charset="0"/>
                            </a:rPr>
                            <m:t>𝑗</m:t>
                          </m:r>
                        </m:sub>
                        <m:sup/>
                        <m:e>
                          <m:r>
                            <a:rPr lang="en-US" altLang="zh-Hans" sz="5000" b="0" i="1" smtClean="0">
                              <a:solidFill>
                                <a:schemeClr val="tx1"/>
                              </a:solidFill>
                              <a:latin typeface="Cambria Math" panose="02040503050406030204" pitchFamily="18" charset="0"/>
                            </a:rPr>
                            <m:t>𝑓</m:t>
                          </m:r>
                          <m:d>
                            <m:dPr>
                              <m:ctrlPr>
                                <a:rPr lang="en-US" altLang="zh-Hans" sz="5000" b="0" i="1" smtClean="0">
                                  <a:solidFill>
                                    <a:schemeClr val="tx1"/>
                                  </a:solidFill>
                                  <a:latin typeface="Cambria Math" panose="02040503050406030204" pitchFamily="18" charset="0"/>
                                </a:rPr>
                              </m:ctrlPr>
                            </m:dPr>
                            <m:e>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e>
                          </m:d>
                          <m:r>
                            <a:rPr lang="zh-Hans" altLang="en-US" sz="5000" b="0" i="1" smtClean="0">
                              <a:solidFill>
                                <a:schemeClr val="tx1"/>
                              </a:solidFill>
                              <a:latin typeface="Cambria Math" panose="02040503050406030204" pitchFamily="18" charset="0"/>
                            </a:rPr>
                            <m:t> </m:t>
                          </m:r>
                          <m:r>
                            <a:rPr lang="en-US" altLang="zh-Hans" sz="5000" b="0" i="1" smtClean="0">
                              <a:solidFill>
                                <a:schemeClr val="tx1"/>
                              </a:solidFill>
                              <a:latin typeface="Cambria Math" panose="02040503050406030204" pitchFamily="18" charset="0"/>
                            </a:rPr>
                            <m:t> </m:t>
                          </m:r>
                          <m:r>
                            <a:rPr lang="en-US" altLang="zh-Hans" sz="5000" b="0" i="1" smtClean="0">
                              <a:solidFill>
                                <a:schemeClr val="tx1"/>
                              </a:solidFill>
                              <a:latin typeface="Cambria Math" panose="02040503050406030204" pitchFamily="18" charset="0"/>
                            </a:rPr>
                            <m:t>𝑔</m:t>
                          </m:r>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r>
                            <a:rPr lang="en-US" altLang="zh-Hans" sz="5000" b="0" i="1" smtClean="0">
                              <a:solidFill>
                                <a:schemeClr val="tx1"/>
                              </a:solidFill>
                              <a:latin typeface="Cambria Math" panose="02040503050406030204" pitchFamily="18" charset="0"/>
                            </a:rPr>
                            <m:t>)</m:t>
                          </m:r>
                        </m:e>
                      </m:nary>
                    </m:oMath>
                  </m:oMathPara>
                </a14:m>
                <a:endParaRPr lang="en-US" sz="5000" dirty="0">
                  <a:solidFill>
                    <a:schemeClr val="tx1"/>
                  </a:solidFill>
                </a:endParaRPr>
              </a:p>
            </p:txBody>
          </p:sp>
        </mc:Choice>
        <mc:Fallback xmlns="">
          <p:sp>
            <p:nvSpPr>
              <p:cNvPr id="37" name="TextBox 36">
                <a:extLst>
                  <a:ext uri="{FF2B5EF4-FFF2-40B4-BE49-F238E27FC236}">
                    <a16:creationId xmlns:a16="http://schemas.microsoft.com/office/drawing/2014/main" id="{56BD6240-245F-AE42-988D-DE2067B5507F}"/>
                  </a:ext>
                </a:extLst>
              </p:cNvPr>
              <p:cNvSpPr txBox="1">
                <a:spLocks noRot="1" noChangeAspect="1" noMove="1" noResize="1" noEditPoints="1" noAdjustHandles="1" noChangeArrowheads="1" noChangeShapeType="1" noTextEdit="1"/>
              </p:cNvSpPr>
              <p:nvPr/>
            </p:nvSpPr>
            <p:spPr>
              <a:xfrm>
                <a:off x="5176247" y="2846475"/>
                <a:ext cx="7935506" cy="1954125"/>
              </a:xfrm>
              <a:prstGeom prst="rect">
                <a:avLst/>
              </a:prstGeom>
              <a:blipFill>
                <a:blip r:embed="rId15"/>
                <a:stretch>
                  <a:fillRect l="-1603" t="-140000" r="-2244" b="-18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F549E5B-D274-B04C-8BD8-8B70E7FEAB28}"/>
                  </a:ext>
                </a:extLst>
              </p:cNvPr>
              <p:cNvSpPr txBox="1"/>
              <p:nvPr/>
            </p:nvSpPr>
            <p:spPr>
              <a:xfrm>
                <a:off x="4738951" y="11658600"/>
                <a:ext cx="24885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𝑊</m:t>
                      </m:r>
                      <m:r>
                        <a:rPr lang="en-US" sz="2800" b="0" i="1" smtClean="0">
                          <a:latin typeface="Cambria Math" panose="02040503050406030204" pitchFamily="18" charset="0"/>
                        </a:rPr>
                        <m:t>×512</m:t>
                      </m:r>
                    </m:oMath>
                  </m:oMathPara>
                </a14:m>
                <a:endParaRPr lang="en-US" sz="2800" dirty="0"/>
              </a:p>
            </p:txBody>
          </p:sp>
        </mc:Choice>
        <mc:Fallback xmlns="">
          <p:sp>
            <p:nvSpPr>
              <p:cNvPr id="39" name="TextBox 38">
                <a:extLst>
                  <a:ext uri="{FF2B5EF4-FFF2-40B4-BE49-F238E27FC236}">
                    <a16:creationId xmlns:a16="http://schemas.microsoft.com/office/drawing/2014/main" id="{AF549E5B-D274-B04C-8BD8-8B70E7FEAB28}"/>
                  </a:ext>
                </a:extLst>
              </p:cNvPr>
              <p:cNvSpPr txBox="1">
                <a:spLocks noRot="1" noChangeAspect="1" noMove="1" noResize="1" noEditPoints="1" noAdjustHandles="1" noChangeArrowheads="1" noChangeShapeType="1" noTextEdit="1"/>
              </p:cNvSpPr>
              <p:nvPr/>
            </p:nvSpPr>
            <p:spPr>
              <a:xfrm>
                <a:off x="4738951" y="11658600"/>
                <a:ext cx="2488566" cy="523220"/>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237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3238-954F-484E-A2AE-1EB0E8CE12CF}"/>
              </a:ext>
            </a:extLst>
          </p:cNvPr>
          <p:cNvSpPr>
            <a:spLocks noGrp="1"/>
          </p:cNvSpPr>
          <p:nvPr>
            <p:ph type="title"/>
          </p:nvPr>
        </p:nvSpPr>
        <p:spPr/>
        <p:txBody>
          <a:bodyPr/>
          <a:lstStyle/>
          <a:p>
            <a:r>
              <a:rPr lang="en-US" dirty="0"/>
              <a:t>Computer Vision</a:t>
            </a:r>
          </a:p>
        </p:txBody>
      </p:sp>
      <p:pic>
        <p:nvPicPr>
          <p:cNvPr id="6" name="Picture 5">
            <a:extLst>
              <a:ext uri="{FF2B5EF4-FFF2-40B4-BE49-F238E27FC236}">
                <a16:creationId xmlns:a16="http://schemas.microsoft.com/office/drawing/2014/main" id="{1265253A-3057-384B-9BB0-97595BC9C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6006461"/>
            <a:ext cx="6276657" cy="4666659"/>
          </a:xfrm>
          <a:prstGeom prst="rect">
            <a:avLst/>
          </a:prstGeom>
        </p:spPr>
      </p:pic>
      <p:pic>
        <p:nvPicPr>
          <p:cNvPr id="9" name="Picture 8">
            <a:extLst>
              <a:ext uri="{FF2B5EF4-FFF2-40B4-BE49-F238E27FC236}">
                <a16:creationId xmlns:a16="http://schemas.microsoft.com/office/drawing/2014/main" id="{0086937D-41B6-6B4A-AC61-D58493285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3753" y="6006462"/>
            <a:ext cx="7708900" cy="4671818"/>
          </a:xfrm>
          <a:prstGeom prst="rect">
            <a:avLst/>
          </a:prstGeom>
        </p:spPr>
      </p:pic>
      <p:grpSp>
        <p:nvGrpSpPr>
          <p:cNvPr id="23" name="Group 22">
            <a:extLst>
              <a:ext uri="{FF2B5EF4-FFF2-40B4-BE49-F238E27FC236}">
                <a16:creationId xmlns:a16="http://schemas.microsoft.com/office/drawing/2014/main" id="{0C5310D9-896B-7C40-BE61-ADC3D5698CD6}"/>
              </a:ext>
            </a:extLst>
          </p:cNvPr>
          <p:cNvGrpSpPr/>
          <p:nvPr/>
        </p:nvGrpSpPr>
        <p:grpSpPr>
          <a:xfrm>
            <a:off x="1828800" y="3429000"/>
            <a:ext cx="14366084" cy="2296280"/>
            <a:chOff x="1711547" y="3571120"/>
            <a:chExt cx="14366084" cy="2296280"/>
          </a:xfrm>
        </p:grpSpPr>
        <p:grpSp>
          <p:nvGrpSpPr>
            <p:cNvPr id="22" name="Group 21">
              <a:extLst>
                <a:ext uri="{FF2B5EF4-FFF2-40B4-BE49-F238E27FC236}">
                  <a16:creationId xmlns:a16="http://schemas.microsoft.com/office/drawing/2014/main" id="{7A88F521-9419-C746-82B8-1992B84181BE}"/>
                </a:ext>
              </a:extLst>
            </p:cNvPr>
            <p:cNvGrpSpPr/>
            <p:nvPr/>
          </p:nvGrpSpPr>
          <p:grpSpPr>
            <a:xfrm>
              <a:off x="1711547" y="3571120"/>
              <a:ext cx="13147453" cy="2296280"/>
              <a:chOff x="1711547" y="3429000"/>
              <a:chExt cx="14116742" cy="2465572"/>
            </a:xfrm>
          </p:grpSpPr>
          <p:pic>
            <p:nvPicPr>
              <p:cNvPr id="16" name="Picture 15">
                <a:extLst>
                  <a:ext uri="{FF2B5EF4-FFF2-40B4-BE49-F238E27FC236}">
                    <a16:creationId xmlns:a16="http://schemas.microsoft.com/office/drawing/2014/main" id="{42BEC1C4-D853-B14B-AE09-B23F0012B81A}"/>
                  </a:ext>
                </a:extLst>
              </p:cNvPr>
              <p:cNvPicPr>
                <a:picLocks noChangeAspect="1"/>
              </p:cNvPicPr>
              <p:nvPr/>
            </p:nvPicPr>
            <p:blipFill>
              <a:blip r:embed="rId6"/>
              <a:stretch>
                <a:fillRect/>
              </a:stretch>
            </p:blipFill>
            <p:spPr>
              <a:xfrm>
                <a:off x="1711547" y="3430772"/>
                <a:ext cx="3289300" cy="2463800"/>
              </a:xfrm>
              <a:prstGeom prst="rect">
                <a:avLst/>
              </a:prstGeom>
            </p:spPr>
          </p:pic>
          <p:pic>
            <p:nvPicPr>
              <p:cNvPr id="17" name="Picture 16">
                <a:extLst>
                  <a:ext uri="{FF2B5EF4-FFF2-40B4-BE49-F238E27FC236}">
                    <a16:creationId xmlns:a16="http://schemas.microsoft.com/office/drawing/2014/main" id="{D0FB2BEC-9CBA-B245-AC84-6ECE93900DB2}"/>
                  </a:ext>
                </a:extLst>
              </p:cNvPr>
              <p:cNvPicPr>
                <a:picLocks noChangeAspect="1"/>
              </p:cNvPicPr>
              <p:nvPr/>
            </p:nvPicPr>
            <p:blipFill>
              <a:blip r:embed="rId7"/>
              <a:stretch>
                <a:fillRect/>
              </a:stretch>
            </p:blipFill>
            <p:spPr>
              <a:xfrm>
                <a:off x="5181600" y="3429000"/>
                <a:ext cx="3705095" cy="2465572"/>
              </a:xfrm>
              <a:prstGeom prst="rect">
                <a:avLst/>
              </a:prstGeom>
            </p:spPr>
          </p:pic>
          <p:pic>
            <p:nvPicPr>
              <p:cNvPr id="18" name="Picture 17">
                <a:extLst>
                  <a:ext uri="{FF2B5EF4-FFF2-40B4-BE49-F238E27FC236}">
                    <a16:creationId xmlns:a16="http://schemas.microsoft.com/office/drawing/2014/main" id="{C1A94DF6-2895-E441-9C06-8E72F6E74DE9}"/>
                  </a:ext>
                </a:extLst>
              </p:cNvPr>
              <p:cNvPicPr>
                <a:picLocks noChangeAspect="1"/>
              </p:cNvPicPr>
              <p:nvPr/>
            </p:nvPicPr>
            <p:blipFill>
              <a:blip r:embed="rId8"/>
              <a:stretch>
                <a:fillRect/>
              </a:stretch>
            </p:blipFill>
            <p:spPr>
              <a:xfrm>
                <a:off x="9067448" y="3429000"/>
                <a:ext cx="4733289" cy="2465572"/>
              </a:xfrm>
              <a:prstGeom prst="rect">
                <a:avLst/>
              </a:prstGeom>
            </p:spPr>
          </p:pic>
          <p:pic>
            <p:nvPicPr>
              <p:cNvPr id="20" name="Picture 19">
                <a:extLst>
                  <a:ext uri="{FF2B5EF4-FFF2-40B4-BE49-F238E27FC236}">
                    <a16:creationId xmlns:a16="http://schemas.microsoft.com/office/drawing/2014/main" id="{769CCF50-7633-584D-BE36-CDD143227DE1}"/>
                  </a:ext>
                </a:extLst>
              </p:cNvPr>
              <p:cNvPicPr>
                <a:picLocks noChangeAspect="1"/>
              </p:cNvPicPr>
              <p:nvPr/>
            </p:nvPicPr>
            <p:blipFill>
              <a:blip r:embed="rId9"/>
              <a:stretch>
                <a:fillRect/>
              </a:stretch>
            </p:blipFill>
            <p:spPr>
              <a:xfrm>
                <a:off x="13981490" y="3429000"/>
                <a:ext cx="1846799" cy="2465572"/>
              </a:xfrm>
              <a:prstGeom prst="rect">
                <a:avLst/>
              </a:prstGeom>
            </p:spPr>
          </p:pic>
        </p:grpSp>
        <p:sp>
          <p:nvSpPr>
            <p:cNvPr id="21" name="TextBox 20">
              <a:extLst>
                <a:ext uri="{FF2B5EF4-FFF2-40B4-BE49-F238E27FC236}">
                  <a16:creationId xmlns:a16="http://schemas.microsoft.com/office/drawing/2014/main" id="{A404CB1F-75ED-AC4E-B60C-0D04055406F4}"/>
                </a:ext>
              </a:extLst>
            </p:cNvPr>
            <p:cNvSpPr txBox="1"/>
            <p:nvPr/>
          </p:nvSpPr>
          <p:spPr>
            <a:xfrm>
              <a:off x="15027343" y="4396094"/>
              <a:ext cx="1050288" cy="646331"/>
            </a:xfrm>
            <a:prstGeom prst="rect">
              <a:avLst/>
            </a:prstGeom>
            <a:noFill/>
          </p:spPr>
          <p:txBody>
            <a:bodyPr wrap="none" rtlCol="0">
              <a:spAutoFit/>
            </a:bodyPr>
            <a:lstStyle/>
            <a:p>
              <a:pPr algn="ctr"/>
              <a:r>
                <a:rPr lang="en-US" dirty="0"/>
                <a:t>Dog</a:t>
              </a:r>
            </a:p>
          </p:txBody>
        </p:sp>
      </p:grpSp>
      <p:pic>
        <p:nvPicPr>
          <p:cNvPr id="24" name="Picture 23">
            <a:extLst>
              <a:ext uri="{FF2B5EF4-FFF2-40B4-BE49-F238E27FC236}">
                <a16:creationId xmlns:a16="http://schemas.microsoft.com/office/drawing/2014/main" id="{23C5BC2E-2CD2-BF4B-822B-6CF3347B76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43753" y="6006462"/>
            <a:ext cx="7708392" cy="4666659"/>
          </a:xfrm>
          <a:prstGeom prst="rect">
            <a:avLst/>
          </a:prstGeom>
        </p:spPr>
      </p:pic>
      <p:sp>
        <p:nvSpPr>
          <p:cNvPr id="25" name="TextBox 24">
            <a:extLst>
              <a:ext uri="{FF2B5EF4-FFF2-40B4-BE49-F238E27FC236}">
                <a16:creationId xmlns:a16="http://schemas.microsoft.com/office/drawing/2014/main" id="{E64855C2-26D6-B34F-9487-5F354A7A524C}"/>
              </a:ext>
            </a:extLst>
          </p:cNvPr>
          <p:cNvSpPr txBox="1"/>
          <p:nvPr/>
        </p:nvSpPr>
        <p:spPr>
          <a:xfrm>
            <a:off x="310791" y="11847493"/>
            <a:ext cx="17748609" cy="954107"/>
          </a:xfrm>
          <a:prstGeom prst="rect">
            <a:avLst/>
          </a:prstGeom>
          <a:noFill/>
        </p:spPr>
        <p:txBody>
          <a:bodyPr wrap="square" rtlCol="0">
            <a:spAutoFit/>
          </a:bodyPr>
          <a:lstStyle/>
          <a:p>
            <a:pPr algn="r"/>
            <a:r>
              <a:rPr lang="en-US" altLang="zh-CN" sz="2800" dirty="0"/>
              <a:t>He et al.</a:t>
            </a:r>
            <a:r>
              <a:rPr lang="en-US" sz="2800" dirty="0"/>
              <a:t> </a:t>
            </a:r>
            <a:r>
              <a:rPr lang="en-US" sz="2800" i="1" dirty="0"/>
              <a:t>Mask R-CNN.</a:t>
            </a:r>
            <a:r>
              <a:rPr lang="en-US" sz="2800" dirty="0"/>
              <a:t> ICCV 2017.</a:t>
            </a:r>
          </a:p>
          <a:p>
            <a:pPr algn="r"/>
            <a:r>
              <a:rPr lang="en-US" altLang="zh-CN" sz="2800" dirty="0" err="1"/>
              <a:t>Güler</a:t>
            </a:r>
            <a:r>
              <a:rPr lang="en-US" altLang="zh-CN" sz="2800" dirty="0"/>
              <a:t> et al.</a:t>
            </a:r>
            <a:r>
              <a:rPr lang="en-US" sz="2800" dirty="0"/>
              <a:t> </a:t>
            </a:r>
            <a:r>
              <a:rPr lang="en-US" sz="2800" i="1" dirty="0" err="1"/>
              <a:t>DensePose</a:t>
            </a:r>
            <a:r>
              <a:rPr lang="en-US" sz="2800" i="1" dirty="0"/>
              <a:t>: Dense Human Pose Estimation In The Wild.</a:t>
            </a:r>
            <a:r>
              <a:rPr lang="en-US" sz="2800" dirty="0"/>
              <a:t> CVPR 2018.</a:t>
            </a:r>
          </a:p>
        </p:txBody>
      </p:sp>
    </p:spTree>
    <p:custDataLst>
      <p:tags r:id="rId1"/>
    </p:custDataLst>
    <p:extLst>
      <p:ext uri="{BB962C8B-B14F-4D97-AF65-F5344CB8AC3E}">
        <p14:creationId xmlns:p14="http://schemas.microsoft.com/office/powerpoint/2010/main" val="751995555"/>
      </p:ext>
    </p:extLst>
  </p:cSld>
  <p:clrMapOvr>
    <a:masterClrMapping/>
  </p:clrMapOvr>
  <mc:AlternateContent xmlns:mc="http://schemas.openxmlformats.org/markup-compatibility/2006" xmlns:p14="http://schemas.microsoft.com/office/powerpoint/2010/main">
    <mc:Choice Requires="p14">
      <p:transition spd="slow" p14:dur="2000" advTm="38337"/>
    </mc:Choice>
    <mc:Fallback xmlns="">
      <p:transition spd="slow" advTm="383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C3C4-94E1-3145-BEB6-03BE6B786618}"/>
              </a:ext>
            </a:extLst>
          </p:cNvPr>
          <p:cNvSpPr>
            <a:spLocks noGrp="1"/>
          </p:cNvSpPr>
          <p:nvPr>
            <p:ph type="title"/>
          </p:nvPr>
        </p:nvSpPr>
        <p:spPr/>
        <p:txBody>
          <a:bodyPr/>
          <a:lstStyle/>
          <a:p>
            <a:r>
              <a:rPr lang="en-US" dirty="0"/>
              <a:t>Non-local </a:t>
            </a:r>
            <a:r>
              <a:rPr lang="en-US" altLang="zh-Hans" dirty="0"/>
              <a:t>Operator as A Residual Block</a:t>
            </a:r>
            <a:endParaRPr lang="en-US" dirty="0"/>
          </a:p>
        </p:txBody>
      </p:sp>
      <p:sp>
        <p:nvSpPr>
          <p:cNvPr id="6" name="Cube 5">
            <a:extLst>
              <a:ext uri="{FF2B5EF4-FFF2-40B4-BE49-F238E27FC236}">
                <a16:creationId xmlns:a16="http://schemas.microsoft.com/office/drawing/2014/main" id="{E3609252-0168-FB41-8979-12DBB919F0D9}"/>
              </a:ext>
            </a:extLst>
          </p:cNvPr>
          <p:cNvSpPr/>
          <p:nvPr/>
        </p:nvSpPr>
        <p:spPr>
          <a:xfrm>
            <a:off x="3011102" y="5589175"/>
            <a:ext cx="3870946" cy="6069425"/>
          </a:xfrm>
          <a:prstGeom prst="cube">
            <a:avLst>
              <a:gd name="adj" fmla="val 57786"/>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dirty="0">
                <a:solidFill>
                  <a:schemeClr val="bg1"/>
                </a:solidFill>
              </a:rPr>
              <a:t>3D Conv</a:t>
            </a:r>
          </a:p>
        </p:txBody>
      </p:sp>
      <p:sp>
        <p:nvSpPr>
          <p:cNvPr id="7" name="Cube 6">
            <a:extLst>
              <a:ext uri="{FF2B5EF4-FFF2-40B4-BE49-F238E27FC236}">
                <a16:creationId xmlns:a16="http://schemas.microsoft.com/office/drawing/2014/main" id="{6EB3CEC6-50FB-B54E-9E18-2401E4A02041}"/>
              </a:ext>
            </a:extLst>
          </p:cNvPr>
          <p:cNvSpPr/>
          <p:nvPr/>
        </p:nvSpPr>
        <p:spPr>
          <a:xfrm>
            <a:off x="5099696" y="6678434"/>
            <a:ext cx="3627095" cy="4312991"/>
          </a:xfrm>
          <a:prstGeom prst="cube">
            <a:avLst>
              <a:gd name="adj" fmla="val 42293"/>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dirty="0">
                <a:solidFill>
                  <a:schemeClr val="bg1"/>
                </a:solidFill>
              </a:rPr>
              <a:t>3D</a:t>
            </a:r>
          </a:p>
          <a:p>
            <a:pPr algn="ctr"/>
            <a:r>
              <a:rPr lang="en-US" sz="3000" dirty="0">
                <a:solidFill>
                  <a:schemeClr val="bg1"/>
                </a:solidFill>
              </a:rPr>
              <a:t>Conv</a:t>
            </a:r>
          </a:p>
        </p:txBody>
      </p:sp>
      <p:sp>
        <p:nvSpPr>
          <p:cNvPr id="12" name="Cube 11">
            <a:extLst>
              <a:ext uri="{FF2B5EF4-FFF2-40B4-BE49-F238E27FC236}">
                <a16:creationId xmlns:a16="http://schemas.microsoft.com/office/drawing/2014/main" id="{BA35CDDD-5EA4-024E-9F44-EFD2E361D4CB}"/>
              </a:ext>
            </a:extLst>
          </p:cNvPr>
          <p:cNvSpPr/>
          <p:nvPr/>
        </p:nvSpPr>
        <p:spPr>
          <a:xfrm>
            <a:off x="7675835" y="6671651"/>
            <a:ext cx="3627095" cy="4312991"/>
          </a:xfrm>
          <a:prstGeom prst="cube">
            <a:avLst>
              <a:gd name="adj" fmla="val 42293"/>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dirty="0">
                <a:solidFill>
                  <a:schemeClr val="bg1"/>
                </a:solidFill>
              </a:rPr>
              <a:t>Non-local</a:t>
            </a:r>
          </a:p>
        </p:txBody>
      </p:sp>
      <p:sp>
        <p:nvSpPr>
          <p:cNvPr id="8" name="Cube 7">
            <a:extLst>
              <a:ext uri="{FF2B5EF4-FFF2-40B4-BE49-F238E27FC236}">
                <a16:creationId xmlns:a16="http://schemas.microsoft.com/office/drawing/2014/main" id="{6AF24062-8F95-D347-A0FE-6838D3AE1BE2}"/>
              </a:ext>
            </a:extLst>
          </p:cNvPr>
          <p:cNvSpPr/>
          <p:nvPr/>
        </p:nvSpPr>
        <p:spPr>
          <a:xfrm>
            <a:off x="10326302" y="7369880"/>
            <a:ext cx="2505379" cy="3197772"/>
          </a:xfrm>
          <a:prstGeom prst="cube">
            <a:avLst>
              <a:gd name="adj" fmla="val 33226"/>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dirty="0">
                <a:solidFill>
                  <a:schemeClr val="bg1"/>
                </a:solidFill>
              </a:rPr>
              <a:t>3D</a:t>
            </a:r>
          </a:p>
          <a:p>
            <a:pPr algn="ctr"/>
            <a:r>
              <a:rPr lang="en-US" sz="3000" dirty="0">
                <a:solidFill>
                  <a:schemeClr val="bg1"/>
                </a:solidFill>
              </a:rPr>
              <a:t>Conv</a:t>
            </a:r>
          </a:p>
        </p:txBody>
      </p:sp>
      <p:sp>
        <p:nvSpPr>
          <p:cNvPr id="9" name="Cube 8">
            <a:extLst>
              <a:ext uri="{FF2B5EF4-FFF2-40B4-BE49-F238E27FC236}">
                <a16:creationId xmlns:a16="http://schemas.microsoft.com/office/drawing/2014/main" id="{B4D2FC74-F8B1-EF4D-A357-658FE1219BC9}"/>
              </a:ext>
            </a:extLst>
          </p:cNvPr>
          <p:cNvSpPr/>
          <p:nvPr/>
        </p:nvSpPr>
        <p:spPr>
          <a:xfrm>
            <a:off x="12450681" y="7369880"/>
            <a:ext cx="2505379" cy="3197772"/>
          </a:xfrm>
          <a:prstGeom prst="cube">
            <a:avLst>
              <a:gd name="adj" fmla="val 33226"/>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dirty="0">
                <a:solidFill>
                  <a:schemeClr val="bg1"/>
                </a:solidFill>
              </a:rPr>
              <a:t>Non-local</a:t>
            </a:r>
          </a:p>
        </p:txBody>
      </p:sp>
      <p:cxnSp>
        <p:nvCxnSpPr>
          <p:cNvPr id="14" name="Straight Arrow Connector 13">
            <a:extLst>
              <a:ext uri="{FF2B5EF4-FFF2-40B4-BE49-F238E27FC236}">
                <a16:creationId xmlns:a16="http://schemas.microsoft.com/office/drawing/2014/main" id="{7F843F99-736C-2B4E-A289-0D13E62C2269}"/>
              </a:ext>
            </a:extLst>
          </p:cNvPr>
          <p:cNvCxnSpPr/>
          <p:nvPr/>
        </p:nvCxnSpPr>
        <p:spPr>
          <a:xfrm>
            <a:off x="1786949" y="8968766"/>
            <a:ext cx="1217066"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A79CA8-1187-EC49-BA02-D39DB03163FE}"/>
              </a:ext>
            </a:extLst>
          </p:cNvPr>
          <p:cNvCxnSpPr/>
          <p:nvPr/>
        </p:nvCxnSpPr>
        <p:spPr>
          <a:xfrm>
            <a:off x="14812881" y="8968766"/>
            <a:ext cx="1217066"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F30F16E-B570-8F40-B0F4-0B82342ED000}"/>
              </a:ext>
            </a:extLst>
          </p:cNvPr>
          <p:cNvSpPr txBox="1"/>
          <p:nvPr/>
        </p:nvSpPr>
        <p:spPr>
          <a:xfrm>
            <a:off x="228600" y="8610635"/>
            <a:ext cx="1396473" cy="646331"/>
          </a:xfrm>
          <a:prstGeom prst="rect">
            <a:avLst/>
          </a:prstGeom>
          <a:noFill/>
        </p:spPr>
        <p:txBody>
          <a:bodyPr wrap="none" rtlCol="0">
            <a:spAutoFit/>
          </a:bodyPr>
          <a:lstStyle/>
          <a:p>
            <a:r>
              <a:rPr lang="en-US" dirty="0"/>
              <a:t>Video</a:t>
            </a:r>
          </a:p>
        </p:txBody>
      </p:sp>
      <p:sp>
        <p:nvSpPr>
          <p:cNvPr id="13" name="TextBox 12">
            <a:extLst>
              <a:ext uri="{FF2B5EF4-FFF2-40B4-BE49-F238E27FC236}">
                <a16:creationId xmlns:a16="http://schemas.microsoft.com/office/drawing/2014/main" id="{EE860E9B-E50B-D743-9E6B-FC5148A98C47}"/>
              </a:ext>
            </a:extLst>
          </p:cNvPr>
          <p:cNvSpPr txBox="1"/>
          <p:nvPr/>
        </p:nvSpPr>
        <p:spPr>
          <a:xfrm>
            <a:off x="16195375" y="8368601"/>
            <a:ext cx="1670650" cy="1200329"/>
          </a:xfrm>
          <a:prstGeom prst="rect">
            <a:avLst/>
          </a:prstGeom>
          <a:noFill/>
        </p:spPr>
        <p:txBody>
          <a:bodyPr wrap="none" rtlCol="0">
            <a:spAutoFit/>
          </a:bodyPr>
          <a:lstStyle/>
          <a:p>
            <a:pPr algn="ctr"/>
            <a:r>
              <a:rPr lang="en-US" dirty="0"/>
              <a:t>Action </a:t>
            </a:r>
          </a:p>
          <a:p>
            <a:pPr algn="ctr"/>
            <a:r>
              <a:rPr lang="en-US" dirty="0"/>
              <a:t>Class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F6441F-C8A4-DF4D-815B-F001BD7A103E}"/>
                  </a:ext>
                </a:extLst>
              </p:cNvPr>
              <p:cNvSpPr txBox="1"/>
              <p:nvPr/>
            </p:nvSpPr>
            <p:spPr>
              <a:xfrm>
                <a:off x="7086705" y="3878759"/>
                <a:ext cx="4103816"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𝑧</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𝑦</m:t>
                          </m:r>
                        </m:e>
                        <m:sub>
                          <m:r>
                            <a:rPr lang="en-US" altLang="zh-Hans" sz="5000" i="1">
                              <a:latin typeface="Cambria Math" panose="02040503050406030204" pitchFamily="18" charset="0"/>
                            </a:rPr>
                            <m:t>𝑖</m:t>
                          </m:r>
                        </m:sub>
                      </m:sSub>
                      <m:r>
                        <a:rPr lang="en-US" altLang="zh-Hans" sz="5000" i="1">
                          <a:latin typeface="Cambria Math" panose="02040503050406030204" pitchFamily="18" charset="0"/>
                        </a:rPr>
                        <m:t>𝑊</m:t>
                      </m:r>
                      <m:r>
                        <a:rPr lang="en-US" altLang="zh-Hans" sz="5000" i="1">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oMath>
                  </m:oMathPara>
                </a14:m>
                <a:endParaRPr lang="en-US" sz="5000" dirty="0">
                  <a:solidFill>
                    <a:schemeClr val="tx1"/>
                  </a:solidFill>
                </a:endParaRPr>
              </a:p>
            </p:txBody>
          </p:sp>
        </mc:Choice>
        <mc:Fallback xmlns="">
          <p:sp>
            <p:nvSpPr>
              <p:cNvPr id="16" name="TextBox 15">
                <a:extLst>
                  <a:ext uri="{FF2B5EF4-FFF2-40B4-BE49-F238E27FC236}">
                    <a16:creationId xmlns:a16="http://schemas.microsoft.com/office/drawing/2014/main" id="{C8F6441F-C8A4-DF4D-815B-F001BD7A103E}"/>
                  </a:ext>
                </a:extLst>
              </p:cNvPr>
              <p:cNvSpPr txBox="1">
                <a:spLocks noRot="1" noChangeAspect="1" noMove="1" noResize="1" noEditPoints="1" noAdjustHandles="1" noChangeArrowheads="1" noChangeShapeType="1" noTextEdit="1"/>
              </p:cNvSpPr>
              <p:nvPr/>
            </p:nvSpPr>
            <p:spPr>
              <a:xfrm>
                <a:off x="7086705" y="3878759"/>
                <a:ext cx="4103816" cy="769441"/>
              </a:xfrm>
              <a:prstGeom prst="rect">
                <a:avLst/>
              </a:prstGeom>
              <a:blipFill>
                <a:blip r:embed="rId4"/>
                <a:stretch>
                  <a:fillRect b="-2419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26100353"/>
      </p:ext>
    </p:extLst>
  </p:cSld>
  <p:clrMapOvr>
    <a:masterClrMapping/>
  </p:clrMapOvr>
  <mc:AlternateContent xmlns:mc="http://schemas.openxmlformats.org/markup-compatibility/2006" xmlns:p14="http://schemas.microsoft.com/office/powerpoint/2010/main">
    <mc:Choice Requires="p14">
      <p:transition spd="slow" p14:dur="2000" advTm="11577"/>
    </mc:Choice>
    <mc:Fallback xmlns="">
      <p:transition spd="slow" advTm="115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8" grpId="0" animBg="1"/>
      <p:bldP spid="9"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4BD3-402A-E44D-B9D5-698329E72F30}"/>
              </a:ext>
            </a:extLst>
          </p:cNvPr>
          <p:cNvSpPr>
            <a:spLocks noGrp="1"/>
          </p:cNvSpPr>
          <p:nvPr>
            <p:ph type="title"/>
          </p:nvPr>
        </p:nvSpPr>
        <p:spPr/>
        <p:txBody>
          <a:bodyPr/>
          <a:lstStyle/>
          <a:p>
            <a:r>
              <a:rPr lang="en-US" dirty="0"/>
              <a:t>Examples</a:t>
            </a:r>
          </a:p>
        </p:txBody>
      </p:sp>
      <p:grpSp>
        <p:nvGrpSpPr>
          <p:cNvPr id="17" name="Group 16">
            <a:extLst>
              <a:ext uri="{FF2B5EF4-FFF2-40B4-BE49-F238E27FC236}">
                <a16:creationId xmlns:a16="http://schemas.microsoft.com/office/drawing/2014/main" id="{3FAA31F7-071A-6A46-8BDC-F598D6766DA4}"/>
              </a:ext>
            </a:extLst>
          </p:cNvPr>
          <p:cNvGrpSpPr/>
          <p:nvPr/>
        </p:nvGrpSpPr>
        <p:grpSpPr>
          <a:xfrm>
            <a:off x="918289" y="2895600"/>
            <a:ext cx="16451422" cy="4420374"/>
            <a:chOff x="769778" y="6933426"/>
            <a:chExt cx="16451422" cy="4420374"/>
          </a:xfrm>
        </p:grpSpPr>
        <p:pic>
          <p:nvPicPr>
            <p:cNvPr id="13" name="Picture 12">
              <a:extLst>
                <a:ext uri="{FF2B5EF4-FFF2-40B4-BE49-F238E27FC236}">
                  <a16:creationId xmlns:a16="http://schemas.microsoft.com/office/drawing/2014/main" id="{AE4F0AFB-EAA9-2C44-9FAB-12574654CE9B}"/>
                </a:ext>
              </a:extLst>
            </p:cNvPr>
            <p:cNvPicPr>
              <a:picLocks/>
            </p:cNvPicPr>
            <p:nvPr/>
          </p:nvPicPr>
          <p:blipFill>
            <a:blip r:embed="rId4"/>
            <a:stretch>
              <a:fillRect/>
            </a:stretch>
          </p:blipFill>
          <p:spPr>
            <a:xfrm>
              <a:off x="769778" y="6933426"/>
              <a:ext cx="4297680" cy="3866209"/>
            </a:xfrm>
            <a:prstGeom prst="rect">
              <a:avLst/>
            </a:prstGeom>
            <a:scene3d>
              <a:camera prst="isometricOffAxis1Right"/>
              <a:lightRig rig="threePt" dir="t"/>
            </a:scene3d>
          </p:spPr>
        </p:pic>
        <p:pic>
          <p:nvPicPr>
            <p:cNvPr id="14" name="Picture 13">
              <a:extLst>
                <a:ext uri="{FF2B5EF4-FFF2-40B4-BE49-F238E27FC236}">
                  <a16:creationId xmlns:a16="http://schemas.microsoft.com/office/drawing/2014/main" id="{007231F4-5A7C-EF4A-ADDC-A71C77DE9562}"/>
                </a:ext>
              </a:extLst>
            </p:cNvPr>
            <p:cNvPicPr>
              <a:picLocks/>
            </p:cNvPicPr>
            <p:nvPr/>
          </p:nvPicPr>
          <p:blipFill>
            <a:blip r:embed="rId5"/>
            <a:stretch>
              <a:fillRect/>
            </a:stretch>
          </p:blipFill>
          <p:spPr>
            <a:xfrm>
              <a:off x="4808378" y="7117580"/>
              <a:ext cx="4297680" cy="3867912"/>
            </a:xfrm>
            <a:prstGeom prst="rect">
              <a:avLst/>
            </a:prstGeom>
            <a:scene3d>
              <a:camera prst="isometricOffAxis1Right"/>
              <a:lightRig rig="threePt" dir="t"/>
            </a:scene3d>
          </p:spPr>
        </p:pic>
        <p:pic>
          <p:nvPicPr>
            <p:cNvPr id="15" name="Picture 14">
              <a:extLst>
                <a:ext uri="{FF2B5EF4-FFF2-40B4-BE49-F238E27FC236}">
                  <a16:creationId xmlns:a16="http://schemas.microsoft.com/office/drawing/2014/main" id="{C8FA9F64-BE7B-4543-85BE-0D2D662C3BF6}"/>
                </a:ext>
              </a:extLst>
            </p:cNvPr>
            <p:cNvPicPr>
              <a:picLocks/>
            </p:cNvPicPr>
            <p:nvPr/>
          </p:nvPicPr>
          <p:blipFill>
            <a:blip r:embed="rId6"/>
            <a:stretch>
              <a:fillRect/>
            </a:stretch>
          </p:blipFill>
          <p:spPr>
            <a:xfrm>
              <a:off x="8884920" y="7301734"/>
              <a:ext cx="4297680" cy="3867912"/>
            </a:xfrm>
            <a:prstGeom prst="rect">
              <a:avLst/>
            </a:prstGeom>
            <a:scene3d>
              <a:camera prst="isometricOffAxis1Right"/>
              <a:lightRig rig="threePt" dir="t"/>
            </a:scene3d>
          </p:spPr>
        </p:pic>
        <p:pic>
          <p:nvPicPr>
            <p:cNvPr id="16" name="Picture 15">
              <a:extLst>
                <a:ext uri="{FF2B5EF4-FFF2-40B4-BE49-F238E27FC236}">
                  <a16:creationId xmlns:a16="http://schemas.microsoft.com/office/drawing/2014/main" id="{997DAF88-CC9A-2445-A7C7-5DAA2D1B4791}"/>
                </a:ext>
              </a:extLst>
            </p:cNvPr>
            <p:cNvPicPr>
              <a:picLocks/>
            </p:cNvPicPr>
            <p:nvPr/>
          </p:nvPicPr>
          <p:blipFill>
            <a:blip r:embed="rId7"/>
            <a:stretch>
              <a:fillRect/>
            </a:stretch>
          </p:blipFill>
          <p:spPr>
            <a:xfrm>
              <a:off x="12923520" y="7485888"/>
              <a:ext cx="4297680" cy="3867912"/>
            </a:xfrm>
            <a:prstGeom prst="rect">
              <a:avLst/>
            </a:prstGeom>
            <a:scene3d>
              <a:camera prst="isometricOffAxis1Right"/>
              <a:lightRig rig="threePt" dir="t"/>
            </a:scene3d>
          </p:spPr>
        </p:pic>
      </p:grpSp>
      <p:grpSp>
        <p:nvGrpSpPr>
          <p:cNvPr id="49" name="Group 48">
            <a:extLst>
              <a:ext uri="{FF2B5EF4-FFF2-40B4-BE49-F238E27FC236}">
                <a16:creationId xmlns:a16="http://schemas.microsoft.com/office/drawing/2014/main" id="{08E3692C-B77D-3B49-B31A-F50BC7E60BF1}"/>
              </a:ext>
            </a:extLst>
          </p:cNvPr>
          <p:cNvGrpSpPr/>
          <p:nvPr/>
        </p:nvGrpSpPr>
        <p:grpSpPr>
          <a:xfrm>
            <a:off x="3080465" y="3871064"/>
            <a:ext cx="12626183" cy="2204931"/>
            <a:chOff x="2905281" y="3967269"/>
            <a:chExt cx="12626183" cy="2204931"/>
          </a:xfrm>
        </p:grpSpPr>
        <p:cxnSp>
          <p:nvCxnSpPr>
            <p:cNvPr id="51" name="Straight Arrow Connector 50">
              <a:extLst>
                <a:ext uri="{FF2B5EF4-FFF2-40B4-BE49-F238E27FC236}">
                  <a16:creationId xmlns:a16="http://schemas.microsoft.com/office/drawing/2014/main" id="{4151E857-B8BD-1F4F-B93C-637DB084D9C9}"/>
                </a:ext>
              </a:extLst>
            </p:cNvPr>
            <p:cNvCxnSpPr>
              <a:cxnSpLocks/>
            </p:cNvCxnSpPr>
            <p:nvPr/>
          </p:nvCxnSpPr>
          <p:spPr>
            <a:xfrm flipH="1">
              <a:off x="14782800" y="5199329"/>
              <a:ext cx="748663" cy="51567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735B846-674C-324D-B249-C6F87A954DD6}"/>
                </a:ext>
              </a:extLst>
            </p:cNvPr>
            <p:cNvCxnSpPr>
              <a:cxnSpLocks/>
            </p:cNvCxnSpPr>
            <p:nvPr/>
          </p:nvCxnSpPr>
          <p:spPr>
            <a:xfrm flipH="1">
              <a:off x="10744201" y="5199329"/>
              <a:ext cx="4787262" cy="97287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272B7E-8CEA-F048-A47F-9FB9ADA7C029}"/>
                </a:ext>
              </a:extLst>
            </p:cNvPr>
            <p:cNvCxnSpPr>
              <a:cxnSpLocks/>
            </p:cNvCxnSpPr>
            <p:nvPr/>
          </p:nvCxnSpPr>
          <p:spPr>
            <a:xfrm flipH="1">
              <a:off x="10515600" y="5199329"/>
              <a:ext cx="5015863" cy="694664"/>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0FC69-FF55-8644-83CD-2233CF07D57A}"/>
                </a:ext>
              </a:extLst>
            </p:cNvPr>
            <p:cNvCxnSpPr>
              <a:cxnSpLocks/>
            </p:cNvCxnSpPr>
            <p:nvPr/>
          </p:nvCxnSpPr>
          <p:spPr>
            <a:xfrm flipH="1">
              <a:off x="10820400" y="5199329"/>
              <a:ext cx="4711063" cy="347332"/>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BAC4803-8F66-C84A-ACA2-05C5196C93E0}"/>
                </a:ext>
              </a:extLst>
            </p:cNvPr>
            <p:cNvCxnSpPr>
              <a:cxnSpLocks/>
            </p:cNvCxnSpPr>
            <p:nvPr/>
          </p:nvCxnSpPr>
          <p:spPr>
            <a:xfrm flipH="1">
              <a:off x="6705600" y="5199329"/>
              <a:ext cx="8825863" cy="51567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95F1594-D13B-B742-8B8D-BFD833A0370C}"/>
                </a:ext>
              </a:extLst>
            </p:cNvPr>
            <p:cNvCxnSpPr>
              <a:cxnSpLocks/>
            </p:cNvCxnSpPr>
            <p:nvPr/>
          </p:nvCxnSpPr>
          <p:spPr>
            <a:xfrm flipH="1">
              <a:off x="6553200" y="5199329"/>
              <a:ext cx="8978263" cy="173666"/>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867E2AE-5A19-A04E-8F7A-33C5E94D55F7}"/>
                </a:ext>
              </a:extLst>
            </p:cNvPr>
            <p:cNvCxnSpPr>
              <a:cxnSpLocks/>
            </p:cNvCxnSpPr>
            <p:nvPr/>
          </p:nvCxnSpPr>
          <p:spPr>
            <a:xfrm flipH="1">
              <a:off x="3429000" y="5199329"/>
              <a:ext cx="12102464" cy="97287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FC53725-34C4-7843-80EF-730D760E0F91}"/>
                </a:ext>
              </a:extLst>
            </p:cNvPr>
            <p:cNvCxnSpPr>
              <a:cxnSpLocks/>
            </p:cNvCxnSpPr>
            <p:nvPr/>
          </p:nvCxnSpPr>
          <p:spPr>
            <a:xfrm flipH="1">
              <a:off x="3276600" y="5199329"/>
              <a:ext cx="12254863" cy="173666"/>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687B5BA-48C1-FB41-9C7C-7F8EFC94CC85}"/>
                </a:ext>
              </a:extLst>
            </p:cNvPr>
            <p:cNvCxnSpPr>
              <a:cxnSpLocks/>
            </p:cNvCxnSpPr>
            <p:nvPr/>
          </p:nvCxnSpPr>
          <p:spPr>
            <a:xfrm flipH="1">
              <a:off x="2905281" y="5199329"/>
              <a:ext cx="12626183" cy="0"/>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D5E60FF-B2D3-204B-9DAF-5B32D60493BE}"/>
                </a:ext>
              </a:extLst>
            </p:cNvPr>
            <p:cNvCxnSpPr>
              <a:cxnSpLocks/>
            </p:cNvCxnSpPr>
            <p:nvPr/>
          </p:nvCxnSpPr>
          <p:spPr>
            <a:xfrm flipH="1" flipV="1">
              <a:off x="2905281" y="4878672"/>
              <a:ext cx="12626183" cy="304874"/>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3B40D80-D6C3-6A4D-A45C-7E9AE904BF32}"/>
                </a:ext>
              </a:extLst>
            </p:cNvPr>
            <p:cNvCxnSpPr>
              <a:cxnSpLocks/>
            </p:cNvCxnSpPr>
            <p:nvPr/>
          </p:nvCxnSpPr>
          <p:spPr>
            <a:xfrm flipH="1" flipV="1">
              <a:off x="2905281" y="4314600"/>
              <a:ext cx="12626183" cy="884728"/>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8ABBC3E-5B69-5349-86E6-C619AAA2A036}"/>
                </a:ext>
              </a:extLst>
            </p:cNvPr>
            <p:cNvCxnSpPr>
              <a:cxnSpLocks/>
            </p:cNvCxnSpPr>
            <p:nvPr/>
          </p:nvCxnSpPr>
          <p:spPr>
            <a:xfrm flipH="1" flipV="1">
              <a:off x="3276600" y="3967269"/>
              <a:ext cx="12254864" cy="1232059"/>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4ACDC03-E731-F440-86C6-9C8E9EF0ECF4}"/>
              </a:ext>
            </a:extLst>
          </p:cNvPr>
          <p:cNvGrpSpPr/>
          <p:nvPr/>
        </p:nvGrpSpPr>
        <p:grpSpPr>
          <a:xfrm>
            <a:off x="918289" y="7698784"/>
            <a:ext cx="16457923" cy="4493216"/>
            <a:chOff x="762000" y="7866888"/>
            <a:chExt cx="16457923" cy="4493216"/>
          </a:xfrm>
        </p:grpSpPr>
        <p:pic>
          <p:nvPicPr>
            <p:cNvPr id="111" name="Picture 110">
              <a:extLst>
                <a:ext uri="{FF2B5EF4-FFF2-40B4-BE49-F238E27FC236}">
                  <a16:creationId xmlns:a16="http://schemas.microsoft.com/office/drawing/2014/main" id="{65D0B74D-8795-4146-A3B5-BA5045500437}"/>
                </a:ext>
              </a:extLst>
            </p:cNvPr>
            <p:cNvPicPr>
              <a:picLocks/>
            </p:cNvPicPr>
            <p:nvPr/>
          </p:nvPicPr>
          <p:blipFill>
            <a:blip r:embed="rId8"/>
            <a:stretch>
              <a:fillRect/>
            </a:stretch>
          </p:blipFill>
          <p:spPr>
            <a:xfrm>
              <a:off x="762000" y="7866888"/>
              <a:ext cx="4297680" cy="3867912"/>
            </a:xfrm>
            <a:prstGeom prst="rect">
              <a:avLst/>
            </a:prstGeom>
            <a:scene3d>
              <a:camera prst="isometricOffAxis1Right"/>
              <a:lightRig rig="threePt" dir="t"/>
            </a:scene3d>
          </p:spPr>
        </p:pic>
        <p:pic>
          <p:nvPicPr>
            <p:cNvPr id="112" name="Picture 111">
              <a:extLst>
                <a:ext uri="{FF2B5EF4-FFF2-40B4-BE49-F238E27FC236}">
                  <a16:creationId xmlns:a16="http://schemas.microsoft.com/office/drawing/2014/main" id="{CA716CB4-AFB5-9B4D-9C0F-BD4C5CE34A85}"/>
                </a:ext>
              </a:extLst>
            </p:cNvPr>
            <p:cNvPicPr>
              <a:picLocks/>
            </p:cNvPicPr>
            <p:nvPr/>
          </p:nvPicPr>
          <p:blipFill>
            <a:blip r:embed="rId9"/>
            <a:stretch>
              <a:fillRect/>
            </a:stretch>
          </p:blipFill>
          <p:spPr>
            <a:xfrm>
              <a:off x="4800600" y="8119408"/>
              <a:ext cx="4297680" cy="3867912"/>
            </a:xfrm>
            <a:prstGeom prst="rect">
              <a:avLst/>
            </a:prstGeom>
            <a:scene3d>
              <a:camera prst="isometricOffAxis1Right"/>
              <a:lightRig rig="threePt" dir="t"/>
            </a:scene3d>
          </p:spPr>
        </p:pic>
        <p:pic>
          <p:nvPicPr>
            <p:cNvPr id="113" name="Picture 112">
              <a:extLst>
                <a:ext uri="{FF2B5EF4-FFF2-40B4-BE49-F238E27FC236}">
                  <a16:creationId xmlns:a16="http://schemas.microsoft.com/office/drawing/2014/main" id="{BE31AA00-51F6-BC4E-AC67-3DAA4E186674}"/>
                </a:ext>
              </a:extLst>
            </p:cNvPr>
            <p:cNvPicPr>
              <a:picLocks/>
            </p:cNvPicPr>
            <p:nvPr/>
          </p:nvPicPr>
          <p:blipFill>
            <a:blip r:embed="rId10"/>
            <a:stretch>
              <a:fillRect/>
            </a:stretch>
          </p:blipFill>
          <p:spPr>
            <a:xfrm>
              <a:off x="8858250" y="8305800"/>
              <a:ext cx="4297680" cy="3867912"/>
            </a:xfrm>
            <a:prstGeom prst="rect">
              <a:avLst/>
            </a:prstGeom>
            <a:scene3d>
              <a:camera prst="isometricOffAxis1Right"/>
              <a:lightRig rig="threePt" dir="t"/>
            </a:scene3d>
          </p:spPr>
        </p:pic>
        <p:pic>
          <p:nvPicPr>
            <p:cNvPr id="114" name="Picture 113">
              <a:extLst>
                <a:ext uri="{FF2B5EF4-FFF2-40B4-BE49-F238E27FC236}">
                  <a16:creationId xmlns:a16="http://schemas.microsoft.com/office/drawing/2014/main" id="{176229D8-3F0F-1E4F-94D5-1DED12E8F427}"/>
                </a:ext>
              </a:extLst>
            </p:cNvPr>
            <p:cNvPicPr>
              <a:picLocks/>
            </p:cNvPicPr>
            <p:nvPr/>
          </p:nvPicPr>
          <p:blipFill>
            <a:blip r:embed="rId11"/>
            <a:stretch>
              <a:fillRect/>
            </a:stretch>
          </p:blipFill>
          <p:spPr>
            <a:xfrm>
              <a:off x="12922243" y="8492192"/>
              <a:ext cx="4297680" cy="3867912"/>
            </a:xfrm>
            <a:prstGeom prst="rect">
              <a:avLst/>
            </a:prstGeom>
            <a:scene3d>
              <a:camera prst="isometricOffAxis1Right"/>
              <a:lightRig rig="threePt" dir="t"/>
            </a:scene3d>
          </p:spPr>
        </p:pic>
      </p:grpSp>
      <p:grpSp>
        <p:nvGrpSpPr>
          <p:cNvPr id="98" name="Group 97">
            <a:extLst>
              <a:ext uri="{FF2B5EF4-FFF2-40B4-BE49-F238E27FC236}">
                <a16:creationId xmlns:a16="http://schemas.microsoft.com/office/drawing/2014/main" id="{9DE0760B-4D7E-2442-9283-1E5184ACD651}"/>
              </a:ext>
            </a:extLst>
          </p:cNvPr>
          <p:cNvGrpSpPr/>
          <p:nvPr/>
        </p:nvGrpSpPr>
        <p:grpSpPr>
          <a:xfrm>
            <a:off x="3284652" y="8382000"/>
            <a:ext cx="12192000" cy="3503832"/>
            <a:chOff x="3124200" y="8459568"/>
            <a:chExt cx="12192000" cy="3503832"/>
          </a:xfrm>
        </p:grpSpPr>
        <p:cxnSp>
          <p:nvCxnSpPr>
            <p:cNvPr id="99" name="Straight Arrow Connector 98">
              <a:extLst>
                <a:ext uri="{FF2B5EF4-FFF2-40B4-BE49-F238E27FC236}">
                  <a16:creationId xmlns:a16="http://schemas.microsoft.com/office/drawing/2014/main" id="{1D329D19-1887-5543-8A00-9355B9F5A2E5}"/>
                </a:ext>
              </a:extLst>
            </p:cNvPr>
            <p:cNvCxnSpPr>
              <a:cxnSpLocks/>
            </p:cNvCxnSpPr>
            <p:nvPr/>
          </p:nvCxnSpPr>
          <p:spPr>
            <a:xfrm>
              <a:off x="3505200" y="8461179"/>
              <a:ext cx="2133600" cy="1670605"/>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47D44C1-F8D1-4644-8BA0-60776E15C857}"/>
                </a:ext>
              </a:extLst>
            </p:cNvPr>
            <p:cNvCxnSpPr>
              <a:cxnSpLocks/>
            </p:cNvCxnSpPr>
            <p:nvPr/>
          </p:nvCxnSpPr>
          <p:spPr>
            <a:xfrm>
              <a:off x="3505200" y="8461179"/>
              <a:ext cx="2667000" cy="144482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9EA9CC6-BC78-894E-BAF2-DF89ED134131}"/>
                </a:ext>
              </a:extLst>
            </p:cNvPr>
            <p:cNvCxnSpPr>
              <a:cxnSpLocks/>
            </p:cNvCxnSpPr>
            <p:nvPr/>
          </p:nvCxnSpPr>
          <p:spPr>
            <a:xfrm>
              <a:off x="3505200" y="8461179"/>
              <a:ext cx="7620000" cy="722410"/>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B6CD250-36E8-DD42-BC83-9EED5D6DAD13}"/>
                </a:ext>
              </a:extLst>
            </p:cNvPr>
            <p:cNvCxnSpPr>
              <a:cxnSpLocks/>
            </p:cNvCxnSpPr>
            <p:nvPr/>
          </p:nvCxnSpPr>
          <p:spPr>
            <a:xfrm>
              <a:off x="3505200" y="8461179"/>
              <a:ext cx="7696200" cy="52153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2C634EC-378E-C44D-BDD3-C0CCCC9CFB08}"/>
                </a:ext>
              </a:extLst>
            </p:cNvPr>
            <p:cNvCxnSpPr>
              <a:cxnSpLocks/>
            </p:cNvCxnSpPr>
            <p:nvPr/>
          </p:nvCxnSpPr>
          <p:spPr>
            <a:xfrm>
              <a:off x="3505200" y="8461179"/>
              <a:ext cx="7086600" cy="350222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C4B32D5-23D5-F74C-B9CB-C4F2FC8E3DE6}"/>
                </a:ext>
              </a:extLst>
            </p:cNvPr>
            <p:cNvCxnSpPr>
              <a:cxnSpLocks/>
            </p:cNvCxnSpPr>
            <p:nvPr/>
          </p:nvCxnSpPr>
          <p:spPr>
            <a:xfrm>
              <a:off x="3505200" y="8461179"/>
              <a:ext cx="7696200" cy="0"/>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1846B48-7098-7747-A3F4-64201D631389}"/>
                </a:ext>
              </a:extLst>
            </p:cNvPr>
            <p:cNvCxnSpPr>
              <a:cxnSpLocks/>
            </p:cNvCxnSpPr>
            <p:nvPr/>
          </p:nvCxnSpPr>
          <p:spPr>
            <a:xfrm>
              <a:off x="3505200" y="8461178"/>
              <a:ext cx="11658600" cy="2101314"/>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B170962-EC7B-3F4F-96C4-1C490832CFFE}"/>
                </a:ext>
              </a:extLst>
            </p:cNvPr>
            <p:cNvCxnSpPr>
              <a:cxnSpLocks/>
            </p:cNvCxnSpPr>
            <p:nvPr/>
          </p:nvCxnSpPr>
          <p:spPr>
            <a:xfrm>
              <a:off x="3505200" y="8459572"/>
              <a:ext cx="11811000" cy="3087749"/>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D6E56AC-0314-8247-B736-87BB7D1E38CD}"/>
                </a:ext>
              </a:extLst>
            </p:cNvPr>
            <p:cNvCxnSpPr>
              <a:cxnSpLocks/>
            </p:cNvCxnSpPr>
            <p:nvPr/>
          </p:nvCxnSpPr>
          <p:spPr>
            <a:xfrm>
              <a:off x="3505200" y="8459571"/>
              <a:ext cx="11811000" cy="3335206"/>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C4DA165-FFB4-E140-865C-824549C9F9DD}"/>
                </a:ext>
              </a:extLst>
            </p:cNvPr>
            <p:cNvCxnSpPr>
              <a:cxnSpLocks/>
            </p:cNvCxnSpPr>
            <p:nvPr/>
          </p:nvCxnSpPr>
          <p:spPr>
            <a:xfrm>
              <a:off x="3505200" y="8459570"/>
              <a:ext cx="11430000" cy="3405619"/>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5F25DD1-CA1E-7846-B493-412F9CFAE588}"/>
                </a:ext>
              </a:extLst>
            </p:cNvPr>
            <p:cNvCxnSpPr>
              <a:cxnSpLocks/>
            </p:cNvCxnSpPr>
            <p:nvPr/>
          </p:nvCxnSpPr>
          <p:spPr>
            <a:xfrm>
              <a:off x="3505200" y="8459569"/>
              <a:ext cx="11430000" cy="3087752"/>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AAFC67C-D0F4-0348-901B-ECBA3218A418}"/>
                </a:ext>
              </a:extLst>
            </p:cNvPr>
            <p:cNvCxnSpPr>
              <a:cxnSpLocks/>
            </p:cNvCxnSpPr>
            <p:nvPr/>
          </p:nvCxnSpPr>
          <p:spPr>
            <a:xfrm flipH="1">
              <a:off x="3124200" y="8459568"/>
              <a:ext cx="381000" cy="1294032"/>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20610996"/>
      </p:ext>
    </p:extLst>
  </p:cSld>
  <p:clrMapOvr>
    <a:masterClrMapping/>
  </p:clrMapOvr>
  <mc:AlternateContent xmlns:mc="http://schemas.openxmlformats.org/markup-compatibility/2006" xmlns:p14="http://schemas.microsoft.com/office/powerpoint/2010/main">
    <mc:Choice Requires="p14">
      <p:transition spd="slow" p14:dur="2000" advTm="57182"/>
    </mc:Choice>
    <mc:Fallback xmlns="">
      <p:transition spd="slow" advTm="571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500"/>
                                        <p:tgtEl>
                                          <p:spTgt spid="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wipe(left)">
                                      <p:cBhvr>
                                        <p:cTn id="2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E796-4B88-3C49-9ADD-6E600479CD3F}"/>
              </a:ext>
            </a:extLst>
          </p:cNvPr>
          <p:cNvSpPr>
            <a:spLocks noGrp="1"/>
          </p:cNvSpPr>
          <p:nvPr>
            <p:ph type="title"/>
          </p:nvPr>
        </p:nvSpPr>
        <p:spPr/>
        <p:txBody>
          <a:bodyPr/>
          <a:lstStyle/>
          <a:p>
            <a:r>
              <a:rPr lang="en-US" dirty="0"/>
              <a:t>Action Recognition in Daily Lives</a:t>
            </a:r>
          </a:p>
        </p:txBody>
      </p:sp>
      <p:sp>
        <p:nvSpPr>
          <p:cNvPr id="8" name="TextBox 7">
            <a:extLst>
              <a:ext uri="{FF2B5EF4-FFF2-40B4-BE49-F238E27FC236}">
                <a16:creationId xmlns:a16="http://schemas.microsoft.com/office/drawing/2014/main" id="{95466471-39B1-5D4F-8D72-09B0A67FC634}"/>
              </a:ext>
            </a:extLst>
          </p:cNvPr>
          <p:cNvSpPr txBox="1"/>
          <p:nvPr/>
        </p:nvSpPr>
        <p:spPr>
          <a:xfrm>
            <a:off x="2743200" y="11440180"/>
            <a:ext cx="15316200" cy="954107"/>
          </a:xfrm>
          <a:prstGeom prst="rect">
            <a:avLst/>
          </a:prstGeom>
          <a:noFill/>
        </p:spPr>
        <p:txBody>
          <a:bodyPr wrap="square" rtlCol="0">
            <a:spAutoFit/>
          </a:bodyPr>
          <a:lstStyle/>
          <a:p>
            <a:pPr algn="r"/>
            <a:r>
              <a:rPr lang="en-US" sz="2800" dirty="0"/>
              <a:t>Gunnar A. Sigurdsson, </a:t>
            </a:r>
            <a:r>
              <a:rPr lang="en-US" sz="2800" dirty="0" err="1"/>
              <a:t>Gül</a:t>
            </a:r>
            <a:r>
              <a:rPr lang="en-US" sz="2800" dirty="0"/>
              <a:t> </a:t>
            </a:r>
            <a:r>
              <a:rPr lang="en-US" sz="2800" dirty="0" err="1"/>
              <a:t>Varol</a:t>
            </a:r>
            <a:r>
              <a:rPr lang="en-US" sz="2800" dirty="0"/>
              <a:t>, </a:t>
            </a:r>
            <a:r>
              <a:rPr lang="en-US" sz="2800" b="1" dirty="0" err="1">
                <a:solidFill>
                  <a:schemeClr val="accent2"/>
                </a:solidFill>
              </a:rPr>
              <a:t>Xiaolong</a:t>
            </a:r>
            <a:r>
              <a:rPr lang="en-US" sz="2800" b="1" dirty="0">
                <a:solidFill>
                  <a:schemeClr val="accent2"/>
                </a:solidFill>
              </a:rPr>
              <a:t> Wang</a:t>
            </a:r>
            <a:r>
              <a:rPr lang="en-US" sz="2800" dirty="0"/>
              <a:t>, Ivan Laptev, Ali </a:t>
            </a:r>
            <a:r>
              <a:rPr lang="en-US" sz="2800" dirty="0" err="1"/>
              <a:t>Farhadi</a:t>
            </a:r>
            <a:r>
              <a:rPr lang="en-US" sz="2800" dirty="0"/>
              <a:t>, Abhinav Gupta. </a:t>
            </a:r>
          </a:p>
          <a:p>
            <a:pPr algn="r"/>
            <a:r>
              <a:rPr lang="en-US" sz="2800" i="1" dirty="0"/>
              <a:t>Hollywood in Homes: Crowdsourcing Data Collection for Activity Understanding</a:t>
            </a:r>
            <a:r>
              <a:rPr lang="en-US" sz="2800" dirty="0"/>
              <a:t>. ECCV 2016.</a:t>
            </a:r>
            <a:endParaRPr lang="en-US" sz="2800" b="1" dirty="0"/>
          </a:p>
        </p:txBody>
      </p:sp>
      <p:sp>
        <p:nvSpPr>
          <p:cNvPr id="9" name="TextBox 8">
            <a:extLst>
              <a:ext uri="{FF2B5EF4-FFF2-40B4-BE49-F238E27FC236}">
                <a16:creationId xmlns:a16="http://schemas.microsoft.com/office/drawing/2014/main" id="{71BA6728-CC7F-BA42-98D6-FF9AF085ED3F}"/>
              </a:ext>
            </a:extLst>
          </p:cNvPr>
          <p:cNvSpPr txBox="1"/>
          <p:nvPr/>
        </p:nvSpPr>
        <p:spPr>
          <a:xfrm>
            <a:off x="0" y="4419600"/>
            <a:ext cx="18288000" cy="938719"/>
          </a:xfrm>
          <a:prstGeom prst="rect">
            <a:avLst/>
          </a:prstGeom>
          <a:noFill/>
        </p:spPr>
        <p:txBody>
          <a:bodyPr wrap="square" rtlCol="0">
            <a:spAutoFit/>
          </a:bodyPr>
          <a:lstStyle/>
          <a:p>
            <a:pPr algn="ctr"/>
            <a:r>
              <a:rPr lang="en-US" sz="5500" dirty="0"/>
              <a:t>Charades Dataset: 157 classes, 9.8k videos, 30s per video</a:t>
            </a:r>
          </a:p>
        </p:txBody>
      </p:sp>
      <p:sp>
        <p:nvSpPr>
          <p:cNvPr id="10" name="TextBox 9">
            <a:extLst>
              <a:ext uri="{FF2B5EF4-FFF2-40B4-BE49-F238E27FC236}">
                <a16:creationId xmlns:a16="http://schemas.microsoft.com/office/drawing/2014/main" id="{0F1722CF-ED40-4342-8B1E-62B4E4AA6717}"/>
              </a:ext>
            </a:extLst>
          </p:cNvPr>
          <p:cNvSpPr txBox="1"/>
          <p:nvPr/>
        </p:nvSpPr>
        <p:spPr>
          <a:xfrm>
            <a:off x="0" y="3099881"/>
            <a:ext cx="18288000" cy="938719"/>
          </a:xfrm>
          <a:prstGeom prst="rect">
            <a:avLst/>
          </a:prstGeom>
          <a:noFill/>
        </p:spPr>
        <p:txBody>
          <a:bodyPr wrap="square" rtlCol="0">
            <a:spAutoFit/>
          </a:bodyPr>
          <a:lstStyle/>
          <a:p>
            <a:pPr algn="ctr"/>
            <a:r>
              <a:rPr lang="en-US" sz="5500" dirty="0"/>
              <a:t>We let the people upload their own videos!</a:t>
            </a:r>
          </a:p>
        </p:txBody>
      </p:sp>
      <p:pic>
        <p:nvPicPr>
          <p:cNvPr id="3" name="0RI7C">
            <a:hlinkClick r:id="" action="ppaction://media"/>
            <a:extLst>
              <a:ext uri="{FF2B5EF4-FFF2-40B4-BE49-F238E27FC236}">
                <a16:creationId xmlns:a16="http://schemas.microsoft.com/office/drawing/2014/main" id="{0D0044B3-4448-2147-A3C9-84E62F49C125}"/>
              </a:ext>
            </a:extLst>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7490604" y="6172201"/>
            <a:ext cx="2090305" cy="3716098"/>
          </a:xfrm>
          <a:prstGeom prst="rect">
            <a:avLst/>
          </a:prstGeom>
        </p:spPr>
      </p:pic>
      <p:pic>
        <p:nvPicPr>
          <p:cNvPr id="4" name="0XB7U">
            <a:hlinkClick r:id="" action="ppaction://media"/>
            <a:extLst>
              <a:ext uri="{FF2B5EF4-FFF2-40B4-BE49-F238E27FC236}">
                <a16:creationId xmlns:a16="http://schemas.microsoft.com/office/drawing/2014/main" id="{C2FDBEBD-5DAE-3143-8C26-27B6DFA7B6C2}"/>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10462404" y="6172201"/>
            <a:ext cx="6606396" cy="3716098"/>
          </a:xfrm>
          <a:prstGeom prst="rect">
            <a:avLst/>
          </a:prstGeom>
        </p:spPr>
      </p:pic>
      <p:pic>
        <p:nvPicPr>
          <p:cNvPr id="11" name="openbook.mp4">
            <a:hlinkClick r:id="" action="ppaction://media"/>
            <a:extLst>
              <a:ext uri="{FF2B5EF4-FFF2-40B4-BE49-F238E27FC236}">
                <a16:creationId xmlns:a16="http://schemas.microsoft.com/office/drawing/2014/main" id="{D541A7AB-620B-134B-B7CE-F736A1F91C66}"/>
              </a:ext>
            </a:extLst>
          </p:cNvPr>
          <p:cNvPicPr>
            <a:picLocks noGrp="1" noChangeAspect="1"/>
          </p:cNvPicPr>
          <p:nvPr>
            <p:ph idx="1"/>
            <a:videoFile r:link="rId7"/>
            <p:extLst>
              <p:ext uri="{DAA4B4D4-6D71-4841-9C94-3DE7FCFB9230}">
                <p14:media xmlns:p14="http://schemas.microsoft.com/office/powerpoint/2010/main" r:embed="rId6"/>
              </p:ext>
            </p:extLst>
          </p:nvPr>
        </p:nvPicPr>
        <p:blipFill>
          <a:blip r:embed="rId12"/>
          <a:stretch>
            <a:fillRect/>
          </a:stretch>
        </p:blipFill>
        <p:spPr>
          <a:xfrm>
            <a:off x="861204" y="6172202"/>
            <a:ext cx="6606316" cy="3716098"/>
          </a:xfrm>
        </p:spPr>
      </p:pic>
    </p:spTree>
    <p:custDataLst>
      <p:tags r:id="rId1"/>
    </p:custDataLst>
    <p:extLst>
      <p:ext uri="{BB962C8B-B14F-4D97-AF65-F5344CB8AC3E}">
        <p14:creationId xmlns:p14="http://schemas.microsoft.com/office/powerpoint/2010/main" val="1579220274"/>
      </p:ext>
    </p:extLst>
  </p:cSld>
  <p:clrMapOvr>
    <a:masterClrMapping/>
  </p:clrMapOvr>
  <mc:AlternateContent xmlns:mc="http://schemas.openxmlformats.org/markup-compatibility/2006" xmlns:p14="http://schemas.microsoft.com/office/powerpoint/2010/main">
    <mc:Choice Requires="p14">
      <p:transition spd="slow" p14:dur="2000" advTm="45277"/>
    </mc:Choice>
    <mc:Fallback xmlns="">
      <p:transition spd="slow" advTm="452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1347" fill="hold"/>
                                        <p:tgtEl>
                                          <p:spTgt spid="3"/>
                                        </p:tgtEl>
                                      </p:cBhvr>
                                    </p:cmd>
                                  </p:childTnLst>
                                </p:cTn>
                              </p:par>
                              <p:par>
                                <p:cTn id="17" presetID="1" presetClass="mediacall" presetSubtype="0" fill="hold" nodeType="withEffect">
                                  <p:stCondLst>
                                    <p:cond delay="0"/>
                                  </p:stCondLst>
                                  <p:childTnLst>
                                    <p:cmd type="call" cmd="playFrom(0.0)">
                                      <p:cBhvr>
                                        <p:cTn id="18" dur="30442" fill="hold"/>
                                        <p:tgtEl>
                                          <p:spTgt spid="4"/>
                                        </p:tgtEl>
                                      </p:cBhvr>
                                    </p:cmd>
                                  </p:childTnLst>
                                </p:cTn>
                              </p:par>
                              <p:par>
                                <p:cTn id="19" presetID="1" presetClass="mediacall" presetSubtype="0" fill="hold" nodeType="withEffect">
                                  <p:stCondLst>
                                    <p:cond delay="0"/>
                                  </p:stCondLst>
                                  <p:childTnLst>
                                    <p:cmd type="call" cmd="playFrom(0.0)">
                                      <p:cBhvr>
                                        <p:cTn id="20" dur="338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seq concurrent="1" nextAc="seek">
              <p:cTn id="33" restart="whenNotActive" fill="hold" evtFilter="cancelBubble" nodeType="interactiveSeq">
                <p:stCondLst>
                  <p:cond evt="onClick" delay="0">
                    <p:tgtEl>
                      <p:spTgt spid="11"/>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11"/>
                                        </p:tgtEl>
                                      </p:cBhvr>
                                    </p:cmd>
                                  </p:childTnLst>
                                </p:cTn>
                              </p:par>
                            </p:childTnLst>
                          </p:cTn>
                        </p:par>
                      </p:childTnLst>
                    </p:cTn>
                  </p:par>
                </p:childTnLst>
              </p:cTn>
              <p:nextCondLst>
                <p:cond evt="onClick" delay="0">
                  <p:tgtEl>
                    <p:spTgt spid="11"/>
                  </p:tgtEl>
                </p:cond>
              </p:nextCondLst>
            </p:seq>
            <p:video>
              <p:cMediaNode vol="80000">
                <p:cTn id="38" fill="hold" display="0">
                  <p:stCondLst>
                    <p:cond delay="indefinite"/>
                  </p:stCondLst>
                </p:cTn>
                <p:tgtEl>
                  <p:spTgt spid="11"/>
                </p:tgtEl>
              </p:cMediaNode>
            </p:video>
          </p:childTnLst>
        </p:cTn>
      </p:par>
    </p:tnLst>
    <p:bldLst>
      <p:bldP spid="9" grpId="0"/>
      <p:bldP spid="10" grpId="0"/>
    </p:bldLst>
  </p:timing>
  <p:extLst mod="1">
    <p:ext uri="{E180D4A7-C9FB-4DFB-919C-405C955672EB}">
      <p14:showEvtLst xmlns:p14="http://schemas.microsoft.com/office/powerpoint/2010/main">
        <p14:playEvt time="32145" objId="3"/>
        <p14:playEvt time="32267" objId="4"/>
        <p14:playEvt time="32289" objId="11"/>
        <p14:stopEvt time="36268" objId="11"/>
        <p14:stopEvt time="45277" objId="3"/>
        <p14:stopEvt time="45277" objId="4"/>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74C2-6BC6-8A48-91F7-3AC409593EE2}"/>
              </a:ext>
            </a:extLst>
          </p:cNvPr>
          <p:cNvSpPr>
            <a:spLocks noGrp="1"/>
          </p:cNvSpPr>
          <p:nvPr>
            <p:ph type="title"/>
          </p:nvPr>
        </p:nvSpPr>
        <p:spPr/>
        <p:txBody>
          <a:bodyPr/>
          <a:lstStyle/>
          <a:p>
            <a:r>
              <a:rPr lang="en-US" dirty="0"/>
              <a:t>Action Recognition on Charades</a:t>
            </a:r>
          </a:p>
        </p:txBody>
      </p:sp>
      <p:cxnSp>
        <p:nvCxnSpPr>
          <p:cNvPr id="16" name="Straight Connector 15">
            <a:extLst>
              <a:ext uri="{FF2B5EF4-FFF2-40B4-BE49-F238E27FC236}">
                <a16:creationId xmlns:a16="http://schemas.microsoft.com/office/drawing/2014/main" id="{4074C469-2972-E545-8913-B7B3641CEE98}"/>
              </a:ext>
            </a:extLst>
          </p:cNvPr>
          <p:cNvCxnSpPr/>
          <p:nvPr/>
        </p:nvCxnSpPr>
        <p:spPr>
          <a:xfrm>
            <a:off x="3560617" y="4800600"/>
            <a:ext cx="1046018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5FAF34-DA4F-4A46-A48E-46A9176EC68E}"/>
              </a:ext>
            </a:extLst>
          </p:cNvPr>
          <p:cNvCxnSpPr/>
          <p:nvPr/>
        </p:nvCxnSpPr>
        <p:spPr>
          <a:xfrm>
            <a:off x="3557606" y="6172200"/>
            <a:ext cx="104601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8EC3A8C-A319-974F-A98C-CFD652D7DA70}"/>
              </a:ext>
            </a:extLst>
          </p:cNvPr>
          <p:cNvSpPr/>
          <p:nvPr/>
        </p:nvSpPr>
        <p:spPr>
          <a:xfrm>
            <a:off x="3657601" y="5055513"/>
            <a:ext cx="2420856" cy="861774"/>
          </a:xfrm>
          <a:prstGeom prst="rect">
            <a:avLst/>
          </a:prstGeom>
        </p:spPr>
        <p:txBody>
          <a:bodyPr wrap="none">
            <a:spAutoFit/>
          </a:bodyPr>
          <a:lstStyle/>
          <a:p>
            <a:r>
              <a:rPr kumimoji="1" lang="en-US" sz="5000" dirty="0"/>
              <a:t>Method</a:t>
            </a:r>
            <a:endParaRPr lang="en-US" sz="5000" dirty="0"/>
          </a:p>
        </p:txBody>
      </p:sp>
      <p:sp>
        <p:nvSpPr>
          <p:cNvPr id="20" name="Rectangle 19">
            <a:extLst>
              <a:ext uri="{FF2B5EF4-FFF2-40B4-BE49-F238E27FC236}">
                <a16:creationId xmlns:a16="http://schemas.microsoft.com/office/drawing/2014/main" id="{6144067B-D3B8-B841-9E31-53D0B54A5C46}"/>
              </a:ext>
            </a:extLst>
          </p:cNvPr>
          <p:cNvSpPr/>
          <p:nvPr/>
        </p:nvSpPr>
        <p:spPr>
          <a:xfrm>
            <a:off x="11241731" y="5055513"/>
            <a:ext cx="2776057" cy="861774"/>
          </a:xfrm>
          <a:prstGeom prst="rect">
            <a:avLst/>
          </a:prstGeom>
        </p:spPr>
        <p:txBody>
          <a:bodyPr wrap="square">
            <a:spAutoFit/>
          </a:bodyPr>
          <a:lstStyle/>
          <a:p>
            <a:pPr algn="ctr"/>
            <a:r>
              <a:rPr kumimoji="1" lang="en-US" sz="5000" dirty="0" err="1"/>
              <a:t>mAP</a:t>
            </a:r>
            <a:endParaRPr lang="en-US" sz="5000" dirty="0"/>
          </a:p>
        </p:txBody>
      </p:sp>
      <p:grpSp>
        <p:nvGrpSpPr>
          <p:cNvPr id="21" name="Group 20">
            <a:extLst>
              <a:ext uri="{FF2B5EF4-FFF2-40B4-BE49-F238E27FC236}">
                <a16:creationId xmlns:a16="http://schemas.microsoft.com/office/drawing/2014/main" id="{1D91FC15-E950-1E4B-8482-5AD120DA8B55}"/>
              </a:ext>
            </a:extLst>
          </p:cNvPr>
          <p:cNvGrpSpPr/>
          <p:nvPr/>
        </p:nvGrpSpPr>
        <p:grpSpPr>
          <a:xfrm>
            <a:off x="3657600" y="6427112"/>
            <a:ext cx="10158301" cy="861774"/>
            <a:chOff x="3657600" y="6198512"/>
            <a:chExt cx="10158301" cy="861774"/>
          </a:xfrm>
        </p:grpSpPr>
        <p:sp>
          <p:nvSpPr>
            <p:cNvPr id="22" name="Rectangle 21">
              <a:extLst>
                <a:ext uri="{FF2B5EF4-FFF2-40B4-BE49-F238E27FC236}">
                  <a16:creationId xmlns:a16="http://schemas.microsoft.com/office/drawing/2014/main" id="{3BA8DD72-C349-C84D-99F1-6AD30C9D8B16}"/>
                </a:ext>
              </a:extLst>
            </p:cNvPr>
            <p:cNvSpPr/>
            <p:nvPr/>
          </p:nvSpPr>
          <p:spPr>
            <a:xfrm>
              <a:off x="3657600" y="6198512"/>
              <a:ext cx="2702984" cy="861774"/>
            </a:xfrm>
            <a:prstGeom prst="rect">
              <a:avLst/>
            </a:prstGeom>
          </p:spPr>
          <p:txBody>
            <a:bodyPr wrap="none">
              <a:spAutoFit/>
            </a:bodyPr>
            <a:lstStyle/>
            <a:p>
              <a:r>
                <a:rPr kumimoji="1" lang="en-US" sz="5000" dirty="0"/>
                <a:t>3D Conv</a:t>
              </a:r>
              <a:endParaRPr lang="en-US" sz="5000" dirty="0"/>
            </a:p>
          </p:txBody>
        </p:sp>
        <p:sp>
          <p:nvSpPr>
            <p:cNvPr id="23" name="Rectangle 22">
              <a:extLst>
                <a:ext uri="{FF2B5EF4-FFF2-40B4-BE49-F238E27FC236}">
                  <a16:creationId xmlns:a16="http://schemas.microsoft.com/office/drawing/2014/main" id="{51FA06A9-D76B-C84D-B7C1-682037D7482E}"/>
                </a:ext>
              </a:extLst>
            </p:cNvPr>
            <p:cNvSpPr/>
            <p:nvPr/>
          </p:nvSpPr>
          <p:spPr>
            <a:xfrm>
              <a:off x="11970524" y="6198512"/>
              <a:ext cx="1845377" cy="861774"/>
            </a:xfrm>
            <a:prstGeom prst="rect">
              <a:avLst/>
            </a:prstGeom>
          </p:spPr>
          <p:txBody>
            <a:bodyPr wrap="none">
              <a:spAutoFit/>
            </a:bodyPr>
            <a:lstStyle/>
            <a:p>
              <a:r>
                <a:rPr kumimoji="1" lang="en-US" sz="5000" dirty="0"/>
                <a:t>31.8%</a:t>
              </a:r>
              <a:endParaRPr lang="en-US" sz="5000" dirty="0"/>
            </a:p>
          </p:txBody>
        </p:sp>
      </p:grpSp>
      <p:cxnSp>
        <p:nvCxnSpPr>
          <p:cNvPr id="24" name="Straight Connector 23">
            <a:extLst>
              <a:ext uri="{FF2B5EF4-FFF2-40B4-BE49-F238E27FC236}">
                <a16:creationId xmlns:a16="http://schemas.microsoft.com/office/drawing/2014/main" id="{654D0351-CD03-D742-8FD4-5D171C61BC04}"/>
              </a:ext>
            </a:extLst>
          </p:cNvPr>
          <p:cNvCxnSpPr/>
          <p:nvPr/>
        </p:nvCxnSpPr>
        <p:spPr>
          <a:xfrm>
            <a:off x="3560617" y="8686800"/>
            <a:ext cx="1046018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F04EBDA-EEB6-444E-9E45-FA57B3A7F9DC}"/>
              </a:ext>
            </a:extLst>
          </p:cNvPr>
          <p:cNvGrpSpPr/>
          <p:nvPr/>
        </p:nvGrpSpPr>
        <p:grpSpPr>
          <a:xfrm>
            <a:off x="3657600" y="7520226"/>
            <a:ext cx="10158301" cy="861774"/>
            <a:chOff x="3657600" y="8431882"/>
            <a:chExt cx="10158301" cy="861774"/>
          </a:xfrm>
        </p:grpSpPr>
        <p:sp>
          <p:nvSpPr>
            <p:cNvPr id="26" name="Rectangle 25">
              <a:extLst>
                <a:ext uri="{FF2B5EF4-FFF2-40B4-BE49-F238E27FC236}">
                  <a16:creationId xmlns:a16="http://schemas.microsoft.com/office/drawing/2014/main" id="{23A72FBC-0D31-E345-B05C-BCEFD960A181}"/>
                </a:ext>
              </a:extLst>
            </p:cNvPr>
            <p:cNvSpPr/>
            <p:nvPr/>
          </p:nvSpPr>
          <p:spPr>
            <a:xfrm>
              <a:off x="3657600" y="8431882"/>
              <a:ext cx="6139822" cy="861774"/>
            </a:xfrm>
            <a:prstGeom prst="rect">
              <a:avLst/>
            </a:prstGeom>
          </p:spPr>
          <p:txBody>
            <a:bodyPr wrap="none">
              <a:spAutoFit/>
            </a:bodyPr>
            <a:lstStyle/>
            <a:p>
              <a:r>
                <a:rPr kumimoji="1" lang="en-US" sz="5000" dirty="0"/>
                <a:t>3D Conv + Non-local</a:t>
              </a:r>
              <a:endParaRPr lang="en-US" sz="5000" dirty="0"/>
            </a:p>
          </p:txBody>
        </p:sp>
        <p:sp>
          <p:nvSpPr>
            <p:cNvPr id="27" name="Rectangle 26">
              <a:extLst>
                <a:ext uri="{FF2B5EF4-FFF2-40B4-BE49-F238E27FC236}">
                  <a16:creationId xmlns:a16="http://schemas.microsoft.com/office/drawing/2014/main" id="{595E9542-B83B-1840-BE7C-89D3B9F6CF09}"/>
                </a:ext>
              </a:extLst>
            </p:cNvPr>
            <p:cNvSpPr/>
            <p:nvPr/>
          </p:nvSpPr>
          <p:spPr>
            <a:xfrm>
              <a:off x="11970524" y="8431882"/>
              <a:ext cx="1845377" cy="861774"/>
            </a:xfrm>
            <a:prstGeom prst="rect">
              <a:avLst/>
            </a:prstGeom>
          </p:spPr>
          <p:txBody>
            <a:bodyPr wrap="none">
              <a:spAutoFit/>
            </a:bodyPr>
            <a:lstStyle/>
            <a:p>
              <a:r>
                <a:rPr kumimoji="1" lang="en-US" sz="5000" dirty="0"/>
                <a:t>33.5%</a:t>
              </a:r>
              <a:endParaRPr lang="en-US" sz="5000" dirty="0"/>
            </a:p>
          </p:txBody>
        </p:sp>
      </p:grpSp>
    </p:spTree>
    <p:custDataLst>
      <p:tags r:id="rId1"/>
    </p:custDataLst>
    <p:extLst>
      <p:ext uri="{BB962C8B-B14F-4D97-AF65-F5344CB8AC3E}">
        <p14:creationId xmlns:p14="http://schemas.microsoft.com/office/powerpoint/2010/main" val="663416706"/>
      </p:ext>
    </p:extLst>
  </p:cSld>
  <p:clrMapOvr>
    <a:masterClrMapping/>
  </p:clrMapOvr>
  <mc:AlternateContent xmlns:mc="http://schemas.openxmlformats.org/markup-compatibility/2006" xmlns:p14="http://schemas.microsoft.com/office/powerpoint/2010/main">
    <mc:Choice Requires="p14">
      <p:transition spd="slow" p14:dur="2000" advTm="12380"/>
    </mc:Choice>
    <mc:Fallback xmlns="">
      <p:transition spd="slow" advTm="123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A71E-62AD-C643-8BF0-456F3126C846}"/>
              </a:ext>
            </a:extLst>
          </p:cNvPr>
          <p:cNvSpPr>
            <a:spLocks noGrp="1"/>
          </p:cNvSpPr>
          <p:nvPr>
            <p:ph type="title"/>
          </p:nvPr>
        </p:nvSpPr>
        <p:spPr/>
        <p:txBody>
          <a:bodyPr/>
          <a:lstStyle/>
          <a:p>
            <a:r>
              <a:rPr lang="en-US" dirty="0"/>
              <a:t>Opening A Book</a:t>
            </a:r>
          </a:p>
        </p:txBody>
      </p:sp>
      <p:sp>
        <p:nvSpPr>
          <p:cNvPr id="4" name="Slide Number Placeholder 3">
            <a:extLst>
              <a:ext uri="{FF2B5EF4-FFF2-40B4-BE49-F238E27FC236}">
                <a16:creationId xmlns:a16="http://schemas.microsoft.com/office/drawing/2014/main" id="{1F0FD31C-3C79-FB4B-AB1C-E10915984F8D}"/>
              </a:ext>
            </a:extLst>
          </p:cNvPr>
          <p:cNvSpPr>
            <a:spLocks noGrp="1"/>
          </p:cNvSpPr>
          <p:nvPr>
            <p:ph type="sldNum" sz="quarter" idx="12"/>
          </p:nvPr>
        </p:nvSpPr>
        <p:spPr/>
        <p:txBody>
          <a:bodyPr/>
          <a:lstStyle/>
          <a:p>
            <a:fld id="{90338718-CCDB-0046-9DF1-89ED948D6EDA}" type="slidenum">
              <a:rPr lang="en-US" smtClean="0"/>
              <a:pPr/>
              <a:t>24</a:t>
            </a:fld>
            <a:endParaRPr lang="en-US" dirty="0"/>
          </a:p>
        </p:txBody>
      </p:sp>
      <p:pic>
        <p:nvPicPr>
          <p:cNvPr id="5" name="openbook.mp4">
            <a:hlinkClick r:id="" action="ppaction://media"/>
            <a:extLst>
              <a:ext uri="{FF2B5EF4-FFF2-40B4-BE49-F238E27FC236}">
                <a16:creationId xmlns:a16="http://schemas.microsoft.com/office/drawing/2014/main" id="{F1FDB199-AC37-A447-BA53-19555D0EAD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24050" y="3765550"/>
            <a:ext cx="14438313" cy="8121650"/>
          </a:xfrm>
        </p:spPr>
      </p:pic>
    </p:spTree>
    <p:extLst>
      <p:ext uri="{BB962C8B-B14F-4D97-AF65-F5344CB8AC3E}">
        <p14:creationId xmlns:p14="http://schemas.microsoft.com/office/powerpoint/2010/main" val="195538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7C8C-A9C2-A74F-9972-C03429B97F6A}"/>
              </a:ext>
            </a:extLst>
          </p:cNvPr>
          <p:cNvSpPr>
            <a:spLocks noGrp="1"/>
          </p:cNvSpPr>
          <p:nvPr>
            <p:ph type="title"/>
          </p:nvPr>
        </p:nvSpPr>
        <p:spPr/>
        <p:txBody>
          <a:bodyPr/>
          <a:lstStyle/>
          <a:p>
            <a:r>
              <a:rPr lang="en-US" dirty="0"/>
              <a:t>Opening A Book</a:t>
            </a:r>
          </a:p>
        </p:txBody>
      </p:sp>
      <p:sp>
        <p:nvSpPr>
          <p:cNvPr id="4" name="Slide Number Placeholder 3">
            <a:extLst>
              <a:ext uri="{FF2B5EF4-FFF2-40B4-BE49-F238E27FC236}">
                <a16:creationId xmlns:a16="http://schemas.microsoft.com/office/drawing/2014/main" id="{712B17A9-1D82-2D46-873D-3C5AAF8B6264}"/>
              </a:ext>
            </a:extLst>
          </p:cNvPr>
          <p:cNvSpPr>
            <a:spLocks noGrp="1"/>
          </p:cNvSpPr>
          <p:nvPr>
            <p:ph type="sldNum" sz="quarter" idx="12"/>
          </p:nvPr>
        </p:nvSpPr>
        <p:spPr/>
        <p:txBody>
          <a:bodyPr/>
          <a:lstStyle/>
          <a:p>
            <a:fld id="{90338718-CCDB-0046-9DF1-89ED948D6EDA}" type="slidenum">
              <a:rPr lang="en-US" smtClean="0"/>
              <a:pPr/>
              <a:t>25</a:t>
            </a:fld>
            <a:endParaRPr lang="en-US" dirty="0"/>
          </a:p>
        </p:txBody>
      </p:sp>
      <p:pic>
        <p:nvPicPr>
          <p:cNvPr id="5" name="Picture 4">
            <a:extLst>
              <a:ext uri="{FF2B5EF4-FFF2-40B4-BE49-F238E27FC236}">
                <a16:creationId xmlns:a16="http://schemas.microsoft.com/office/drawing/2014/main" id="{58AEFB71-42E0-8B4A-AD12-E9815D19D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72914"/>
            <a:ext cx="7696200" cy="5772150"/>
          </a:xfrm>
          <a:prstGeom prst="rect">
            <a:avLst/>
          </a:prstGeom>
        </p:spPr>
      </p:pic>
      <p:sp>
        <p:nvSpPr>
          <p:cNvPr id="80" name="TextBox 79">
            <a:extLst>
              <a:ext uri="{FF2B5EF4-FFF2-40B4-BE49-F238E27FC236}">
                <a16:creationId xmlns:a16="http://schemas.microsoft.com/office/drawing/2014/main" id="{258BA282-84E6-6D41-A2D4-71E983AE3727}"/>
              </a:ext>
            </a:extLst>
          </p:cNvPr>
          <p:cNvSpPr txBox="1"/>
          <p:nvPr/>
        </p:nvSpPr>
        <p:spPr>
          <a:xfrm>
            <a:off x="3794384" y="10058400"/>
            <a:ext cx="9986626" cy="1169551"/>
          </a:xfrm>
          <a:prstGeom prst="rect">
            <a:avLst/>
          </a:prstGeom>
          <a:noFill/>
        </p:spPr>
        <p:txBody>
          <a:bodyPr wrap="square" rtlCol="0">
            <a:spAutoFit/>
          </a:bodyPr>
          <a:lstStyle/>
          <a:p>
            <a:pPr algn="ctr"/>
            <a:r>
              <a:rPr lang="en-US" sz="7000" dirty="0"/>
              <a:t>The Non-local Block</a:t>
            </a:r>
          </a:p>
        </p:txBody>
      </p:sp>
      <p:pic>
        <p:nvPicPr>
          <p:cNvPr id="128" name="Picture 127">
            <a:extLst>
              <a:ext uri="{FF2B5EF4-FFF2-40B4-BE49-F238E27FC236}">
                <a16:creationId xmlns:a16="http://schemas.microsoft.com/office/drawing/2014/main" id="{180A9F1F-518F-EF48-8C0E-C2383EED7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7214" y="3472915"/>
            <a:ext cx="7668491" cy="5751368"/>
          </a:xfrm>
          <a:prstGeom prst="rect">
            <a:avLst/>
          </a:prstGeom>
        </p:spPr>
      </p:pic>
      <p:grpSp>
        <p:nvGrpSpPr>
          <p:cNvPr id="129" name="Group 128">
            <a:extLst>
              <a:ext uri="{FF2B5EF4-FFF2-40B4-BE49-F238E27FC236}">
                <a16:creationId xmlns:a16="http://schemas.microsoft.com/office/drawing/2014/main" id="{F09B5516-4BF2-5748-BE8B-309D05BD0151}"/>
              </a:ext>
            </a:extLst>
          </p:cNvPr>
          <p:cNvGrpSpPr/>
          <p:nvPr/>
        </p:nvGrpSpPr>
        <p:grpSpPr>
          <a:xfrm>
            <a:off x="1094508" y="3472914"/>
            <a:ext cx="16265237" cy="5772150"/>
            <a:chOff x="1094508" y="3472914"/>
            <a:chExt cx="16265237" cy="5772150"/>
          </a:xfrm>
        </p:grpSpPr>
        <p:grpSp>
          <p:nvGrpSpPr>
            <p:cNvPr id="130" name="Group 129">
              <a:extLst>
                <a:ext uri="{FF2B5EF4-FFF2-40B4-BE49-F238E27FC236}">
                  <a16:creationId xmlns:a16="http://schemas.microsoft.com/office/drawing/2014/main" id="{63D430AD-18FA-4E44-88BC-F0840AFEB983}"/>
                </a:ext>
              </a:extLst>
            </p:cNvPr>
            <p:cNvGrpSpPr/>
            <p:nvPr/>
          </p:nvGrpSpPr>
          <p:grpSpPr>
            <a:xfrm>
              <a:off x="1094508" y="3472914"/>
              <a:ext cx="7668491" cy="5751369"/>
              <a:chOff x="4648200" y="7239000"/>
              <a:chExt cx="4328630" cy="3246473"/>
            </a:xfrm>
            <a:noFill/>
          </p:grpSpPr>
          <p:sp>
            <p:nvSpPr>
              <p:cNvPr id="154" name="Rectangle 153">
                <a:extLst>
                  <a:ext uri="{FF2B5EF4-FFF2-40B4-BE49-F238E27FC236}">
                    <a16:creationId xmlns:a16="http://schemas.microsoft.com/office/drawing/2014/main" id="{6E508A0E-50BE-BD40-BB8E-CC2C75AA3660}"/>
                  </a:ext>
                </a:extLst>
              </p:cNvPr>
              <p:cNvSpPr/>
              <p:nvPr/>
            </p:nvSpPr>
            <p:spPr>
              <a:xfrm>
                <a:off x="4648200" y="7239000"/>
                <a:ext cx="4328630" cy="3246473"/>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7F908DBF-861D-AF46-B083-784A69802512}"/>
                  </a:ext>
                </a:extLst>
              </p:cNvPr>
              <p:cNvCxnSpPr/>
              <p:nvPr/>
            </p:nvCxnSpPr>
            <p:spPr>
              <a:xfrm>
                <a:off x="4648200" y="10134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6A7D363-B405-9F48-B09C-7B1B3D4079E7}"/>
                  </a:ext>
                </a:extLst>
              </p:cNvPr>
              <p:cNvCxnSpPr/>
              <p:nvPr/>
            </p:nvCxnSpPr>
            <p:spPr>
              <a:xfrm>
                <a:off x="4648200" y="9753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E8710B8-E797-0841-B6AE-E33EF2F7F319}"/>
                  </a:ext>
                </a:extLst>
              </p:cNvPr>
              <p:cNvCxnSpPr/>
              <p:nvPr/>
            </p:nvCxnSpPr>
            <p:spPr>
              <a:xfrm>
                <a:off x="4648200" y="9372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555CC3D-26A7-BA42-9496-C71F32129680}"/>
                  </a:ext>
                </a:extLst>
              </p:cNvPr>
              <p:cNvCxnSpPr/>
              <p:nvPr/>
            </p:nvCxnSpPr>
            <p:spPr>
              <a:xfrm>
                <a:off x="4648200" y="8991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1B30E96-22D1-4143-BEB7-1E6D7BC78412}"/>
                  </a:ext>
                </a:extLst>
              </p:cNvPr>
              <p:cNvCxnSpPr/>
              <p:nvPr/>
            </p:nvCxnSpPr>
            <p:spPr>
              <a:xfrm>
                <a:off x="4648200" y="8610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C612FA4-5157-B64F-A764-44D9AD3DD9D8}"/>
                  </a:ext>
                </a:extLst>
              </p:cNvPr>
              <p:cNvCxnSpPr/>
              <p:nvPr/>
            </p:nvCxnSpPr>
            <p:spPr>
              <a:xfrm>
                <a:off x="4648200" y="8229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B95549-2AA9-C34C-A7DE-E27179CCA8CE}"/>
                  </a:ext>
                </a:extLst>
              </p:cNvPr>
              <p:cNvCxnSpPr/>
              <p:nvPr/>
            </p:nvCxnSpPr>
            <p:spPr>
              <a:xfrm>
                <a:off x="4648200" y="7848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1F9B520-0619-5747-BE70-C2139AA5921D}"/>
                  </a:ext>
                </a:extLst>
              </p:cNvPr>
              <p:cNvCxnSpPr/>
              <p:nvPr/>
            </p:nvCxnSpPr>
            <p:spPr>
              <a:xfrm>
                <a:off x="4648200" y="75438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189ACAD-CEF6-4F43-B69B-5F6B227004D8}"/>
                  </a:ext>
                </a:extLst>
              </p:cNvPr>
              <p:cNvCxnSpPr>
                <a:cxnSpLocks/>
              </p:cNvCxnSpPr>
              <p:nvPr/>
            </p:nvCxnSpPr>
            <p:spPr>
              <a:xfrm flipV="1">
                <a:off x="49530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44150F4-FBFB-0644-BF7E-0C23FFAA6E2F}"/>
                  </a:ext>
                </a:extLst>
              </p:cNvPr>
              <p:cNvCxnSpPr>
                <a:cxnSpLocks/>
              </p:cNvCxnSpPr>
              <p:nvPr/>
            </p:nvCxnSpPr>
            <p:spPr>
              <a:xfrm flipV="1">
                <a:off x="52578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FB48FF0-5A7C-B041-9EDA-3ACB11A9F631}"/>
                  </a:ext>
                </a:extLst>
              </p:cNvPr>
              <p:cNvCxnSpPr>
                <a:cxnSpLocks/>
              </p:cNvCxnSpPr>
              <p:nvPr/>
            </p:nvCxnSpPr>
            <p:spPr>
              <a:xfrm flipV="1">
                <a:off x="55626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8C2968F-9381-C741-A8F5-3EBF7DB5581D}"/>
                  </a:ext>
                </a:extLst>
              </p:cNvPr>
              <p:cNvCxnSpPr>
                <a:cxnSpLocks/>
              </p:cNvCxnSpPr>
              <p:nvPr/>
            </p:nvCxnSpPr>
            <p:spPr>
              <a:xfrm flipV="1">
                <a:off x="58674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98A6AF-4AE3-FD40-85A4-E7CD752622CF}"/>
                  </a:ext>
                </a:extLst>
              </p:cNvPr>
              <p:cNvCxnSpPr>
                <a:cxnSpLocks/>
              </p:cNvCxnSpPr>
              <p:nvPr/>
            </p:nvCxnSpPr>
            <p:spPr>
              <a:xfrm flipV="1">
                <a:off x="61722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E8E1A1B-7B6C-7E43-A382-1B429FF274BE}"/>
                  </a:ext>
                </a:extLst>
              </p:cNvPr>
              <p:cNvCxnSpPr>
                <a:cxnSpLocks/>
              </p:cNvCxnSpPr>
              <p:nvPr/>
            </p:nvCxnSpPr>
            <p:spPr>
              <a:xfrm flipV="1">
                <a:off x="64770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FC317F2-410C-1646-B854-F43E1E99BCEE}"/>
                  </a:ext>
                </a:extLst>
              </p:cNvPr>
              <p:cNvCxnSpPr>
                <a:cxnSpLocks/>
              </p:cNvCxnSpPr>
              <p:nvPr/>
            </p:nvCxnSpPr>
            <p:spPr>
              <a:xfrm flipV="1">
                <a:off x="67818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31BD1EA-2083-0048-B1D2-6784494A920D}"/>
                  </a:ext>
                </a:extLst>
              </p:cNvPr>
              <p:cNvCxnSpPr>
                <a:cxnSpLocks/>
              </p:cNvCxnSpPr>
              <p:nvPr/>
            </p:nvCxnSpPr>
            <p:spPr>
              <a:xfrm flipV="1">
                <a:off x="70866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75E106E-796F-E442-8D40-222A7594E850}"/>
                  </a:ext>
                </a:extLst>
              </p:cNvPr>
              <p:cNvCxnSpPr>
                <a:cxnSpLocks/>
              </p:cNvCxnSpPr>
              <p:nvPr/>
            </p:nvCxnSpPr>
            <p:spPr>
              <a:xfrm flipV="1">
                <a:off x="73914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3561236-3FD0-5F43-9040-E9F83323756F}"/>
                  </a:ext>
                </a:extLst>
              </p:cNvPr>
              <p:cNvCxnSpPr>
                <a:cxnSpLocks/>
              </p:cNvCxnSpPr>
              <p:nvPr/>
            </p:nvCxnSpPr>
            <p:spPr>
              <a:xfrm flipV="1">
                <a:off x="76962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8A269E1-156B-DE44-9BDE-0C25D6330AE4}"/>
                  </a:ext>
                </a:extLst>
              </p:cNvPr>
              <p:cNvCxnSpPr>
                <a:cxnSpLocks/>
              </p:cNvCxnSpPr>
              <p:nvPr/>
            </p:nvCxnSpPr>
            <p:spPr>
              <a:xfrm flipV="1">
                <a:off x="80010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D2FCC98-FB45-A748-B9FC-0A49836F701B}"/>
                  </a:ext>
                </a:extLst>
              </p:cNvPr>
              <p:cNvCxnSpPr>
                <a:cxnSpLocks/>
              </p:cNvCxnSpPr>
              <p:nvPr/>
            </p:nvCxnSpPr>
            <p:spPr>
              <a:xfrm flipV="1">
                <a:off x="83058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CE97644-7BB8-D64A-9F3B-9B9F18842BFB}"/>
                  </a:ext>
                </a:extLst>
              </p:cNvPr>
              <p:cNvCxnSpPr>
                <a:cxnSpLocks/>
              </p:cNvCxnSpPr>
              <p:nvPr/>
            </p:nvCxnSpPr>
            <p:spPr>
              <a:xfrm flipV="1">
                <a:off x="863273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6E58A972-A887-214A-B372-0C131328618A}"/>
                </a:ext>
              </a:extLst>
            </p:cNvPr>
            <p:cNvGrpSpPr/>
            <p:nvPr/>
          </p:nvGrpSpPr>
          <p:grpSpPr>
            <a:xfrm>
              <a:off x="9691254" y="3493695"/>
              <a:ext cx="7668491" cy="5751369"/>
              <a:chOff x="4648200" y="7239000"/>
              <a:chExt cx="4328630" cy="3246473"/>
            </a:xfrm>
            <a:noFill/>
          </p:grpSpPr>
          <p:sp>
            <p:nvSpPr>
              <p:cNvPr id="132" name="Rectangle 131">
                <a:extLst>
                  <a:ext uri="{FF2B5EF4-FFF2-40B4-BE49-F238E27FC236}">
                    <a16:creationId xmlns:a16="http://schemas.microsoft.com/office/drawing/2014/main" id="{86E0E997-D7B2-B546-90C3-D5E32D0DEC5B}"/>
                  </a:ext>
                </a:extLst>
              </p:cNvPr>
              <p:cNvSpPr/>
              <p:nvPr/>
            </p:nvSpPr>
            <p:spPr>
              <a:xfrm>
                <a:off x="4648200" y="7239000"/>
                <a:ext cx="4328630" cy="3246473"/>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0F676A00-D792-B441-93F0-1395362C2EA8}"/>
                  </a:ext>
                </a:extLst>
              </p:cNvPr>
              <p:cNvCxnSpPr/>
              <p:nvPr/>
            </p:nvCxnSpPr>
            <p:spPr>
              <a:xfrm>
                <a:off x="4648200" y="10134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71C1E12-F9E9-C34D-B879-2048EFC33ABF}"/>
                  </a:ext>
                </a:extLst>
              </p:cNvPr>
              <p:cNvCxnSpPr/>
              <p:nvPr/>
            </p:nvCxnSpPr>
            <p:spPr>
              <a:xfrm>
                <a:off x="4648200" y="9753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A10A70A-5C8F-004C-9B8D-7494C438F159}"/>
                  </a:ext>
                </a:extLst>
              </p:cNvPr>
              <p:cNvCxnSpPr/>
              <p:nvPr/>
            </p:nvCxnSpPr>
            <p:spPr>
              <a:xfrm>
                <a:off x="4648200" y="9372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6CC4EF2-12AF-794A-B087-6DC8617EB165}"/>
                  </a:ext>
                </a:extLst>
              </p:cNvPr>
              <p:cNvCxnSpPr/>
              <p:nvPr/>
            </p:nvCxnSpPr>
            <p:spPr>
              <a:xfrm>
                <a:off x="4648200" y="8991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46CBA69-298B-3642-8C21-1E28E67494A0}"/>
                  </a:ext>
                </a:extLst>
              </p:cNvPr>
              <p:cNvCxnSpPr/>
              <p:nvPr/>
            </p:nvCxnSpPr>
            <p:spPr>
              <a:xfrm>
                <a:off x="4648200" y="8610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388998-958C-604D-ABD2-2981E51413A6}"/>
                  </a:ext>
                </a:extLst>
              </p:cNvPr>
              <p:cNvCxnSpPr/>
              <p:nvPr/>
            </p:nvCxnSpPr>
            <p:spPr>
              <a:xfrm>
                <a:off x="4648200" y="8229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56BF68D-1297-F44B-B9FD-F81F51EBA47F}"/>
                  </a:ext>
                </a:extLst>
              </p:cNvPr>
              <p:cNvCxnSpPr/>
              <p:nvPr/>
            </p:nvCxnSpPr>
            <p:spPr>
              <a:xfrm>
                <a:off x="4648200" y="78486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297C253-4256-EB48-823B-D538B69492F0}"/>
                  </a:ext>
                </a:extLst>
              </p:cNvPr>
              <p:cNvCxnSpPr/>
              <p:nvPr/>
            </p:nvCxnSpPr>
            <p:spPr>
              <a:xfrm>
                <a:off x="4648200" y="7543800"/>
                <a:ext cx="432863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8A09C67-1987-0046-B35B-BC5022626317}"/>
                  </a:ext>
                </a:extLst>
              </p:cNvPr>
              <p:cNvCxnSpPr>
                <a:cxnSpLocks/>
              </p:cNvCxnSpPr>
              <p:nvPr/>
            </p:nvCxnSpPr>
            <p:spPr>
              <a:xfrm flipV="1">
                <a:off x="49530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5B2DD1C-B9FA-354F-BB7C-FDBDAC5BBB90}"/>
                  </a:ext>
                </a:extLst>
              </p:cNvPr>
              <p:cNvCxnSpPr>
                <a:cxnSpLocks/>
              </p:cNvCxnSpPr>
              <p:nvPr/>
            </p:nvCxnSpPr>
            <p:spPr>
              <a:xfrm flipV="1">
                <a:off x="52578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62A05E0-935A-C540-AEE1-EAF53B15BB30}"/>
                  </a:ext>
                </a:extLst>
              </p:cNvPr>
              <p:cNvCxnSpPr>
                <a:cxnSpLocks/>
              </p:cNvCxnSpPr>
              <p:nvPr/>
            </p:nvCxnSpPr>
            <p:spPr>
              <a:xfrm flipV="1">
                <a:off x="55626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403634E-04CE-BB4E-961D-3DC4F7B632A5}"/>
                  </a:ext>
                </a:extLst>
              </p:cNvPr>
              <p:cNvCxnSpPr>
                <a:cxnSpLocks/>
              </p:cNvCxnSpPr>
              <p:nvPr/>
            </p:nvCxnSpPr>
            <p:spPr>
              <a:xfrm flipV="1">
                <a:off x="58674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DCC2EC0-E4D9-C34D-9C7B-1E731C54758C}"/>
                  </a:ext>
                </a:extLst>
              </p:cNvPr>
              <p:cNvCxnSpPr>
                <a:cxnSpLocks/>
              </p:cNvCxnSpPr>
              <p:nvPr/>
            </p:nvCxnSpPr>
            <p:spPr>
              <a:xfrm flipV="1">
                <a:off x="61722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2E24181-4929-1F4B-9441-404C09FA7437}"/>
                  </a:ext>
                </a:extLst>
              </p:cNvPr>
              <p:cNvCxnSpPr>
                <a:cxnSpLocks/>
              </p:cNvCxnSpPr>
              <p:nvPr/>
            </p:nvCxnSpPr>
            <p:spPr>
              <a:xfrm flipV="1">
                <a:off x="64770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881BC04-8394-C64B-BC5E-B324A4F2C1DF}"/>
                  </a:ext>
                </a:extLst>
              </p:cNvPr>
              <p:cNvCxnSpPr>
                <a:cxnSpLocks/>
              </p:cNvCxnSpPr>
              <p:nvPr/>
            </p:nvCxnSpPr>
            <p:spPr>
              <a:xfrm flipV="1">
                <a:off x="67818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9015B55-3611-8D41-B1AF-2229C9C90272}"/>
                  </a:ext>
                </a:extLst>
              </p:cNvPr>
              <p:cNvCxnSpPr>
                <a:cxnSpLocks/>
              </p:cNvCxnSpPr>
              <p:nvPr/>
            </p:nvCxnSpPr>
            <p:spPr>
              <a:xfrm flipV="1">
                <a:off x="70866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CC86FAB-4F87-5B42-8386-0DA13605416F}"/>
                  </a:ext>
                </a:extLst>
              </p:cNvPr>
              <p:cNvCxnSpPr>
                <a:cxnSpLocks/>
              </p:cNvCxnSpPr>
              <p:nvPr/>
            </p:nvCxnSpPr>
            <p:spPr>
              <a:xfrm flipV="1">
                <a:off x="73914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5FC4E3D-4CD4-3442-99AB-0C0078C82997}"/>
                  </a:ext>
                </a:extLst>
              </p:cNvPr>
              <p:cNvCxnSpPr>
                <a:cxnSpLocks/>
              </p:cNvCxnSpPr>
              <p:nvPr/>
            </p:nvCxnSpPr>
            <p:spPr>
              <a:xfrm flipV="1">
                <a:off x="76962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0FBD8C-CF3A-F445-AC9D-342ACC369F09}"/>
                  </a:ext>
                </a:extLst>
              </p:cNvPr>
              <p:cNvCxnSpPr>
                <a:cxnSpLocks/>
              </p:cNvCxnSpPr>
              <p:nvPr/>
            </p:nvCxnSpPr>
            <p:spPr>
              <a:xfrm flipV="1">
                <a:off x="80010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8A1D71B-6A89-7747-8A52-89BFA70D44FD}"/>
                  </a:ext>
                </a:extLst>
              </p:cNvPr>
              <p:cNvCxnSpPr>
                <a:cxnSpLocks/>
              </p:cNvCxnSpPr>
              <p:nvPr/>
            </p:nvCxnSpPr>
            <p:spPr>
              <a:xfrm flipV="1">
                <a:off x="830580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7398649-29C2-FB4B-8E90-71BFF96D4466}"/>
                  </a:ext>
                </a:extLst>
              </p:cNvPr>
              <p:cNvCxnSpPr>
                <a:cxnSpLocks/>
              </p:cNvCxnSpPr>
              <p:nvPr/>
            </p:nvCxnSpPr>
            <p:spPr>
              <a:xfrm flipV="1">
                <a:off x="8632730" y="7239000"/>
                <a:ext cx="0" cy="324647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537E6202-1682-214F-9FB3-D7230600FC82}"/>
              </a:ext>
            </a:extLst>
          </p:cNvPr>
          <p:cNvGrpSpPr/>
          <p:nvPr/>
        </p:nvGrpSpPr>
        <p:grpSpPr>
          <a:xfrm>
            <a:off x="2916557" y="6403715"/>
            <a:ext cx="11303378" cy="1861742"/>
            <a:chOff x="2916557" y="6403715"/>
            <a:chExt cx="11303378" cy="1861742"/>
          </a:xfrm>
        </p:grpSpPr>
        <p:cxnSp>
          <p:nvCxnSpPr>
            <p:cNvPr id="65" name="Straight Arrow Connector 64">
              <a:extLst>
                <a:ext uri="{FF2B5EF4-FFF2-40B4-BE49-F238E27FC236}">
                  <a16:creationId xmlns:a16="http://schemas.microsoft.com/office/drawing/2014/main" id="{76F5FE5A-65A1-4F45-A1D3-A9455514C822}"/>
                </a:ext>
              </a:extLst>
            </p:cNvPr>
            <p:cNvCxnSpPr>
              <a:cxnSpLocks/>
            </p:cNvCxnSpPr>
            <p:nvPr/>
          </p:nvCxnSpPr>
          <p:spPr>
            <a:xfrm>
              <a:off x="2930412" y="7538031"/>
              <a:ext cx="9261588" cy="31675"/>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2E8AAAF-8C46-434A-AA57-231BFB17598D}"/>
                </a:ext>
              </a:extLst>
            </p:cNvPr>
            <p:cNvCxnSpPr>
              <a:cxnSpLocks/>
            </p:cNvCxnSpPr>
            <p:nvPr/>
          </p:nvCxnSpPr>
          <p:spPr>
            <a:xfrm>
              <a:off x="2930412" y="7538031"/>
              <a:ext cx="9261588" cy="727426"/>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D136EBF-3BAA-FB44-842F-CFD8ED2EBEEA}"/>
                </a:ext>
              </a:extLst>
            </p:cNvPr>
            <p:cNvCxnSpPr>
              <a:cxnSpLocks/>
            </p:cNvCxnSpPr>
            <p:nvPr/>
          </p:nvCxnSpPr>
          <p:spPr>
            <a:xfrm>
              <a:off x="2930412" y="7538031"/>
              <a:ext cx="10375123" cy="93505"/>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CFECD22-9024-6447-B2E3-E9B30EF6913E}"/>
                </a:ext>
              </a:extLst>
            </p:cNvPr>
            <p:cNvCxnSpPr>
              <a:cxnSpLocks/>
            </p:cNvCxnSpPr>
            <p:nvPr/>
          </p:nvCxnSpPr>
          <p:spPr>
            <a:xfrm flipV="1">
              <a:off x="2916557" y="6403715"/>
              <a:ext cx="9815417" cy="1150153"/>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756E753-E4DE-1D44-B3C7-FD683B4682A0}"/>
                </a:ext>
              </a:extLst>
            </p:cNvPr>
            <p:cNvCxnSpPr>
              <a:cxnSpLocks/>
            </p:cNvCxnSpPr>
            <p:nvPr/>
          </p:nvCxnSpPr>
          <p:spPr>
            <a:xfrm flipV="1">
              <a:off x="2930412" y="6922910"/>
              <a:ext cx="11289523" cy="615122"/>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8BC4C94-A9E8-274D-A121-881CEBBFF64F}"/>
              </a:ext>
            </a:extLst>
          </p:cNvPr>
          <p:cNvGrpSpPr/>
          <p:nvPr/>
        </p:nvGrpSpPr>
        <p:grpSpPr>
          <a:xfrm>
            <a:off x="1802871" y="3739530"/>
            <a:ext cx="10388978" cy="1833440"/>
            <a:chOff x="2916557" y="7017214"/>
            <a:chExt cx="10388978" cy="1833440"/>
          </a:xfrm>
        </p:grpSpPr>
        <p:cxnSp>
          <p:nvCxnSpPr>
            <p:cNvPr id="61" name="Straight Arrow Connector 60">
              <a:extLst>
                <a:ext uri="{FF2B5EF4-FFF2-40B4-BE49-F238E27FC236}">
                  <a16:creationId xmlns:a16="http://schemas.microsoft.com/office/drawing/2014/main" id="{4627D992-0C7E-D24D-843A-951D88264D77}"/>
                </a:ext>
              </a:extLst>
            </p:cNvPr>
            <p:cNvCxnSpPr>
              <a:cxnSpLocks/>
            </p:cNvCxnSpPr>
            <p:nvPr/>
          </p:nvCxnSpPr>
          <p:spPr>
            <a:xfrm>
              <a:off x="2930412" y="7538031"/>
              <a:ext cx="9261588" cy="31675"/>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541A83-F7C4-974D-B2BB-05A9D56606EE}"/>
                </a:ext>
              </a:extLst>
            </p:cNvPr>
            <p:cNvCxnSpPr>
              <a:cxnSpLocks/>
            </p:cNvCxnSpPr>
            <p:nvPr/>
          </p:nvCxnSpPr>
          <p:spPr>
            <a:xfrm>
              <a:off x="2930412" y="7538031"/>
              <a:ext cx="9261588" cy="727426"/>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3A8C12C-2251-804B-AFC0-AA1AF1B72FF8}"/>
                </a:ext>
              </a:extLst>
            </p:cNvPr>
            <p:cNvCxnSpPr>
              <a:cxnSpLocks/>
            </p:cNvCxnSpPr>
            <p:nvPr/>
          </p:nvCxnSpPr>
          <p:spPr>
            <a:xfrm>
              <a:off x="2930412" y="7538031"/>
              <a:ext cx="10375123" cy="93505"/>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EAC220B-F84F-8140-936A-B65330CA7D7C}"/>
                </a:ext>
              </a:extLst>
            </p:cNvPr>
            <p:cNvCxnSpPr>
              <a:cxnSpLocks/>
            </p:cNvCxnSpPr>
            <p:nvPr/>
          </p:nvCxnSpPr>
          <p:spPr>
            <a:xfrm>
              <a:off x="2916557" y="7553869"/>
              <a:ext cx="8721313" cy="1296785"/>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0C2C272-2AA4-4A49-A5D5-C54F60FF667F}"/>
                </a:ext>
              </a:extLst>
            </p:cNvPr>
            <p:cNvCxnSpPr>
              <a:cxnSpLocks/>
            </p:cNvCxnSpPr>
            <p:nvPr/>
          </p:nvCxnSpPr>
          <p:spPr>
            <a:xfrm flipV="1">
              <a:off x="2930412" y="7017214"/>
              <a:ext cx="8707458" cy="520818"/>
            </a:xfrm>
            <a:prstGeom prst="straightConnector1">
              <a:avLst/>
            </a:prstGeom>
            <a:ln w="635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727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left)">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2C4A-3CF4-B147-863F-C7E8E75A54FF}"/>
              </a:ext>
            </a:extLst>
          </p:cNvPr>
          <p:cNvSpPr>
            <a:spLocks noGrp="1"/>
          </p:cNvSpPr>
          <p:nvPr>
            <p:ph type="title"/>
          </p:nvPr>
        </p:nvSpPr>
        <p:spPr/>
        <p:txBody>
          <a:bodyPr/>
          <a:lstStyle/>
          <a:p>
            <a:r>
              <a:rPr lang="en-US" dirty="0"/>
              <a:t>Opening A Book</a:t>
            </a:r>
          </a:p>
        </p:txBody>
      </p:sp>
      <p:pic>
        <p:nvPicPr>
          <p:cNvPr id="5" name="Picture 4">
            <a:extLst>
              <a:ext uri="{FF2B5EF4-FFF2-40B4-BE49-F238E27FC236}">
                <a16:creationId xmlns:a16="http://schemas.microsoft.com/office/drawing/2014/main" id="{F860975E-4D03-C64F-A5D2-D4D4D7C0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3810000"/>
            <a:ext cx="4328630" cy="3248818"/>
          </a:xfrm>
          <a:prstGeom prst="rect">
            <a:avLst/>
          </a:prstGeom>
        </p:spPr>
      </p:pic>
      <p:pic>
        <p:nvPicPr>
          <p:cNvPr id="6" name="Picture 5">
            <a:extLst>
              <a:ext uri="{FF2B5EF4-FFF2-40B4-BE49-F238E27FC236}">
                <a16:creationId xmlns:a16="http://schemas.microsoft.com/office/drawing/2014/main" id="{CB78E612-F056-434A-B0CB-FB803F3F1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4" y="3810000"/>
            <a:ext cx="4328630" cy="3248820"/>
          </a:xfrm>
          <a:prstGeom prst="rect">
            <a:avLst/>
          </a:prstGeom>
        </p:spPr>
      </p:pic>
      <p:pic>
        <p:nvPicPr>
          <p:cNvPr id="7" name="Picture 6">
            <a:extLst>
              <a:ext uri="{FF2B5EF4-FFF2-40B4-BE49-F238E27FC236}">
                <a16:creationId xmlns:a16="http://schemas.microsoft.com/office/drawing/2014/main" id="{1A2ED60A-EE1F-8C4D-B3E5-745FF6014D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49" y="3810000"/>
            <a:ext cx="4328628" cy="3248818"/>
          </a:xfrm>
          <a:prstGeom prst="rect">
            <a:avLst/>
          </a:prstGeom>
        </p:spPr>
      </p:pic>
      <p:pic>
        <p:nvPicPr>
          <p:cNvPr id="8" name="Picture 7">
            <a:extLst>
              <a:ext uri="{FF2B5EF4-FFF2-40B4-BE49-F238E27FC236}">
                <a16:creationId xmlns:a16="http://schemas.microsoft.com/office/drawing/2014/main" id="{4517E093-740B-A04D-86DB-3A29090DC2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83172" y="3810000"/>
            <a:ext cx="4328628" cy="3248818"/>
          </a:xfrm>
          <a:prstGeom prst="rect">
            <a:avLst/>
          </a:prstGeom>
        </p:spPr>
      </p:pic>
      <p:grpSp>
        <p:nvGrpSpPr>
          <p:cNvPr id="9" name="Group 8">
            <a:extLst>
              <a:ext uri="{FF2B5EF4-FFF2-40B4-BE49-F238E27FC236}">
                <a16:creationId xmlns:a16="http://schemas.microsoft.com/office/drawing/2014/main" id="{F938BE0C-2062-3248-836D-C1660C601038}"/>
              </a:ext>
            </a:extLst>
          </p:cNvPr>
          <p:cNvGrpSpPr/>
          <p:nvPr/>
        </p:nvGrpSpPr>
        <p:grpSpPr>
          <a:xfrm>
            <a:off x="863527" y="5536630"/>
            <a:ext cx="15717497" cy="1250200"/>
            <a:chOff x="863527" y="5231829"/>
            <a:chExt cx="15717497" cy="1250200"/>
          </a:xfrm>
        </p:grpSpPr>
        <p:sp>
          <p:nvSpPr>
            <p:cNvPr id="10" name="Rectangle 9">
              <a:extLst>
                <a:ext uri="{FF2B5EF4-FFF2-40B4-BE49-F238E27FC236}">
                  <a16:creationId xmlns:a16="http://schemas.microsoft.com/office/drawing/2014/main" id="{2FBE1E8B-EFC6-AB46-873B-F76FF3B80AFE}"/>
                </a:ext>
              </a:extLst>
            </p:cNvPr>
            <p:cNvSpPr/>
            <p:nvPr/>
          </p:nvSpPr>
          <p:spPr>
            <a:xfrm>
              <a:off x="863527" y="5651168"/>
              <a:ext cx="1376987" cy="830861"/>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solidFill>
                  <a:schemeClr val="accent2"/>
                </a:solidFill>
              </a:endParaRPr>
            </a:p>
          </p:txBody>
        </p:sp>
        <p:sp>
          <p:nvSpPr>
            <p:cNvPr id="11" name="Rectangle 10">
              <a:extLst>
                <a:ext uri="{FF2B5EF4-FFF2-40B4-BE49-F238E27FC236}">
                  <a16:creationId xmlns:a16="http://schemas.microsoft.com/office/drawing/2014/main" id="{DEB28F62-3B0B-E143-843B-A6257BB7CCEA}"/>
                </a:ext>
              </a:extLst>
            </p:cNvPr>
            <p:cNvSpPr/>
            <p:nvPr/>
          </p:nvSpPr>
          <p:spPr>
            <a:xfrm>
              <a:off x="5465850" y="5651168"/>
              <a:ext cx="1376987" cy="830861"/>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solidFill>
                  <a:schemeClr val="accent2"/>
                </a:solidFill>
              </a:endParaRPr>
            </a:p>
          </p:txBody>
        </p:sp>
        <p:sp>
          <p:nvSpPr>
            <p:cNvPr id="12" name="Rectangle 11">
              <a:extLst>
                <a:ext uri="{FF2B5EF4-FFF2-40B4-BE49-F238E27FC236}">
                  <a16:creationId xmlns:a16="http://schemas.microsoft.com/office/drawing/2014/main" id="{0F6AFED3-88A4-4F44-973A-F7352BB1A98E}"/>
                </a:ext>
              </a:extLst>
            </p:cNvPr>
            <p:cNvSpPr/>
            <p:nvPr/>
          </p:nvSpPr>
          <p:spPr>
            <a:xfrm>
              <a:off x="10050445" y="5231829"/>
              <a:ext cx="1539296" cy="125019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sp>
          <p:nvSpPr>
            <p:cNvPr id="13" name="Rectangle 12">
              <a:extLst>
                <a:ext uri="{FF2B5EF4-FFF2-40B4-BE49-F238E27FC236}">
                  <a16:creationId xmlns:a16="http://schemas.microsoft.com/office/drawing/2014/main" id="{8C55CB4E-7282-9A4C-B111-C5FAFD94277D}"/>
                </a:ext>
              </a:extLst>
            </p:cNvPr>
            <p:cNvSpPr/>
            <p:nvPr/>
          </p:nvSpPr>
          <p:spPr>
            <a:xfrm>
              <a:off x="14513013" y="5600669"/>
              <a:ext cx="2068011" cy="813386"/>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grpSp>
      <p:grpSp>
        <p:nvGrpSpPr>
          <p:cNvPr id="14" name="Group 13">
            <a:extLst>
              <a:ext uri="{FF2B5EF4-FFF2-40B4-BE49-F238E27FC236}">
                <a16:creationId xmlns:a16="http://schemas.microsoft.com/office/drawing/2014/main" id="{F6F4E8DB-A681-854B-BE7B-E107D218FDCE}"/>
              </a:ext>
            </a:extLst>
          </p:cNvPr>
          <p:cNvGrpSpPr/>
          <p:nvPr/>
        </p:nvGrpSpPr>
        <p:grpSpPr>
          <a:xfrm>
            <a:off x="1368825" y="4435391"/>
            <a:ext cx="15351954" cy="2114172"/>
            <a:chOff x="1368825" y="4130590"/>
            <a:chExt cx="15351954" cy="2114172"/>
          </a:xfrm>
        </p:grpSpPr>
        <p:sp>
          <p:nvSpPr>
            <p:cNvPr id="15" name="Rectangle 14">
              <a:extLst>
                <a:ext uri="{FF2B5EF4-FFF2-40B4-BE49-F238E27FC236}">
                  <a16:creationId xmlns:a16="http://schemas.microsoft.com/office/drawing/2014/main" id="{477D9535-E7EB-3547-B0EB-D61013076BF4}"/>
                </a:ext>
              </a:extLst>
            </p:cNvPr>
            <p:cNvSpPr/>
            <p:nvPr/>
          </p:nvSpPr>
          <p:spPr>
            <a:xfrm>
              <a:off x="1368825" y="4130593"/>
              <a:ext cx="1560657" cy="211416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sp>
          <p:nvSpPr>
            <p:cNvPr id="16" name="Rectangle 15">
              <a:extLst>
                <a:ext uri="{FF2B5EF4-FFF2-40B4-BE49-F238E27FC236}">
                  <a16:creationId xmlns:a16="http://schemas.microsoft.com/office/drawing/2014/main" id="{505F51DE-9D91-CC45-A444-FAA3F6717352}"/>
                </a:ext>
              </a:extLst>
            </p:cNvPr>
            <p:cNvSpPr/>
            <p:nvPr/>
          </p:nvSpPr>
          <p:spPr>
            <a:xfrm>
              <a:off x="5951084" y="4130591"/>
              <a:ext cx="1560657" cy="211416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sp>
          <p:nvSpPr>
            <p:cNvPr id="17" name="Rectangle 16">
              <a:extLst>
                <a:ext uri="{FF2B5EF4-FFF2-40B4-BE49-F238E27FC236}">
                  <a16:creationId xmlns:a16="http://schemas.microsoft.com/office/drawing/2014/main" id="{16A0CBBE-548B-FD47-85DE-9CEA37D31E3A}"/>
                </a:ext>
              </a:extLst>
            </p:cNvPr>
            <p:cNvSpPr/>
            <p:nvPr/>
          </p:nvSpPr>
          <p:spPr>
            <a:xfrm>
              <a:off x="10532989" y="4130590"/>
              <a:ext cx="1560657" cy="211416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92D050"/>
                  </a:solidFill>
                </a:ln>
                <a:noFill/>
              </a:endParaRPr>
            </a:p>
          </p:txBody>
        </p:sp>
        <p:sp>
          <p:nvSpPr>
            <p:cNvPr id="18" name="Rectangle 17">
              <a:extLst>
                <a:ext uri="{FF2B5EF4-FFF2-40B4-BE49-F238E27FC236}">
                  <a16:creationId xmlns:a16="http://schemas.microsoft.com/office/drawing/2014/main" id="{5989A8D3-DD36-774A-B448-FDF8BC0F0BC6}"/>
                </a:ext>
              </a:extLst>
            </p:cNvPr>
            <p:cNvSpPr/>
            <p:nvPr/>
          </p:nvSpPr>
          <p:spPr>
            <a:xfrm>
              <a:off x="14988455" y="4130590"/>
              <a:ext cx="1732324" cy="211416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grpSp>
      <p:sp>
        <p:nvSpPr>
          <p:cNvPr id="19" name="TextBox 18">
            <a:extLst>
              <a:ext uri="{FF2B5EF4-FFF2-40B4-BE49-F238E27FC236}">
                <a16:creationId xmlns:a16="http://schemas.microsoft.com/office/drawing/2014/main" id="{5D314CB2-8A86-DB4F-AC66-2FF7DD45E938}"/>
              </a:ext>
            </a:extLst>
          </p:cNvPr>
          <p:cNvSpPr txBox="1"/>
          <p:nvPr/>
        </p:nvSpPr>
        <p:spPr>
          <a:xfrm>
            <a:off x="0" y="8068270"/>
            <a:ext cx="18288000" cy="923330"/>
          </a:xfrm>
          <a:prstGeom prst="rect">
            <a:avLst/>
          </a:prstGeom>
          <a:noFill/>
        </p:spPr>
        <p:txBody>
          <a:bodyPr wrap="square" rtlCol="0">
            <a:spAutoFit/>
          </a:bodyPr>
          <a:lstStyle/>
          <a:p>
            <a:pPr algn="ctr"/>
            <a:r>
              <a:rPr lang="en-US" sz="5400" dirty="0"/>
              <a:t>Object states changes over time</a:t>
            </a:r>
          </a:p>
        </p:txBody>
      </p:sp>
      <p:sp>
        <p:nvSpPr>
          <p:cNvPr id="20" name="TextBox 19">
            <a:extLst>
              <a:ext uri="{FF2B5EF4-FFF2-40B4-BE49-F238E27FC236}">
                <a16:creationId xmlns:a16="http://schemas.microsoft.com/office/drawing/2014/main" id="{1275CB5C-6DBC-7741-B34E-3FA101806DEF}"/>
              </a:ext>
            </a:extLst>
          </p:cNvPr>
          <p:cNvSpPr txBox="1"/>
          <p:nvPr/>
        </p:nvSpPr>
        <p:spPr>
          <a:xfrm>
            <a:off x="0" y="9592270"/>
            <a:ext cx="18288000" cy="923330"/>
          </a:xfrm>
          <a:prstGeom prst="rect">
            <a:avLst/>
          </a:prstGeom>
          <a:noFill/>
        </p:spPr>
        <p:txBody>
          <a:bodyPr wrap="square" rtlCol="0">
            <a:spAutoFit/>
          </a:bodyPr>
          <a:lstStyle/>
          <a:p>
            <a:pPr algn="ctr"/>
            <a:r>
              <a:rPr lang="en-US" sz="5400" dirty="0"/>
              <a:t>Human-object, object-object interactions</a:t>
            </a:r>
          </a:p>
        </p:txBody>
      </p:sp>
      <p:sp>
        <p:nvSpPr>
          <p:cNvPr id="21" name="TextBox 20">
            <a:extLst>
              <a:ext uri="{FF2B5EF4-FFF2-40B4-BE49-F238E27FC236}">
                <a16:creationId xmlns:a16="http://schemas.microsoft.com/office/drawing/2014/main" id="{470B88CA-9F2C-3847-95C6-BAE85A004142}"/>
              </a:ext>
            </a:extLst>
          </p:cNvPr>
          <p:cNvSpPr txBox="1"/>
          <p:nvPr/>
        </p:nvSpPr>
        <p:spPr>
          <a:xfrm>
            <a:off x="310791" y="11821180"/>
            <a:ext cx="17748609" cy="523220"/>
          </a:xfrm>
          <a:prstGeom prst="rect">
            <a:avLst/>
          </a:prstGeom>
          <a:noFill/>
        </p:spPr>
        <p:txBody>
          <a:bodyPr wrap="square" rtlCol="0">
            <a:spAutoFit/>
          </a:bodyPr>
          <a:lstStyle/>
          <a:p>
            <a:pPr algn="r"/>
            <a:r>
              <a:rPr lang="en-US" altLang="zh-CN" sz="2800" b="1" dirty="0">
                <a:solidFill>
                  <a:schemeClr val="accent2">
                    <a:lumMod val="60000"/>
                    <a:lumOff val="40000"/>
                  </a:schemeClr>
                </a:solidFill>
              </a:rPr>
              <a:t>X.</a:t>
            </a:r>
            <a:r>
              <a:rPr lang="zh-CN" altLang="en-US" sz="2800" b="1" dirty="0">
                <a:solidFill>
                  <a:schemeClr val="accent2">
                    <a:lumMod val="60000"/>
                    <a:lumOff val="40000"/>
                  </a:schemeClr>
                </a:solidFill>
              </a:rPr>
              <a:t> </a:t>
            </a:r>
            <a:r>
              <a:rPr lang="en-US" altLang="zh-CN" sz="2800" b="1" dirty="0">
                <a:solidFill>
                  <a:schemeClr val="accent2">
                    <a:lumMod val="60000"/>
                    <a:lumOff val="40000"/>
                  </a:schemeClr>
                </a:solidFill>
              </a:rPr>
              <a:t>Wang</a:t>
            </a:r>
            <a:r>
              <a:rPr lang="en-US" sz="2800" dirty="0"/>
              <a:t> and A. Gupta. </a:t>
            </a:r>
            <a:r>
              <a:rPr lang="en-US" sz="2800" i="1" dirty="0"/>
              <a:t>Video as Space-Time Region Graphs</a:t>
            </a:r>
            <a:r>
              <a:rPr lang="en-US" sz="2800" dirty="0"/>
              <a:t>. ECCV 2018.</a:t>
            </a:r>
          </a:p>
        </p:txBody>
      </p:sp>
    </p:spTree>
    <p:extLst>
      <p:ext uri="{BB962C8B-B14F-4D97-AF65-F5344CB8AC3E}">
        <p14:creationId xmlns:p14="http://schemas.microsoft.com/office/powerpoint/2010/main" val="220302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2C4A-3CF4-B147-863F-C7E8E75A54FF}"/>
              </a:ext>
            </a:extLst>
          </p:cNvPr>
          <p:cNvSpPr>
            <a:spLocks noGrp="1"/>
          </p:cNvSpPr>
          <p:nvPr>
            <p:ph type="title"/>
          </p:nvPr>
        </p:nvSpPr>
        <p:spPr/>
        <p:txBody>
          <a:bodyPr/>
          <a:lstStyle/>
          <a:p>
            <a:r>
              <a:rPr lang="en-US" dirty="0"/>
              <a:t>Opening A Book</a:t>
            </a:r>
          </a:p>
        </p:txBody>
      </p:sp>
      <p:sp>
        <p:nvSpPr>
          <p:cNvPr id="4" name="Slide Number Placeholder 3">
            <a:extLst>
              <a:ext uri="{FF2B5EF4-FFF2-40B4-BE49-F238E27FC236}">
                <a16:creationId xmlns:a16="http://schemas.microsoft.com/office/drawing/2014/main" id="{01AC99A0-C0F1-7B47-81D9-ECAC84EEE59E}"/>
              </a:ext>
            </a:extLst>
          </p:cNvPr>
          <p:cNvSpPr>
            <a:spLocks noGrp="1"/>
          </p:cNvSpPr>
          <p:nvPr>
            <p:ph type="sldNum" sz="quarter" idx="12"/>
          </p:nvPr>
        </p:nvSpPr>
        <p:spPr/>
        <p:txBody>
          <a:bodyPr/>
          <a:lstStyle/>
          <a:p>
            <a:fld id="{90338718-CCDB-0046-9DF1-89ED948D6EDA}" type="slidenum">
              <a:rPr lang="en-US" smtClean="0"/>
              <a:pPr/>
              <a:t>27</a:t>
            </a:fld>
            <a:endParaRPr lang="en-US" dirty="0"/>
          </a:p>
        </p:txBody>
      </p:sp>
      <p:pic>
        <p:nvPicPr>
          <p:cNvPr id="5" name="Picture 4">
            <a:extLst>
              <a:ext uri="{FF2B5EF4-FFF2-40B4-BE49-F238E27FC236}">
                <a16:creationId xmlns:a16="http://schemas.microsoft.com/office/drawing/2014/main" id="{F860975E-4D03-C64F-A5D2-D4D4D7C0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3810000"/>
            <a:ext cx="4328630" cy="3248818"/>
          </a:xfrm>
          <a:prstGeom prst="rect">
            <a:avLst/>
          </a:prstGeom>
        </p:spPr>
      </p:pic>
      <p:pic>
        <p:nvPicPr>
          <p:cNvPr id="6" name="Picture 5">
            <a:extLst>
              <a:ext uri="{FF2B5EF4-FFF2-40B4-BE49-F238E27FC236}">
                <a16:creationId xmlns:a16="http://schemas.microsoft.com/office/drawing/2014/main" id="{CB78E612-F056-434A-B0CB-FB803F3F1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4" y="3810000"/>
            <a:ext cx="4328630" cy="3248820"/>
          </a:xfrm>
          <a:prstGeom prst="rect">
            <a:avLst/>
          </a:prstGeom>
        </p:spPr>
      </p:pic>
      <p:pic>
        <p:nvPicPr>
          <p:cNvPr id="7" name="Picture 6">
            <a:extLst>
              <a:ext uri="{FF2B5EF4-FFF2-40B4-BE49-F238E27FC236}">
                <a16:creationId xmlns:a16="http://schemas.microsoft.com/office/drawing/2014/main" id="{1A2ED60A-EE1F-8C4D-B3E5-745FF6014D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49" y="3810000"/>
            <a:ext cx="4328628" cy="3248818"/>
          </a:xfrm>
          <a:prstGeom prst="rect">
            <a:avLst/>
          </a:prstGeom>
        </p:spPr>
      </p:pic>
      <p:pic>
        <p:nvPicPr>
          <p:cNvPr id="8" name="Picture 7">
            <a:extLst>
              <a:ext uri="{FF2B5EF4-FFF2-40B4-BE49-F238E27FC236}">
                <a16:creationId xmlns:a16="http://schemas.microsoft.com/office/drawing/2014/main" id="{4517E093-740B-A04D-86DB-3A29090DC2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83172" y="3810000"/>
            <a:ext cx="4328628" cy="3248818"/>
          </a:xfrm>
          <a:prstGeom prst="rect">
            <a:avLst/>
          </a:prstGeom>
        </p:spPr>
      </p:pic>
      <p:grpSp>
        <p:nvGrpSpPr>
          <p:cNvPr id="9" name="Group 8">
            <a:extLst>
              <a:ext uri="{FF2B5EF4-FFF2-40B4-BE49-F238E27FC236}">
                <a16:creationId xmlns:a16="http://schemas.microsoft.com/office/drawing/2014/main" id="{F938BE0C-2062-3248-836D-C1660C601038}"/>
              </a:ext>
            </a:extLst>
          </p:cNvPr>
          <p:cNvGrpSpPr/>
          <p:nvPr/>
        </p:nvGrpSpPr>
        <p:grpSpPr>
          <a:xfrm>
            <a:off x="863527" y="5536630"/>
            <a:ext cx="15717497" cy="1250200"/>
            <a:chOff x="863527" y="5231829"/>
            <a:chExt cx="15717497" cy="1250200"/>
          </a:xfrm>
        </p:grpSpPr>
        <p:sp>
          <p:nvSpPr>
            <p:cNvPr id="10" name="Rectangle 9">
              <a:extLst>
                <a:ext uri="{FF2B5EF4-FFF2-40B4-BE49-F238E27FC236}">
                  <a16:creationId xmlns:a16="http://schemas.microsoft.com/office/drawing/2014/main" id="{2FBE1E8B-EFC6-AB46-873B-F76FF3B80AFE}"/>
                </a:ext>
              </a:extLst>
            </p:cNvPr>
            <p:cNvSpPr/>
            <p:nvPr/>
          </p:nvSpPr>
          <p:spPr>
            <a:xfrm>
              <a:off x="863527" y="5651168"/>
              <a:ext cx="1376987" cy="830861"/>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solidFill>
                  <a:schemeClr val="accent2"/>
                </a:solidFill>
              </a:endParaRPr>
            </a:p>
          </p:txBody>
        </p:sp>
        <p:sp>
          <p:nvSpPr>
            <p:cNvPr id="11" name="Rectangle 10">
              <a:extLst>
                <a:ext uri="{FF2B5EF4-FFF2-40B4-BE49-F238E27FC236}">
                  <a16:creationId xmlns:a16="http://schemas.microsoft.com/office/drawing/2014/main" id="{DEB28F62-3B0B-E143-843B-A6257BB7CCEA}"/>
                </a:ext>
              </a:extLst>
            </p:cNvPr>
            <p:cNvSpPr/>
            <p:nvPr/>
          </p:nvSpPr>
          <p:spPr>
            <a:xfrm>
              <a:off x="5465850" y="5651168"/>
              <a:ext cx="1376987" cy="830861"/>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solidFill>
                  <a:schemeClr val="accent2"/>
                </a:solidFill>
              </a:endParaRPr>
            </a:p>
          </p:txBody>
        </p:sp>
        <p:sp>
          <p:nvSpPr>
            <p:cNvPr id="12" name="Rectangle 11">
              <a:extLst>
                <a:ext uri="{FF2B5EF4-FFF2-40B4-BE49-F238E27FC236}">
                  <a16:creationId xmlns:a16="http://schemas.microsoft.com/office/drawing/2014/main" id="{0F6AFED3-88A4-4F44-973A-F7352BB1A98E}"/>
                </a:ext>
              </a:extLst>
            </p:cNvPr>
            <p:cNvSpPr/>
            <p:nvPr/>
          </p:nvSpPr>
          <p:spPr>
            <a:xfrm>
              <a:off x="10050445" y="5231829"/>
              <a:ext cx="1539296" cy="125019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sp>
          <p:nvSpPr>
            <p:cNvPr id="13" name="Rectangle 12">
              <a:extLst>
                <a:ext uri="{FF2B5EF4-FFF2-40B4-BE49-F238E27FC236}">
                  <a16:creationId xmlns:a16="http://schemas.microsoft.com/office/drawing/2014/main" id="{8C55CB4E-7282-9A4C-B111-C5FAFD94277D}"/>
                </a:ext>
              </a:extLst>
            </p:cNvPr>
            <p:cNvSpPr/>
            <p:nvPr/>
          </p:nvSpPr>
          <p:spPr>
            <a:xfrm>
              <a:off x="14513013" y="5600669"/>
              <a:ext cx="2068011" cy="813386"/>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grpSp>
      <p:grpSp>
        <p:nvGrpSpPr>
          <p:cNvPr id="14" name="Group 13">
            <a:extLst>
              <a:ext uri="{FF2B5EF4-FFF2-40B4-BE49-F238E27FC236}">
                <a16:creationId xmlns:a16="http://schemas.microsoft.com/office/drawing/2014/main" id="{F6F4E8DB-A681-854B-BE7B-E107D218FDCE}"/>
              </a:ext>
            </a:extLst>
          </p:cNvPr>
          <p:cNvGrpSpPr/>
          <p:nvPr/>
        </p:nvGrpSpPr>
        <p:grpSpPr>
          <a:xfrm>
            <a:off x="1368825" y="4435391"/>
            <a:ext cx="15351954" cy="2114172"/>
            <a:chOff x="1368825" y="4130590"/>
            <a:chExt cx="15351954" cy="2114172"/>
          </a:xfrm>
        </p:grpSpPr>
        <p:sp>
          <p:nvSpPr>
            <p:cNvPr id="15" name="Rectangle 14">
              <a:extLst>
                <a:ext uri="{FF2B5EF4-FFF2-40B4-BE49-F238E27FC236}">
                  <a16:creationId xmlns:a16="http://schemas.microsoft.com/office/drawing/2014/main" id="{477D9535-E7EB-3547-B0EB-D61013076BF4}"/>
                </a:ext>
              </a:extLst>
            </p:cNvPr>
            <p:cNvSpPr/>
            <p:nvPr/>
          </p:nvSpPr>
          <p:spPr>
            <a:xfrm>
              <a:off x="1368825" y="4130593"/>
              <a:ext cx="1560657" cy="211416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sp>
          <p:nvSpPr>
            <p:cNvPr id="16" name="Rectangle 15">
              <a:extLst>
                <a:ext uri="{FF2B5EF4-FFF2-40B4-BE49-F238E27FC236}">
                  <a16:creationId xmlns:a16="http://schemas.microsoft.com/office/drawing/2014/main" id="{505F51DE-9D91-CC45-A444-FAA3F6717352}"/>
                </a:ext>
              </a:extLst>
            </p:cNvPr>
            <p:cNvSpPr/>
            <p:nvPr/>
          </p:nvSpPr>
          <p:spPr>
            <a:xfrm>
              <a:off x="5951084" y="4130591"/>
              <a:ext cx="1560657" cy="211416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sp>
          <p:nvSpPr>
            <p:cNvPr id="17" name="Rectangle 16">
              <a:extLst>
                <a:ext uri="{FF2B5EF4-FFF2-40B4-BE49-F238E27FC236}">
                  <a16:creationId xmlns:a16="http://schemas.microsoft.com/office/drawing/2014/main" id="{16A0CBBE-548B-FD47-85DE-9CEA37D31E3A}"/>
                </a:ext>
              </a:extLst>
            </p:cNvPr>
            <p:cNvSpPr/>
            <p:nvPr/>
          </p:nvSpPr>
          <p:spPr>
            <a:xfrm>
              <a:off x="10532989" y="4130590"/>
              <a:ext cx="1560657" cy="211416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92D050"/>
                  </a:solidFill>
                </a:ln>
                <a:noFill/>
              </a:endParaRPr>
            </a:p>
          </p:txBody>
        </p:sp>
        <p:sp>
          <p:nvSpPr>
            <p:cNvPr id="18" name="Rectangle 17">
              <a:extLst>
                <a:ext uri="{FF2B5EF4-FFF2-40B4-BE49-F238E27FC236}">
                  <a16:creationId xmlns:a16="http://schemas.microsoft.com/office/drawing/2014/main" id="{5989A8D3-DD36-774A-B448-FDF8BC0F0BC6}"/>
                </a:ext>
              </a:extLst>
            </p:cNvPr>
            <p:cNvSpPr/>
            <p:nvPr/>
          </p:nvSpPr>
          <p:spPr>
            <a:xfrm>
              <a:off x="14988455" y="4130590"/>
              <a:ext cx="1732324" cy="2114169"/>
            </a:xfrm>
            <a:prstGeom prst="rect">
              <a:avLst/>
            </a:prstGeom>
            <a:noFill/>
            <a:ln w="38100">
              <a:solidFill>
                <a:srgbClr val="3D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92D050"/>
                  </a:solidFill>
                </a:ln>
                <a:noFill/>
              </a:endParaRPr>
            </a:p>
          </p:txBody>
        </p:sp>
      </p:grpSp>
      <p:sp>
        <p:nvSpPr>
          <p:cNvPr id="62" name="Oval 61">
            <a:extLst>
              <a:ext uri="{FF2B5EF4-FFF2-40B4-BE49-F238E27FC236}">
                <a16:creationId xmlns:a16="http://schemas.microsoft.com/office/drawing/2014/main" id="{EDAAC3F8-7BC8-7C43-985A-9ACC06927834}"/>
              </a:ext>
            </a:extLst>
          </p:cNvPr>
          <p:cNvSpPr/>
          <p:nvPr/>
        </p:nvSpPr>
        <p:spPr>
          <a:xfrm>
            <a:off x="1952568" y="8358210"/>
            <a:ext cx="584857" cy="584856"/>
          </a:xfrm>
          <a:prstGeom prst="ellipse">
            <a:avLst/>
          </a:prstGeom>
          <a:solidFill>
            <a:srgbClr val="3DACFF"/>
          </a:solidFill>
          <a:ln>
            <a:solidFill>
              <a:srgbClr val="00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95612A-42BA-4144-AF71-A9FB0730A616}"/>
                  </a:ext>
                </a:extLst>
              </p:cNvPr>
              <p:cNvSpPr txBox="1"/>
              <p:nvPr/>
            </p:nvSpPr>
            <p:spPr>
              <a:xfrm>
                <a:off x="2082434" y="8418665"/>
                <a:ext cx="4896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A</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63" name="TextBox 62">
                <a:extLst>
                  <a:ext uri="{FF2B5EF4-FFF2-40B4-BE49-F238E27FC236}">
                    <a16:creationId xmlns:a16="http://schemas.microsoft.com/office/drawing/2014/main" id="{D795612A-42BA-4144-AF71-A9FB0730A616}"/>
                  </a:ext>
                </a:extLst>
              </p:cNvPr>
              <p:cNvSpPr txBox="1">
                <a:spLocks noRot="1" noChangeAspect="1" noMove="1" noResize="1" noEditPoints="1" noAdjustHandles="1" noChangeArrowheads="1" noChangeShapeType="1" noTextEdit="1"/>
              </p:cNvSpPr>
              <p:nvPr/>
            </p:nvSpPr>
            <p:spPr>
              <a:xfrm>
                <a:off x="2082434" y="8418665"/>
                <a:ext cx="489685" cy="430887"/>
              </a:xfrm>
              <a:prstGeom prst="rect">
                <a:avLst/>
              </a:prstGeom>
              <a:blipFill>
                <a:blip r:embed="rId7"/>
                <a:stretch>
                  <a:fillRect l="-12500" r="-2500" b="-11429"/>
                </a:stretch>
              </a:blipFill>
            </p:spPr>
            <p:txBody>
              <a:bodyPr/>
              <a:lstStyle/>
              <a:p>
                <a:r>
                  <a:rPr lang="en-US">
                    <a:noFill/>
                  </a:rPr>
                  <a:t> </a:t>
                </a:r>
              </a:p>
            </p:txBody>
          </p:sp>
        </mc:Fallback>
      </mc:AlternateContent>
      <p:sp>
        <p:nvSpPr>
          <p:cNvPr id="64" name="Oval 63">
            <a:extLst>
              <a:ext uri="{FF2B5EF4-FFF2-40B4-BE49-F238E27FC236}">
                <a16:creationId xmlns:a16="http://schemas.microsoft.com/office/drawing/2014/main" id="{8ABB634F-CC43-C248-B665-B02639EF207E}"/>
              </a:ext>
            </a:extLst>
          </p:cNvPr>
          <p:cNvSpPr/>
          <p:nvPr/>
        </p:nvSpPr>
        <p:spPr>
          <a:xfrm>
            <a:off x="1262648" y="9495210"/>
            <a:ext cx="584857" cy="584856"/>
          </a:xfrm>
          <a:prstGeom prst="ellipse">
            <a:avLst/>
          </a:prstGeom>
          <a:solidFill>
            <a:srgbClr val="3DACFF"/>
          </a:solidFill>
          <a:ln>
            <a:solidFill>
              <a:srgbClr val="00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7559D10-3217-F34A-BAB1-677DE394F11F}"/>
                  </a:ext>
                </a:extLst>
              </p:cNvPr>
              <p:cNvSpPr txBox="1"/>
              <p:nvPr/>
            </p:nvSpPr>
            <p:spPr>
              <a:xfrm>
                <a:off x="1392513" y="9555665"/>
                <a:ext cx="4778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B</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65" name="TextBox 64">
                <a:extLst>
                  <a:ext uri="{FF2B5EF4-FFF2-40B4-BE49-F238E27FC236}">
                    <a16:creationId xmlns:a16="http://schemas.microsoft.com/office/drawing/2014/main" id="{77559D10-3217-F34A-BAB1-677DE394F11F}"/>
                  </a:ext>
                </a:extLst>
              </p:cNvPr>
              <p:cNvSpPr txBox="1">
                <a:spLocks noRot="1" noChangeAspect="1" noMove="1" noResize="1" noEditPoints="1" noAdjustHandles="1" noChangeArrowheads="1" noChangeShapeType="1" noTextEdit="1"/>
              </p:cNvSpPr>
              <p:nvPr/>
            </p:nvSpPr>
            <p:spPr>
              <a:xfrm>
                <a:off x="1392513" y="9555665"/>
                <a:ext cx="477887" cy="430887"/>
              </a:xfrm>
              <a:prstGeom prst="rect">
                <a:avLst/>
              </a:prstGeom>
              <a:blipFill>
                <a:blip r:embed="rId8"/>
                <a:stretch>
                  <a:fillRect l="-13158" r="-2632" b="-14286"/>
                </a:stretch>
              </a:blipFill>
            </p:spPr>
            <p:txBody>
              <a:bodyPr/>
              <a:lstStyle/>
              <a:p>
                <a:r>
                  <a:rPr lang="en-US">
                    <a:noFill/>
                  </a:rPr>
                  <a:t> </a:t>
                </a:r>
              </a:p>
            </p:txBody>
          </p:sp>
        </mc:Fallback>
      </mc:AlternateContent>
      <p:sp>
        <p:nvSpPr>
          <p:cNvPr id="66" name="Oval 65">
            <a:extLst>
              <a:ext uri="{FF2B5EF4-FFF2-40B4-BE49-F238E27FC236}">
                <a16:creationId xmlns:a16="http://schemas.microsoft.com/office/drawing/2014/main" id="{88AF8A40-6143-634B-A0C3-6A994A7F5C21}"/>
              </a:ext>
            </a:extLst>
          </p:cNvPr>
          <p:cNvSpPr/>
          <p:nvPr/>
        </p:nvSpPr>
        <p:spPr>
          <a:xfrm>
            <a:off x="6360745" y="8344095"/>
            <a:ext cx="584857" cy="584856"/>
          </a:xfrm>
          <a:prstGeom prst="ellipse">
            <a:avLst/>
          </a:prstGeom>
          <a:solidFill>
            <a:srgbClr val="3DACFF"/>
          </a:solidFill>
          <a:ln>
            <a:solidFill>
              <a:srgbClr val="00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C915D89-3E26-104A-BE43-7D35A9093A2E}"/>
                  </a:ext>
                </a:extLst>
              </p:cNvPr>
              <p:cNvSpPr txBox="1"/>
              <p:nvPr/>
            </p:nvSpPr>
            <p:spPr>
              <a:xfrm>
                <a:off x="6490611" y="8404550"/>
                <a:ext cx="4979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A</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67" name="TextBox 66">
                <a:extLst>
                  <a:ext uri="{FF2B5EF4-FFF2-40B4-BE49-F238E27FC236}">
                    <a16:creationId xmlns:a16="http://schemas.microsoft.com/office/drawing/2014/main" id="{DC915D89-3E26-104A-BE43-7D35A9093A2E}"/>
                  </a:ext>
                </a:extLst>
              </p:cNvPr>
              <p:cNvSpPr txBox="1">
                <a:spLocks noRot="1" noChangeAspect="1" noMove="1" noResize="1" noEditPoints="1" noAdjustHandles="1" noChangeArrowheads="1" noChangeShapeType="1" noTextEdit="1"/>
              </p:cNvSpPr>
              <p:nvPr/>
            </p:nvSpPr>
            <p:spPr>
              <a:xfrm>
                <a:off x="6490611" y="8404550"/>
                <a:ext cx="497957" cy="430887"/>
              </a:xfrm>
              <a:prstGeom prst="rect">
                <a:avLst/>
              </a:prstGeom>
              <a:blipFill>
                <a:blip r:embed="rId9"/>
                <a:stretch>
                  <a:fillRect l="-12500" r="-2500" b="-11429"/>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59B00DE0-3896-8341-A8B5-DEA312F3858D}"/>
              </a:ext>
            </a:extLst>
          </p:cNvPr>
          <p:cNvSpPr/>
          <p:nvPr/>
        </p:nvSpPr>
        <p:spPr>
          <a:xfrm>
            <a:off x="5670825" y="9551669"/>
            <a:ext cx="584857" cy="584856"/>
          </a:xfrm>
          <a:prstGeom prst="ellipse">
            <a:avLst/>
          </a:prstGeom>
          <a:solidFill>
            <a:srgbClr val="3DACFF"/>
          </a:solidFill>
          <a:ln>
            <a:solidFill>
              <a:srgbClr val="00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E3DD2A8-3583-4D47-B8D0-4248E47C5579}"/>
                  </a:ext>
                </a:extLst>
              </p:cNvPr>
              <p:cNvSpPr txBox="1"/>
              <p:nvPr/>
            </p:nvSpPr>
            <p:spPr>
              <a:xfrm>
                <a:off x="5800690" y="9612124"/>
                <a:ext cx="486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B</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69" name="TextBox 68">
                <a:extLst>
                  <a:ext uri="{FF2B5EF4-FFF2-40B4-BE49-F238E27FC236}">
                    <a16:creationId xmlns:a16="http://schemas.microsoft.com/office/drawing/2014/main" id="{7E3DD2A8-3583-4D47-B8D0-4248E47C5579}"/>
                  </a:ext>
                </a:extLst>
              </p:cNvPr>
              <p:cNvSpPr txBox="1">
                <a:spLocks noRot="1" noChangeAspect="1" noMove="1" noResize="1" noEditPoints="1" noAdjustHandles="1" noChangeArrowheads="1" noChangeShapeType="1" noTextEdit="1"/>
              </p:cNvSpPr>
              <p:nvPr/>
            </p:nvSpPr>
            <p:spPr>
              <a:xfrm>
                <a:off x="5800690" y="9612124"/>
                <a:ext cx="486159" cy="430887"/>
              </a:xfrm>
              <a:prstGeom prst="rect">
                <a:avLst/>
              </a:prstGeom>
              <a:blipFill>
                <a:blip r:embed="rId10"/>
                <a:stretch>
                  <a:fillRect l="-12821" r="-2564" b="-11429"/>
                </a:stretch>
              </a:blipFill>
            </p:spPr>
            <p:txBody>
              <a:bodyPr/>
              <a:lstStyle/>
              <a:p>
                <a:r>
                  <a:rPr lang="en-US">
                    <a:noFill/>
                  </a:rPr>
                  <a:t> </a:t>
                </a:r>
              </a:p>
            </p:txBody>
          </p:sp>
        </mc:Fallback>
      </mc:AlternateContent>
      <p:sp>
        <p:nvSpPr>
          <p:cNvPr id="70" name="Oval 69">
            <a:extLst>
              <a:ext uri="{FF2B5EF4-FFF2-40B4-BE49-F238E27FC236}">
                <a16:creationId xmlns:a16="http://schemas.microsoft.com/office/drawing/2014/main" id="{7F61E9C4-7880-EF48-95CB-A678E4A0A25C}"/>
              </a:ext>
            </a:extLst>
          </p:cNvPr>
          <p:cNvSpPr/>
          <p:nvPr/>
        </p:nvSpPr>
        <p:spPr>
          <a:xfrm>
            <a:off x="11028733" y="8358210"/>
            <a:ext cx="584857" cy="584856"/>
          </a:xfrm>
          <a:prstGeom prst="ellipse">
            <a:avLst/>
          </a:prstGeom>
          <a:solidFill>
            <a:srgbClr val="3DACFF"/>
          </a:solidFill>
          <a:ln>
            <a:solidFill>
              <a:srgbClr val="00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10253D3-E1EC-6A42-BB3E-ED52A51E62D8}"/>
                  </a:ext>
                </a:extLst>
              </p:cNvPr>
              <p:cNvSpPr txBox="1"/>
              <p:nvPr/>
            </p:nvSpPr>
            <p:spPr>
              <a:xfrm>
                <a:off x="11158599" y="8418665"/>
                <a:ext cx="4979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A</m:t>
                          </m:r>
                        </m:e>
                        <m:sub>
                          <m:r>
                            <a:rPr lang="en-US" sz="2800" b="0" i="1" smtClean="0">
                              <a:solidFill>
                                <a:schemeClr val="tx1"/>
                              </a:solidFill>
                              <a:latin typeface="Cambria Math" panose="02040503050406030204" pitchFamily="18" charset="0"/>
                            </a:rPr>
                            <m:t>3</m:t>
                          </m:r>
                        </m:sub>
                      </m:sSub>
                    </m:oMath>
                  </m:oMathPara>
                </a14:m>
                <a:endParaRPr lang="en-US" sz="2800" dirty="0">
                  <a:solidFill>
                    <a:schemeClr val="tx1"/>
                  </a:solidFill>
                </a:endParaRPr>
              </a:p>
            </p:txBody>
          </p:sp>
        </mc:Choice>
        <mc:Fallback xmlns="">
          <p:sp>
            <p:nvSpPr>
              <p:cNvPr id="71" name="TextBox 70">
                <a:extLst>
                  <a:ext uri="{FF2B5EF4-FFF2-40B4-BE49-F238E27FC236}">
                    <a16:creationId xmlns:a16="http://schemas.microsoft.com/office/drawing/2014/main" id="{310253D3-E1EC-6A42-BB3E-ED52A51E62D8}"/>
                  </a:ext>
                </a:extLst>
              </p:cNvPr>
              <p:cNvSpPr txBox="1">
                <a:spLocks noRot="1" noChangeAspect="1" noMove="1" noResize="1" noEditPoints="1" noAdjustHandles="1" noChangeArrowheads="1" noChangeShapeType="1" noTextEdit="1"/>
              </p:cNvSpPr>
              <p:nvPr/>
            </p:nvSpPr>
            <p:spPr>
              <a:xfrm>
                <a:off x="11158599" y="8418665"/>
                <a:ext cx="497957" cy="430887"/>
              </a:xfrm>
              <a:prstGeom prst="rect">
                <a:avLst/>
              </a:prstGeom>
              <a:blipFill>
                <a:blip r:embed="rId11"/>
                <a:stretch>
                  <a:fillRect l="-12500" r="-2500" b="-11429"/>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77E9252C-D795-5843-95FD-F03D0E24972D}"/>
              </a:ext>
            </a:extLst>
          </p:cNvPr>
          <p:cNvSpPr/>
          <p:nvPr/>
        </p:nvSpPr>
        <p:spPr>
          <a:xfrm>
            <a:off x="10705780" y="9325833"/>
            <a:ext cx="584857" cy="584856"/>
          </a:xfrm>
          <a:prstGeom prst="ellipse">
            <a:avLst/>
          </a:prstGeom>
          <a:solidFill>
            <a:srgbClr val="3DACFF"/>
          </a:solidFill>
          <a:ln>
            <a:solidFill>
              <a:srgbClr val="00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5624330-3FF9-7D41-AAD8-A418B3A50AAE}"/>
                  </a:ext>
                </a:extLst>
              </p:cNvPr>
              <p:cNvSpPr txBox="1"/>
              <p:nvPr/>
            </p:nvSpPr>
            <p:spPr>
              <a:xfrm>
                <a:off x="10835646" y="9386289"/>
                <a:ext cx="486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B</m:t>
                          </m:r>
                        </m:e>
                        <m:sub>
                          <m:r>
                            <a:rPr lang="en-US" sz="2800" b="0" i="1" smtClean="0">
                              <a:solidFill>
                                <a:schemeClr val="tx1"/>
                              </a:solidFill>
                              <a:latin typeface="Cambria Math" panose="02040503050406030204" pitchFamily="18" charset="0"/>
                            </a:rPr>
                            <m:t>3</m:t>
                          </m:r>
                        </m:sub>
                      </m:sSub>
                    </m:oMath>
                  </m:oMathPara>
                </a14:m>
                <a:endParaRPr lang="en-US" sz="2800" dirty="0">
                  <a:solidFill>
                    <a:schemeClr val="tx1"/>
                  </a:solidFill>
                </a:endParaRPr>
              </a:p>
            </p:txBody>
          </p:sp>
        </mc:Choice>
        <mc:Fallback xmlns="">
          <p:sp>
            <p:nvSpPr>
              <p:cNvPr id="73" name="TextBox 72">
                <a:extLst>
                  <a:ext uri="{FF2B5EF4-FFF2-40B4-BE49-F238E27FC236}">
                    <a16:creationId xmlns:a16="http://schemas.microsoft.com/office/drawing/2014/main" id="{45624330-3FF9-7D41-AAD8-A418B3A50AAE}"/>
                  </a:ext>
                </a:extLst>
              </p:cNvPr>
              <p:cNvSpPr txBox="1">
                <a:spLocks noRot="1" noChangeAspect="1" noMove="1" noResize="1" noEditPoints="1" noAdjustHandles="1" noChangeArrowheads="1" noChangeShapeType="1" noTextEdit="1"/>
              </p:cNvSpPr>
              <p:nvPr/>
            </p:nvSpPr>
            <p:spPr>
              <a:xfrm>
                <a:off x="10835646" y="9386289"/>
                <a:ext cx="486159" cy="430887"/>
              </a:xfrm>
              <a:prstGeom prst="rect">
                <a:avLst/>
              </a:prstGeom>
              <a:blipFill>
                <a:blip r:embed="rId12"/>
                <a:stretch>
                  <a:fillRect l="-12821" r="-2564" b="-11429"/>
                </a:stretch>
              </a:blipFill>
            </p:spPr>
            <p:txBody>
              <a:bodyPr/>
              <a:lstStyle/>
              <a:p>
                <a:r>
                  <a:rPr lang="en-US">
                    <a:noFill/>
                  </a:rPr>
                  <a:t> </a:t>
                </a:r>
              </a:p>
            </p:txBody>
          </p:sp>
        </mc:Fallback>
      </mc:AlternateContent>
      <p:sp>
        <p:nvSpPr>
          <p:cNvPr id="74" name="Oval 73">
            <a:extLst>
              <a:ext uri="{FF2B5EF4-FFF2-40B4-BE49-F238E27FC236}">
                <a16:creationId xmlns:a16="http://schemas.microsoft.com/office/drawing/2014/main" id="{48BBFEA3-F61D-9D4E-AA5C-A9613539D241}"/>
              </a:ext>
            </a:extLst>
          </p:cNvPr>
          <p:cNvSpPr/>
          <p:nvPr/>
        </p:nvSpPr>
        <p:spPr>
          <a:xfrm>
            <a:off x="15649274" y="8259369"/>
            <a:ext cx="584857" cy="584856"/>
          </a:xfrm>
          <a:prstGeom prst="ellipse">
            <a:avLst/>
          </a:prstGeom>
          <a:solidFill>
            <a:srgbClr val="3DACFF"/>
          </a:solidFill>
          <a:ln>
            <a:solidFill>
              <a:srgbClr val="00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9708398-9D70-544E-9D1C-FD58D714BB26}"/>
                  </a:ext>
                </a:extLst>
              </p:cNvPr>
              <p:cNvSpPr txBox="1"/>
              <p:nvPr/>
            </p:nvSpPr>
            <p:spPr>
              <a:xfrm>
                <a:off x="15779139" y="8319824"/>
                <a:ext cx="4979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A</m:t>
                          </m:r>
                        </m:e>
                        <m:sub>
                          <m:r>
                            <a:rPr lang="en-US" sz="2800" b="0" i="1" smtClean="0">
                              <a:solidFill>
                                <a:schemeClr val="tx1"/>
                              </a:solidFill>
                              <a:latin typeface="Cambria Math" panose="02040503050406030204" pitchFamily="18" charset="0"/>
                            </a:rPr>
                            <m:t>4</m:t>
                          </m:r>
                        </m:sub>
                      </m:sSub>
                    </m:oMath>
                  </m:oMathPara>
                </a14:m>
                <a:endParaRPr lang="en-US" sz="2800" dirty="0">
                  <a:solidFill>
                    <a:schemeClr val="tx1"/>
                  </a:solidFill>
                </a:endParaRPr>
              </a:p>
            </p:txBody>
          </p:sp>
        </mc:Choice>
        <mc:Fallback xmlns="">
          <p:sp>
            <p:nvSpPr>
              <p:cNvPr id="75" name="TextBox 74">
                <a:extLst>
                  <a:ext uri="{FF2B5EF4-FFF2-40B4-BE49-F238E27FC236}">
                    <a16:creationId xmlns:a16="http://schemas.microsoft.com/office/drawing/2014/main" id="{C9708398-9D70-544E-9D1C-FD58D714BB26}"/>
                  </a:ext>
                </a:extLst>
              </p:cNvPr>
              <p:cNvSpPr txBox="1">
                <a:spLocks noRot="1" noChangeAspect="1" noMove="1" noResize="1" noEditPoints="1" noAdjustHandles="1" noChangeArrowheads="1" noChangeShapeType="1" noTextEdit="1"/>
              </p:cNvSpPr>
              <p:nvPr/>
            </p:nvSpPr>
            <p:spPr>
              <a:xfrm>
                <a:off x="15779139" y="8319824"/>
                <a:ext cx="497957" cy="430887"/>
              </a:xfrm>
              <a:prstGeom prst="rect">
                <a:avLst/>
              </a:prstGeom>
              <a:blipFill>
                <a:blip r:embed="rId13"/>
                <a:stretch>
                  <a:fillRect l="-12195" r="-2439" b="-11429"/>
                </a:stretch>
              </a:blipFill>
            </p:spPr>
            <p:txBody>
              <a:bodyPr/>
              <a:lstStyle/>
              <a:p>
                <a:r>
                  <a:rPr lang="en-US">
                    <a:noFill/>
                  </a:rPr>
                  <a:t> </a:t>
                </a:r>
              </a:p>
            </p:txBody>
          </p:sp>
        </mc:Fallback>
      </mc:AlternateContent>
      <p:sp>
        <p:nvSpPr>
          <p:cNvPr id="76" name="Oval 75">
            <a:extLst>
              <a:ext uri="{FF2B5EF4-FFF2-40B4-BE49-F238E27FC236}">
                <a16:creationId xmlns:a16="http://schemas.microsoft.com/office/drawing/2014/main" id="{C6D78BF6-50CC-664A-988F-69A1961B2FB3}"/>
              </a:ext>
            </a:extLst>
          </p:cNvPr>
          <p:cNvSpPr/>
          <p:nvPr/>
        </p:nvSpPr>
        <p:spPr>
          <a:xfrm>
            <a:off x="15411009" y="9396369"/>
            <a:ext cx="584857" cy="584856"/>
          </a:xfrm>
          <a:prstGeom prst="ellipse">
            <a:avLst/>
          </a:prstGeom>
          <a:solidFill>
            <a:srgbClr val="3DACFF"/>
          </a:solidFill>
          <a:ln>
            <a:solidFill>
              <a:srgbClr val="00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77E15A4-9FA4-1542-95B5-3EFEBCA1AEEC}"/>
                  </a:ext>
                </a:extLst>
              </p:cNvPr>
              <p:cNvSpPr txBox="1"/>
              <p:nvPr/>
            </p:nvSpPr>
            <p:spPr>
              <a:xfrm>
                <a:off x="15540875" y="9456824"/>
                <a:ext cx="486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B</m:t>
                          </m:r>
                        </m:e>
                        <m:sub>
                          <m:r>
                            <a:rPr lang="en-US" sz="2800" b="0" i="1" smtClean="0">
                              <a:solidFill>
                                <a:schemeClr val="tx1"/>
                              </a:solidFill>
                              <a:latin typeface="Cambria Math" panose="02040503050406030204" pitchFamily="18" charset="0"/>
                            </a:rPr>
                            <m:t>4</m:t>
                          </m:r>
                        </m:sub>
                      </m:sSub>
                    </m:oMath>
                  </m:oMathPara>
                </a14:m>
                <a:endParaRPr lang="en-US" sz="2800" dirty="0">
                  <a:solidFill>
                    <a:schemeClr val="tx1"/>
                  </a:solidFill>
                </a:endParaRPr>
              </a:p>
            </p:txBody>
          </p:sp>
        </mc:Choice>
        <mc:Fallback xmlns="">
          <p:sp>
            <p:nvSpPr>
              <p:cNvPr id="77" name="TextBox 76">
                <a:extLst>
                  <a:ext uri="{FF2B5EF4-FFF2-40B4-BE49-F238E27FC236}">
                    <a16:creationId xmlns:a16="http://schemas.microsoft.com/office/drawing/2014/main" id="{177E15A4-9FA4-1542-95B5-3EFEBCA1AEEC}"/>
                  </a:ext>
                </a:extLst>
              </p:cNvPr>
              <p:cNvSpPr txBox="1">
                <a:spLocks noRot="1" noChangeAspect="1" noMove="1" noResize="1" noEditPoints="1" noAdjustHandles="1" noChangeArrowheads="1" noChangeShapeType="1" noTextEdit="1"/>
              </p:cNvSpPr>
              <p:nvPr/>
            </p:nvSpPr>
            <p:spPr>
              <a:xfrm>
                <a:off x="15540875" y="9456824"/>
                <a:ext cx="486159" cy="430887"/>
              </a:xfrm>
              <a:prstGeom prst="rect">
                <a:avLst/>
              </a:prstGeom>
              <a:blipFill>
                <a:blip r:embed="rId14"/>
                <a:stretch>
                  <a:fillRect l="-18421" r="-2632" b="-8571"/>
                </a:stretch>
              </a:blipFill>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84C574DC-A3D1-6243-8C03-19AE2280057D}"/>
              </a:ext>
            </a:extLst>
          </p:cNvPr>
          <p:cNvGrpSpPr/>
          <p:nvPr/>
        </p:nvGrpSpPr>
        <p:grpSpPr>
          <a:xfrm>
            <a:off x="6072290" y="11515902"/>
            <a:ext cx="5900896" cy="646331"/>
            <a:chOff x="852639" y="10402679"/>
            <a:chExt cx="5900896" cy="646331"/>
          </a:xfrm>
        </p:grpSpPr>
        <p:cxnSp>
          <p:nvCxnSpPr>
            <p:cNvPr id="111" name="Straight Arrow Connector 110">
              <a:extLst>
                <a:ext uri="{FF2B5EF4-FFF2-40B4-BE49-F238E27FC236}">
                  <a16:creationId xmlns:a16="http://schemas.microsoft.com/office/drawing/2014/main" id="{5CD60E13-25A5-E34B-B787-170DF663CB91}"/>
                </a:ext>
              </a:extLst>
            </p:cNvPr>
            <p:cNvCxnSpPr>
              <a:cxnSpLocks/>
            </p:cNvCxnSpPr>
            <p:nvPr/>
          </p:nvCxnSpPr>
          <p:spPr>
            <a:xfrm>
              <a:off x="852639" y="10682018"/>
              <a:ext cx="1715733" cy="0"/>
            </a:xfrm>
            <a:prstGeom prst="straightConnector1">
              <a:avLst/>
            </a:prstGeom>
            <a:ln w="57150">
              <a:solidFill>
                <a:srgbClr val="00ACFF"/>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DAB8B65-AD63-C145-BCA7-EA66209974F8}"/>
                </a:ext>
              </a:extLst>
            </p:cNvPr>
            <p:cNvSpPr txBox="1"/>
            <p:nvPr/>
          </p:nvSpPr>
          <p:spPr>
            <a:xfrm>
              <a:off x="2832269" y="10402679"/>
              <a:ext cx="3921266" cy="646331"/>
            </a:xfrm>
            <a:prstGeom prst="rect">
              <a:avLst/>
            </a:prstGeom>
            <a:noFill/>
          </p:spPr>
          <p:txBody>
            <a:bodyPr wrap="none" rtlCol="0">
              <a:spAutoFit/>
            </a:bodyPr>
            <a:lstStyle/>
            <a:p>
              <a:r>
                <a:rPr lang="en-US" dirty="0"/>
                <a:t>Highly Correlated</a:t>
              </a:r>
            </a:p>
          </p:txBody>
        </p:sp>
      </p:grpSp>
      <p:grpSp>
        <p:nvGrpSpPr>
          <p:cNvPr id="113" name="Group 112">
            <a:extLst>
              <a:ext uri="{FF2B5EF4-FFF2-40B4-BE49-F238E27FC236}">
                <a16:creationId xmlns:a16="http://schemas.microsoft.com/office/drawing/2014/main" id="{245B5CBA-8BA9-594D-AC80-8070B1DC6906}"/>
              </a:ext>
            </a:extLst>
          </p:cNvPr>
          <p:cNvGrpSpPr/>
          <p:nvPr/>
        </p:nvGrpSpPr>
        <p:grpSpPr>
          <a:xfrm>
            <a:off x="1555075" y="8259369"/>
            <a:ext cx="14386628" cy="1877155"/>
            <a:chOff x="1555075" y="8259369"/>
            <a:chExt cx="14386628" cy="1877155"/>
          </a:xfrm>
        </p:grpSpPr>
        <p:cxnSp>
          <p:nvCxnSpPr>
            <p:cNvPr id="114" name="Curved Connector 113">
              <a:extLst>
                <a:ext uri="{FF2B5EF4-FFF2-40B4-BE49-F238E27FC236}">
                  <a16:creationId xmlns:a16="http://schemas.microsoft.com/office/drawing/2014/main" id="{661E18F2-41CD-D24C-9D6C-EE1ECC1D7262}"/>
                </a:ext>
              </a:extLst>
            </p:cNvPr>
            <p:cNvCxnSpPr>
              <a:cxnSpLocks/>
            </p:cNvCxnSpPr>
            <p:nvPr/>
          </p:nvCxnSpPr>
          <p:spPr>
            <a:xfrm rot="16200000" flipH="1">
              <a:off x="3730935" y="7904206"/>
              <a:ext cx="56459" cy="4408177"/>
            </a:xfrm>
            <a:prstGeom prst="curvedConnector3">
              <a:avLst>
                <a:gd name="adj1" fmla="val 712475"/>
              </a:avLst>
            </a:prstGeom>
            <a:ln w="57150">
              <a:solidFill>
                <a:srgbClr val="3DACFF"/>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115" name="Curved Connector 114">
              <a:extLst>
                <a:ext uri="{FF2B5EF4-FFF2-40B4-BE49-F238E27FC236}">
                  <a16:creationId xmlns:a16="http://schemas.microsoft.com/office/drawing/2014/main" id="{145B20C9-B635-2B44-983A-52E994FBB1C7}"/>
                </a:ext>
              </a:extLst>
            </p:cNvPr>
            <p:cNvCxnSpPr>
              <a:cxnSpLocks/>
            </p:cNvCxnSpPr>
            <p:nvPr/>
          </p:nvCxnSpPr>
          <p:spPr>
            <a:xfrm rot="5400000" flipH="1" flipV="1">
              <a:off x="6191954" y="5273811"/>
              <a:ext cx="169376" cy="9443133"/>
            </a:xfrm>
            <a:prstGeom prst="curvedConnector3">
              <a:avLst>
                <a:gd name="adj1" fmla="val -317581"/>
              </a:avLst>
            </a:prstGeom>
            <a:ln w="57150">
              <a:solidFill>
                <a:srgbClr val="3DACFF"/>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116" name="Curved Connector 115">
              <a:extLst>
                <a:ext uri="{FF2B5EF4-FFF2-40B4-BE49-F238E27FC236}">
                  <a16:creationId xmlns:a16="http://schemas.microsoft.com/office/drawing/2014/main" id="{29C4ACAC-ADFA-B246-A1AD-716A2628344F}"/>
                </a:ext>
              </a:extLst>
            </p:cNvPr>
            <p:cNvCxnSpPr>
              <a:cxnSpLocks/>
            </p:cNvCxnSpPr>
            <p:nvPr/>
          </p:nvCxnSpPr>
          <p:spPr>
            <a:xfrm rot="5400000" flipH="1" flipV="1">
              <a:off x="8579837" y="2956465"/>
              <a:ext cx="98841" cy="14148361"/>
            </a:xfrm>
            <a:prstGeom prst="curvedConnector3">
              <a:avLst>
                <a:gd name="adj1" fmla="val -680267"/>
              </a:avLst>
            </a:prstGeom>
            <a:ln w="57150">
              <a:solidFill>
                <a:srgbClr val="3DACFF"/>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117" name="Curved Connector 116">
              <a:extLst>
                <a:ext uri="{FF2B5EF4-FFF2-40B4-BE49-F238E27FC236}">
                  <a16:creationId xmlns:a16="http://schemas.microsoft.com/office/drawing/2014/main" id="{855C9E38-F0CB-BD48-8317-7614C8DA0309}"/>
                </a:ext>
              </a:extLst>
            </p:cNvPr>
            <p:cNvCxnSpPr>
              <a:cxnSpLocks/>
            </p:cNvCxnSpPr>
            <p:nvPr/>
          </p:nvCxnSpPr>
          <p:spPr>
            <a:xfrm rot="16200000" flipH="1">
              <a:off x="8985453" y="6011815"/>
              <a:ext cx="74570" cy="4739129"/>
            </a:xfrm>
            <a:prstGeom prst="curvedConnector3">
              <a:avLst>
                <a:gd name="adj1" fmla="val -463720"/>
              </a:avLst>
            </a:prstGeom>
            <a:ln w="57150">
              <a:solidFill>
                <a:srgbClr val="3DACFF"/>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118" name="Curved Connector 117">
              <a:extLst>
                <a:ext uri="{FF2B5EF4-FFF2-40B4-BE49-F238E27FC236}">
                  <a16:creationId xmlns:a16="http://schemas.microsoft.com/office/drawing/2014/main" id="{59F33F9B-25B3-AE4F-88C5-B41CF899A6CD}"/>
                </a:ext>
              </a:extLst>
            </p:cNvPr>
            <p:cNvCxnSpPr>
              <a:cxnSpLocks/>
            </p:cNvCxnSpPr>
            <p:nvPr/>
          </p:nvCxnSpPr>
          <p:spPr>
            <a:xfrm rot="5400000" flipH="1" flipV="1">
              <a:off x="6785318" y="3882822"/>
              <a:ext cx="60455" cy="9011232"/>
            </a:xfrm>
            <a:prstGeom prst="curvedConnector3">
              <a:avLst>
                <a:gd name="adj1" fmla="val 957979"/>
              </a:avLst>
            </a:prstGeom>
            <a:ln w="57150">
              <a:solidFill>
                <a:srgbClr val="3DACFF"/>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119" name="Curved Connector 118">
              <a:extLst>
                <a:ext uri="{FF2B5EF4-FFF2-40B4-BE49-F238E27FC236}">
                  <a16:creationId xmlns:a16="http://schemas.microsoft.com/office/drawing/2014/main" id="{78355375-4B7F-EF46-B698-E10F81434133}"/>
                </a:ext>
              </a:extLst>
            </p:cNvPr>
            <p:cNvCxnSpPr>
              <a:cxnSpLocks/>
            </p:cNvCxnSpPr>
            <p:nvPr/>
          </p:nvCxnSpPr>
          <p:spPr>
            <a:xfrm rot="5400000" flipH="1" flipV="1">
              <a:off x="13582012" y="5998520"/>
              <a:ext cx="98841" cy="4620540"/>
            </a:xfrm>
            <a:prstGeom prst="curvedConnector3">
              <a:avLst>
                <a:gd name="adj1" fmla="val 449852"/>
              </a:avLst>
            </a:prstGeom>
            <a:ln w="57150">
              <a:solidFill>
                <a:srgbClr val="3DACFF"/>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120" name="Curved Connector 119">
              <a:extLst>
                <a:ext uri="{FF2B5EF4-FFF2-40B4-BE49-F238E27FC236}">
                  <a16:creationId xmlns:a16="http://schemas.microsoft.com/office/drawing/2014/main" id="{BB86BA0F-5F81-2F4F-AB01-2FBFFEC4AA49}"/>
                </a:ext>
              </a:extLst>
            </p:cNvPr>
            <p:cNvCxnSpPr>
              <a:cxnSpLocks/>
            </p:cNvCxnSpPr>
            <p:nvPr/>
          </p:nvCxnSpPr>
          <p:spPr>
            <a:xfrm rot="5400000" flipH="1" flipV="1">
              <a:off x="8340341" y="6631302"/>
              <a:ext cx="669058" cy="5292587"/>
            </a:xfrm>
            <a:prstGeom prst="curvedConnector3">
              <a:avLst>
                <a:gd name="adj1" fmla="val 50000"/>
              </a:avLst>
            </a:prstGeom>
            <a:ln w="57150">
              <a:solidFill>
                <a:srgbClr val="00ACFF"/>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121" name="Curved Connector 120">
              <a:extLst>
                <a:ext uri="{FF2B5EF4-FFF2-40B4-BE49-F238E27FC236}">
                  <a16:creationId xmlns:a16="http://schemas.microsoft.com/office/drawing/2014/main" id="{0A113180-48CA-7B4B-BC68-DEA7D93355C8}"/>
                </a:ext>
              </a:extLst>
            </p:cNvPr>
            <p:cNvCxnSpPr>
              <a:cxnSpLocks/>
            </p:cNvCxnSpPr>
            <p:nvPr/>
          </p:nvCxnSpPr>
          <p:spPr>
            <a:xfrm rot="16200000" flipH="1">
              <a:off x="13285649" y="6978579"/>
              <a:ext cx="453303" cy="4382276"/>
            </a:xfrm>
            <a:prstGeom prst="curvedConnector3">
              <a:avLst>
                <a:gd name="adj1" fmla="val 50000"/>
              </a:avLst>
            </a:prstGeom>
            <a:ln w="57150">
              <a:solidFill>
                <a:srgbClr val="00ACFF"/>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122" name="Curved Connector 121">
              <a:extLst>
                <a:ext uri="{FF2B5EF4-FFF2-40B4-BE49-F238E27FC236}">
                  <a16:creationId xmlns:a16="http://schemas.microsoft.com/office/drawing/2014/main" id="{EF55B058-4CDC-9440-A3E1-E61D77CFC60C}"/>
                </a:ext>
              </a:extLst>
            </p:cNvPr>
            <p:cNvCxnSpPr>
              <a:cxnSpLocks/>
            </p:cNvCxnSpPr>
            <p:nvPr/>
          </p:nvCxnSpPr>
          <p:spPr>
            <a:xfrm rot="5400000" flipH="1" flipV="1">
              <a:off x="3820996" y="6663033"/>
              <a:ext cx="566259" cy="5098097"/>
            </a:xfrm>
            <a:prstGeom prst="curvedConnector3">
              <a:avLst>
                <a:gd name="adj1" fmla="val 50000"/>
              </a:avLst>
            </a:prstGeom>
            <a:ln w="57150">
              <a:solidFill>
                <a:srgbClr val="00ACFF"/>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58385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D54F-CA96-7D41-966F-D7E3AB7F75AB}"/>
              </a:ext>
            </a:extLst>
          </p:cNvPr>
          <p:cNvSpPr>
            <a:spLocks noGrp="1"/>
          </p:cNvSpPr>
          <p:nvPr>
            <p:ph type="title"/>
          </p:nvPr>
        </p:nvSpPr>
        <p:spPr/>
        <p:txBody>
          <a:bodyPr/>
          <a:lstStyle/>
          <a:p>
            <a:r>
              <a:rPr lang="en-US" dirty="0"/>
              <a:t>Relations between Regions</a:t>
            </a:r>
          </a:p>
        </p:txBody>
      </p:sp>
      <p:grpSp>
        <p:nvGrpSpPr>
          <p:cNvPr id="5" name="Group 4">
            <a:extLst>
              <a:ext uri="{FF2B5EF4-FFF2-40B4-BE49-F238E27FC236}">
                <a16:creationId xmlns:a16="http://schemas.microsoft.com/office/drawing/2014/main" id="{5C1F18C9-4EFD-9940-9E0B-2995EDCDEEA8}"/>
              </a:ext>
            </a:extLst>
          </p:cNvPr>
          <p:cNvGrpSpPr/>
          <p:nvPr/>
        </p:nvGrpSpPr>
        <p:grpSpPr>
          <a:xfrm>
            <a:off x="152400" y="2940050"/>
            <a:ext cx="17932478" cy="4191000"/>
            <a:chOff x="152400" y="2057400"/>
            <a:chExt cx="17932478" cy="4191000"/>
          </a:xfrm>
        </p:grpSpPr>
        <p:pic>
          <p:nvPicPr>
            <p:cNvPr id="6" name="Picture 5">
              <a:extLst>
                <a:ext uri="{FF2B5EF4-FFF2-40B4-BE49-F238E27FC236}">
                  <a16:creationId xmlns:a16="http://schemas.microsoft.com/office/drawing/2014/main" id="{F8EA3AC5-F3A7-7342-B2E8-87194D96A05B}"/>
                </a:ext>
              </a:extLst>
            </p:cNvPr>
            <p:cNvPicPr>
              <a:picLocks noChangeAspect="1"/>
            </p:cNvPicPr>
            <p:nvPr/>
          </p:nvPicPr>
          <p:blipFill>
            <a:blip r:embed="rId2"/>
            <a:stretch>
              <a:fillRect/>
            </a:stretch>
          </p:blipFill>
          <p:spPr>
            <a:xfrm>
              <a:off x="152400" y="2057400"/>
              <a:ext cx="4216400" cy="4191000"/>
            </a:xfrm>
            <a:prstGeom prst="rect">
              <a:avLst/>
            </a:prstGeom>
          </p:spPr>
        </p:pic>
        <p:pic>
          <p:nvPicPr>
            <p:cNvPr id="7" name="Picture 6">
              <a:extLst>
                <a:ext uri="{FF2B5EF4-FFF2-40B4-BE49-F238E27FC236}">
                  <a16:creationId xmlns:a16="http://schemas.microsoft.com/office/drawing/2014/main" id="{15B1EF7A-DF2C-9146-BF65-F9A9278239B4}"/>
                </a:ext>
              </a:extLst>
            </p:cNvPr>
            <p:cNvPicPr>
              <a:picLocks noChangeAspect="1"/>
            </p:cNvPicPr>
            <p:nvPr/>
          </p:nvPicPr>
          <p:blipFill>
            <a:blip r:embed="rId3"/>
            <a:stretch>
              <a:fillRect/>
            </a:stretch>
          </p:blipFill>
          <p:spPr>
            <a:xfrm>
              <a:off x="4724401" y="2057400"/>
              <a:ext cx="4228985" cy="4191000"/>
            </a:xfrm>
            <a:prstGeom prst="rect">
              <a:avLst/>
            </a:prstGeom>
          </p:spPr>
        </p:pic>
        <p:pic>
          <p:nvPicPr>
            <p:cNvPr id="8" name="Picture 7">
              <a:extLst>
                <a:ext uri="{FF2B5EF4-FFF2-40B4-BE49-F238E27FC236}">
                  <a16:creationId xmlns:a16="http://schemas.microsoft.com/office/drawing/2014/main" id="{7CCE7CDF-C333-4C49-A8A2-C820B7E75CBC}"/>
                </a:ext>
              </a:extLst>
            </p:cNvPr>
            <p:cNvPicPr>
              <a:picLocks noChangeAspect="1"/>
            </p:cNvPicPr>
            <p:nvPr/>
          </p:nvPicPr>
          <p:blipFill>
            <a:blip r:embed="rId4"/>
            <a:stretch>
              <a:fillRect/>
            </a:stretch>
          </p:blipFill>
          <p:spPr>
            <a:xfrm>
              <a:off x="9296401" y="2057400"/>
              <a:ext cx="4203662" cy="4191000"/>
            </a:xfrm>
            <a:prstGeom prst="rect">
              <a:avLst/>
            </a:prstGeom>
          </p:spPr>
        </p:pic>
        <p:pic>
          <p:nvPicPr>
            <p:cNvPr id="9" name="Picture 8">
              <a:extLst>
                <a:ext uri="{FF2B5EF4-FFF2-40B4-BE49-F238E27FC236}">
                  <a16:creationId xmlns:a16="http://schemas.microsoft.com/office/drawing/2014/main" id="{09D57319-2604-FD49-93BF-26C49DE5D969}"/>
                </a:ext>
              </a:extLst>
            </p:cNvPr>
            <p:cNvPicPr>
              <a:picLocks noChangeAspect="1"/>
            </p:cNvPicPr>
            <p:nvPr/>
          </p:nvPicPr>
          <p:blipFill>
            <a:blip r:embed="rId5"/>
            <a:stretch>
              <a:fillRect/>
            </a:stretch>
          </p:blipFill>
          <p:spPr>
            <a:xfrm>
              <a:off x="13868401" y="2057400"/>
              <a:ext cx="4216477" cy="4191000"/>
            </a:xfrm>
            <a:prstGeom prst="rect">
              <a:avLst/>
            </a:prstGeom>
          </p:spPr>
        </p:pic>
      </p:grpSp>
      <p:grpSp>
        <p:nvGrpSpPr>
          <p:cNvPr id="10" name="Group 9">
            <a:extLst>
              <a:ext uri="{FF2B5EF4-FFF2-40B4-BE49-F238E27FC236}">
                <a16:creationId xmlns:a16="http://schemas.microsoft.com/office/drawing/2014/main" id="{EF4CD98A-3960-AB48-80D4-06AF09C6B23F}"/>
              </a:ext>
            </a:extLst>
          </p:cNvPr>
          <p:cNvGrpSpPr/>
          <p:nvPr/>
        </p:nvGrpSpPr>
        <p:grpSpPr>
          <a:xfrm>
            <a:off x="177800" y="8013700"/>
            <a:ext cx="17907078" cy="4178300"/>
            <a:chOff x="177800" y="7131050"/>
            <a:chExt cx="17907078" cy="4178300"/>
          </a:xfrm>
        </p:grpSpPr>
        <p:pic>
          <p:nvPicPr>
            <p:cNvPr id="11" name="Picture 10">
              <a:extLst>
                <a:ext uri="{FF2B5EF4-FFF2-40B4-BE49-F238E27FC236}">
                  <a16:creationId xmlns:a16="http://schemas.microsoft.com/office/drawing/2014/main" id="{3CDEF182-6BE6-D448-8E29-979F60830E24}"/>
                </a:ext>
              </a:extLst>
            </p:cNvPr>
            <p:cNvPicPr>
              <a:picLocks noChangeAspect="1"/>
            </p:cNvPicPr>
            <p:nvPr/>
          </p:nvPicPr>
          <p:blipFill>
            <a:blip r:embed="rId6"/>
            <a:stretch>
              <a:fillRect/>
            </a:stretch>
          </p:blipFill>
          <p:spPr>
            <a:xfrm>
              <a:off x="177800" y="7131050"/>
              <a:ext cx="4191000" cy="4178300"/>
            </a:xfrm>
            <a:prstGeom prst="rect">
              <a:avLst/>
            </a:prstGeom>
          </p:spPr>
        </p:pic>
        <p:pic>
          <p:nvPicPr>
            <p:cNvPr id="12" name="Picture 11">
              <a:extLst>
                <a:ext uri="{FF2B5EF4-FFF2-40B4-BE49-F238E27FC236}">
                  <a16:creationId xmlns:a16="http://schemas.microsoft.com/office/drawing/2014/main" id="{3D701680-C08A-6E40-AAFF-F0BC2F88BAF3}"/>
                </a:ext>
              </a:extLst>
            </p:cNvPr>
            <p:cNvPicPr>
              <a:picLocks noChangeAspect="1"/>
            </p:cNvPicPr>
            <p:nvPr/>
          </p:nvPicPr>
          <p:blipFill>
            <a:blip r:embed="rId7"/>
            <a:stretch>
              <a:fillRect/>
            </a:stretch>
          </p:blipFill>
          <p:spPr>
            <a:xfrm>
              <a:off x="4736986" y="7131050"/>
              <a:ext cx="4216400" cy="4178300"/>
            </a:xfrm>
            <a:prstGeom prst="rect">
              <a:avLst/>
            </a:prstGeom>
          </p:spPr>
        </p:pic>
        <p:pic>
          <p:nvPicPr>
            <p:cNvPr id="13" name="Picture 12">
              <a:extLst>
                <a:ext uri="{FF2B5EF4-FFF2-40B4-BE49-F238E27FC236}">
                  <a16:creationId xmlns:a16="http://schemas.microsoft.com/office/drawing/2014/main" id="{F4F212F1-9B37-F943-9F74-04F545832B64}"/>
                </a:ext>
              </a:extLst>
            </p:cNvPr>
            <p:cNvPicPr>
              <a:picLocks noChangeAspect="1"/>
            </p:cNvPicPr>
            <p:nvPr/>
          </p:nvPicPr>
          <p:blipFill>
            <a:blip r:embed="rId8"/>
            <a:stretch>
              <a:fillRect/>
            </a:stretch>
          </p:blipFill>
          <p:spPr>
            <a:xfrm>
              <a:off x="9291755" y="7131050"/>
              <a:ext cx="4216170" cy="4178300"/>
            </a:xfrm>
            <a:prstGeom prst="rect">
              <a:avLst/>
            </a:prstGeom>
          </p:spPr>
        </p:pic>
        <p:pic>
          <p:nvPicPr>
            <p:cNvPr id="14" name="Picture 13">
              <a:extLst>
                <a:ext uri="{FF2B5EF4-FFF2-40B4-BE49-F238E27FC236}">
                  <a16:creationId xmlns:a16="http://schemas.microsoft.com/office/drawing/2014/main" id="{CA02070C-1CE8-F44A-9DDE-D2F24867CEEA}"/>
                </a:ext>
              </a:extLst>
            </p:cNvPr>
            <p:cNvPicPr>
              <a:picLocks noChangeAspect="1"/>
            </p:cNvPicPr>
            <p:nvPr/>
          </p:nvPicPr>
          <p:blipFill>
            <a:blip r:embed="rId9"/>
            <a:stretch>
              <a:fillRect/>
            </a:stretch>
          </p:blipFill>
          <p:spPr>
            <a:xfrm>
              <a:off x="13881101" y="7131050"/>
              <a:ext cx="4203777" cy="4178300"/>
            </a:xfrm>
            <a:prstGeom prst="rect">
              <a:avLst/>
            </a:prstGeom>
          </p:spPr>
        </p:pic>
      </p:grpSp>
      <p:grpSp>
        <p:nvGrpSpPr>
          <p:cNvPr id="37" name="Group 36">
            <a:extLst>
              <a:ext uri="{FF2B5EF4-FFF2-40B4-BE49-F238E27FC236}">
                <a16:creationId xmlns:a16="http://schemas.microsoft.com/office/drawing/2014/main" id="{CB78650F-CF00-BB45-90BA-0F959B4E5D9C}"/>
              </a:ext>
            </a:extLst>
          </p:cNvPr>
          <p:cNvGrpSpPr/>
          <p:nvPr/>
        </p:nvGrpSpPr>
        <p:grpSpPr>
          <a:xfrm>
            <a:off x="888495" y="4141791"/>
            <a:ext cx="15342105" cy="1617659"/>
            <a:chOff x="888495" y="4141791"/>
            <a:chExt cx="15342105" cy="1617659"/>
          </a:xfrm>
        </p:grpSpPr>
        <p:cxnSp>
          <p:nvCxnSpPr>
            <p:cNvPr id="17" name="Straight Arrow Connector 16">
              <a:extLst>
                <a:ext uri="{FF2B5EF4-FFF2-40B4-BE49-F238E27FC236}">
                  <a16:creationId xmlns:a16="http://schemas.microsoft.com/office/drawing/2014/main" id="{36A968DD-EDEA-DB49-A08A-35215542E381}"/>
                </a:ext>
              </a:extLst>
            </p:cNvPr>
            <p:cNvCxnSpPr>
              <a:cxnSpLocks/>
            </p:cNvCxnSpPr>
            <p:nvPr/>
          </p:nvCxnSpPr>
          <p:spPr>
            <a:xfrm flipV="1">
              <a:off x="888495" y="4191000"/>
              <a:ext cx="5505685" cy="685800"/>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2EA17F1-F5D5-C14E-BE25-93662C574D34}"/>
                </a:ext>
              </a:extLst>
            </p:cNvPr>
            <p:cNvCxnSpPr>
              <a:cxnSpLocks/>
            </p:cNvCxnSpPr>
            <p:nvPr/>
          </p:nvCxnSpPr>
          <p:spPr>
            <a:xfrm flipV="1">
              <a:off x="888495" y="4141792"/>
              <a:ext cx="10084305" cy="735009"/>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CD73533-279F-844B-A822-EFE519EFFE4C}"/>
                </a:ext>
              </a:extLst>
            </p:cNvPr>
            <p:cNvCxnSpPr>
              <a:cxnSpLocks/>
            </p:cNvCxnSpPr>
            <p:nvPr/>
          </p:nvCxnSpPr>
          <p:spPr>
            <a:xfrm>
              <a:off x="888495" y="4876800"/>
              <a:ext cx="10008105" cy="882650"/>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11FC8C1-4BBE-3843-BAAA-E48F77B76DA4}"/>
                </a:ext>
              </a:extLst>
            </p:cNvPr>
            <p:cNvCxnSpPr>
              <a:cxnSpLocks/>
            </p:cNvCxnSpPr>
            <p:nvPr/>
          </p:nvCxnSpPr>
          <p:spPr>
            <a:xfrm flipV="1">
              <a:off x="888495" y="4141791"/>
              <a:ext cx="14046705" cy="735009"/>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8587F98-5EA4-3944-9E09-A4ADDB9DCDC9}"/>
                </a:ext>
              </a:extLst>
            </p:cNvPr>
            <p:cNvCxnSpPr>
              <a:cxnSpLocks/>
            </p:cNvCxnSpPr>
            <p:nvPr/>
          </p:nvCxnSpPr>
          <p:spPr>
            <a:xfrm flipV="1">
              <a:off x="888495" y="4775997"/>
              <a:ext cx="15342105" cy="100802"/>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C456A21-A7B9-8E48-8807-23DEA5E01979}"/>
                </a:ext>
              </a:extLst>
            </p:cNvPr>
            <p:cNvCxnSpPr>
              <a:cxnSpLocks/>
            </p:cNvCxnSpPr>
            <p:nvPr/>
          </p:nvCxnSpPr>
          <p:spPr>
            <a:xfrm>
              <a:off x="888495" y="4876799"/>
              <a:ext cx="14656305" cy="390924"/>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0C504481-4642-EB4A-AAEE-065AF0DBE464}"/>
              </a:ext>
            </a:extLst>
          </p:cNvPr>
          <p:cNvGrpSpPr/>
          <p:nvPr/>
        </p:nvGrpSpPr>
        <p:grpSpPr>
          <a:xfrm>
            <a:off x="1981200" y="9601200"/>
            <a:ext cx="14001789" cy="1066800"/>
            <a:chOff x="1981200" y="9601200"/>
            <a:chExt cx="14001789" cy="1066800"/>
          </a:xfrm>
        </p:grpSpPr>
        <p:cxnSp>
          <p:nvCxnSpPr>
            <p:cNvPr id="38" name="Straight Arrow Connector 37">
              <a:extLst>
                <a:ext uri="{FF2B5EF4-FFF2-40B4-BE49-F238E27FC236}">
                  <a16:creationId xmlns:a16="http://schemas.microsoft.com/office/drawing/2014/main" id="{28D7938D-B5C1-8748-9DA4-91261DFEE094}"/>
                </a:ext>
              </a:extLst>
            </p:cNvPr>
            <p:cNvCxnSpPr>
              <a:cxnSpLocks/>
            </p:cNvCxnSpPr>
            <p:nvPr/>
          </p:nvCxnSpPr>
          <p:spPr>
            <a:xfrm flipV="1">
              <a:off x="11887200" y="9601200"/>
              <a:ext cx="4095789" cy="1066800"/>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E163E5A-2CAF-8940-ABB8-16C4278EB641}"/>
                </a:ext>
              </a:extLst>
            </p:cNvPr>
            <p:cNvCxnSpPr>
              <a:cxnSpLocks/>
            </p:cNvCxnSpPr>
            <p:nvPr/>
          </p:nvCxnSpPr>
          <p:spPr>
            <a:xfrm flipV="1">
              <a:off x="11887200" y="9601200"/>
              <a:ext cx="2590800" cy="1066800"/>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0CE7D84-FDBF-6546-833A-E9DEAE624320}"/>
                </a:ext>
              </a:extLst>
            </p:cNvPr>
            <p:cNvCxnSpPr>
              <a:cxnSpLocks/>
            </p:cNvCxnSpPr>
            <p:nvPr/>
          </p:nvCxnSpPr>
          <p:spPr>
            <a:xfrm flipV="1">
              <a:off x="11887200" y="9877028"/>
              <a:ext cx="304800" cy="790972"/>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0A1F79E-2DD5-3A4C-AB03-FB80533B3492}"/>
                </a:ext>
              </a:extLst>
            </p:cNvPr>
            <p:cNvCxnSpPr>
              <a:cxnSpLocks/>
            </p:cNvCxnSpPr>
            <p:nvPr/>
          </p:nvCxnSpPr>
          <p:spPr>
            <a:xfrm flipH="1" flipV="1">
              <a:off x="7189866" y="10272514"/>
              <a:ext cx="4697334" cy="395486"/>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6C6F4D3-C298-264F-B1D9-A10FF81B68A9}"/>
                </a:ext>
              </a:extLst>
            </p:cNvPr>
            <p:cNvCxnSpPr>
              <a:cxnSpLocks/>
            </p:cNvCxnSpPr>
            <p:nvPr/>
          </p:nvCxnSpPr>
          <p:spPr>
            <a:xfrm flipH="1" flipV="1">
              <a:off x="1981200" y="10092927"/>
              <a:ext cx="9930554" cy="575073"/>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026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46D40-F54D-A243-A364-FEB3FC863CF6}"/>
              </a:ext>
            </a:extLst>
          </p:cNvPr>
          <p:cNvSpPr>
            <a:spLocks noGrp="1"/>
          </p:cNvSpPr>
          <p:nvPr>
            <p:ph type="title"/>
          </p:nvPr>
        </p:nvSpPr>
        <p:spPr/>
        <p:txBody>
          <a:bodyPr/>
          <a:lstStyle/>
          <a:p>
            <a:r>
              <a:rPr lang="en-US" dirty="0"/>
              <a:t>Relations between Regions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5C4B00B-A938-424A-A281-658DA1A02E47}"/>
                  </a:ext>
                </a:extLst>
              </p:cNvPr>
              <p:cNvSpPr>
                <a:spLocks noGrp="1"/>
              </p:cNvSpPr>
              <p:nvPr>
                <p:ph idx="1"/>
              </p:nvPr>
            </p:nvSpPr>
            <p:spPr>
              <a:xfrm>
                <a:off x="914400" y="8224519"/>
                <a:ext cx="16459200" cy="2214881"/>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𝜙</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b="0" i="1" smtClean="0">
                              <a:latin typeface="Cambria Math" panose="02040503050406030204" pitchFamily="18" charset="0"/>
                            </a:rPr>
                            <m:t>𝑇</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m:oMathPara>
                </a14:m>
                <a:endParaRPr lang="en-US" i="1" dirty="0"/>
              </a:p>
            </p:txBody>
          </p:sp>
        </mc:Choice>
        <mc:Fallback xmlns="">
          <p:sp>
            <p:nvSpPr>
              <p:cNvPr id="4" name="Content Placeholder 2">
                <a:extLst>
                  <a:ext uri="{FF2B5EF4-FFF2-40B4-BE49-F238E27FC236}">
                    <a16:creationId xmlns:a16="http://schemas.microsoft.com/office/drawing/2014/main" id="{75C4B00B-A938-424A-A281-658DA1A02E47}"/>
                  </a:ext>
                </a:extLst>
              </p:cNvPr>
              <p:cNvSpPr>
                <a:spLocks noGrp="1" noRot="1" noChangeAspect="1" noMove="1" noResize="1" noEditPoints="1" noAdjustHandles="1" noChangeArrowheads="1" noChangeShapeType="1" noTextEdit="1"/>
              </p:cNvSpPr>
              <p:nvPr>
                <p:ph idx="1"/>
              </p:nvPr>
            </p:nvSpPr>
            <p:spPr>
              <a:xfrm>
                <a:off x="914400" y="8224519"/>
                <a:ext cx="16459200" cy="2214881"/>
              </a:xfrm>
              <a:blipFill>
                <a:blip r:embed="rId2"/>
                <a:stretch>
                  <a:fillRect t="-1149"/>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F82F309-6EF3-C746-8CE6-6ED7D46D13CC}"/>
              </a:ext>
            </a:extLst>
          </p:cNvPr>
          <p:cNvGrpSpPr/>
          <p:nvPr/>
        </p:nvGrpSpPr>
        <p:grpSpPr>
          <a:xfrm>
            <a:off x="152400" y="2940050"/>
            <a:ext cx="17932478" cy="4191000"/>
            <a:chOff x="152400" y="2057400"/>
            <a:chExt cx="17932478" cy="4191000"/>
          </a:xfrm>
        </p:grpSpPr>
        <p:pic>
          <p:nvPicPr>
            <p:cNvPr id="6" name="Picture 5">
              <a:extLst>
                <a:ext uri="{FF2B5EF4-FFF2-40B4-BE49-F238E27FC236}">
                  <a16:creationId xmlns:a16="http://schemas.microsoft.com/office/drawing/2014/main" id="{03F8B4DA-F93B-D842-A449-329900254378}"/>
                </a:ext>
              </a:extLst>
            </p:cNvPr>
            <p:cNvPicPr>
              <a:picLocks noChangeAspect="1"/>
            </p:cNvPicPr>
            <p:nvPr/>
          </p:nvPicPr>
          <p:blipFill>
            <a:blip r:embed="rId3"/>
            <a:stretch>
              <a:fillRect/>
            </a:stretch>
          </p:blipFill>
          <p:spPr>
            <a:xfrm>
              <a:off x="152400" y="2057400"/>
              <a:ext cx="4216400" cy="4191000"/>
            </a:xfrm>
            <a:prstGeom prst="rect">
              <a:avLst/>
            </a:prstGeom>
          </p:spPr>
        </p:pic>
        <p:pic>
          <p:nvPicPr>
            <p:cNvPr id="7" name="Picture 6">
              <a:extLst>
                <a:ext uri="{FF2B5EF4-FFF2-40B4-BE49-F238E27FC236}">
                  <a16:creationId xmlns:a16="http://schemas.microsoft.com/office/drawing/2014/main" id="{6EA3B2A3-8EC6-2049-8B94-F455C2253326}"/>
                </a:ext>
              </a:extLst>
            </p:cNvPr>
            <p:cNvPicPr>
              <a:picLocks noChangeAspect="1"/>
            </p:cNvPicPr>
            <p:nvPr/>
          </p:nvPicPr>
          <p:blipFill>
            <a:blip r:embed="rId4"/>
            <a:stretch>
              <a:fillRect/>
            </a:stretch>
          </p:blipFill>
          <p:spPr>
            <a:xfrm>
              <a:off x="4724401" y="2057400"/>
              <a:ext cx="4228985" cy="4191000"/>
            </a:xfrm>
            <a:prstGeom prst="rect">
              <a:avLst/>
            </a:prstGeom>
          </p:spPr>
        </p:pic>
        <p:pic>
          <p:nvPicPr>
            <p:cNvPr id="8" name="Picture 7">
              <a:extLst>
                <a:ext uri="{FF2B5EF4-FFF2-40B4-BE49-F238E27FC236}">
                  <a16:creationId xmlns:a16="http://schemas.microsoft.com/office/drawing/2014/main" id="{04F7CF32-D39B-6B40-8249-7408CB006A96}"/>
                </a:ext>
              </a:extLst>
            </p:cNvPr>
            <p:cNvPicPr>
              <a:picLocks noChangeAspect="1"/>
            </p:cNvPicPr>
            <p:nvPr/>
          </p:nvPicPr>
          <p:blipFill>
            <a:blip r:embed="rId5"/>
            <a:stretch>
              <a:fillRect/>
            </a:stretch>
          </p:blipFill>
          <p:spPr>
            <a:xfrm>
              <a:off x="9296401" y="2057400"/>
              <a:ext cx="4203662" cy="4191000"/>
            </a:xfrm>
            <a:prstGeom prst="rect">
              <a:avLst/>
            </a:prstGeom>
          </p:spPr>
        </p:pic>
        <p:pic>
          <p:nvPicPr>
            <p:cNvPr id="9" name="Picture 8">
              <a:extLst>
                <a:ext uri="{FF2B5EF4-FFF2-40B4-BE49-F238E27FC236}">
                  <a16:creationId xmlns:a16="http://schemas.microsoft.com/office/drawing/2014/main" id="{00B6C751-5C65-3648-8E6B-90AA8692DEB4}"/>
                </a:ext>
              </a:extLst>
            </p:cNvPr>
            <p:cNvPicPr>
              <a:picLocks noChangeAspect="1"/>
            </p:cNvPicPr>
            <p:nvPr/>
          </p:nvPicPr>
          <p:blipFill>
            <a:blip r:embed="rId6"/>
            <a:stretch>
              <a:fillRect/>
            </a:stretch>
          </p:blipFill>
          <p:spPr>
            <a:xfrm>
              <a:off x="13868401" y="2057400"/>
              <a:ext cx="4216477" cy="4191000"/>
            </a:xfrm>
            <a:prstGeom prst="rect">
              <a:avLst/>
            </a:prstGeom>
          </p:spPr>
        </p:pic>
      </p:grpSp>
      <p:grpSp>
        <p:nvGrpSpPr>
          <p:cNvPr id="10" name="Group 9">
            <a:extLst>
              <a:ext uri="{FF2B5EF4-FFF2-40B4-BE49-F238E27FC236}">
                <a16:creationId xmlns:a16="http://schemas.microsoft.com/office/drawing/2014/main" id="{7326947B-9D13-4F40-AD47-98162FEBAB64}"/>
              </a:ext>
            </a:extLst>
          </p:cNvPr>
          <p:cNvGrpSpPr/>
          <p:nvPr/>
        </p:nvGrpSpPr>
        <p:grpSpPr>
          <a:xfrm>
            <a:off x="888495" y="4141791"/>
            <a:ext cx="15342105" cy="1617659"/>
            <a:chOff x="888495" y="4141791"/>
            <a:chExt cx="15342105" cy="1617659"/>
          </a:xfrm>
        </p:grpSpPr>
        <p:cxnSp>
          <p:nvCxnSpPr>
            <p:cNvPr id="11" name="Straight Arrow Connector 10">
              <a:extLst>
                <a:ext uri="{FF2B5EF4-FFF2-40B4-BE49-F238E27FC236}">
                  <a16:creationId xmlns:a16="http://schemas.microsoft.com/office/drawing/2014/main" id="{2B6BFB4C-A057-1748-8B87-855568059C22}"/>
                </a:ext>
              </a:extLst>
            </p:cNvPr>
            <p:cNvCxnSpPr>
              <a:cxnSpLocks/>
            </p:cNvCxnSpPr>
            <p:nvPr/>
          </p:nvCxnSpPr>
          <p:spPr>
            <a:xfrm flipV="1">
              <a:off x="888495" y="4191000"/>
              <a:ext cx="5505685" cy="685800"/>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6E094-39C0-8A4A-8034-58F3B0E15239}"/>
                </a:ext>
              </a:extLst>
            </p:cNvPr>
            <p:cNvCxnSpPr>
              <a:cxnSpLocks/>
            </p:cNvCxnSpPr>
            <p:nvPr/>
          </p:nvCxnSpPr>
          <p:spPr>
            <a:xfrm flipV="1">
              <a:off x="888495" y="4141792"/>
              <a:ext cx="10084305" cy="735009"/>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97940D-DA48-4A4C-9EF3-2E2F8877AF14}"/>
                </a:ext>
              </a:extLst>
            </p:cNvPr>
            <p:cNvCxnSpPr>
              <a:cxnSpLocks/>
            </p:cNvCxnSpPr>
            <p:nvPr/>
          </p:nvCxnSpPr>
          <p:spPr>
            <a:xfrm>
              <a:off x="888495" y="4876800"/>
              <a:ext cx="10008105" cy="882650"/>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739FEC3-05D4-7041-AD58-3976231BC254}"/>
                </a:ext>
              </a:extLst>
            </p:cNvPr>
            <p:cNvCxnSpPr>
              <a:cxnSpLocks/>
            </p:cNvCxnSpPr>
            <p:nvPr/>
          </p:nvCxnSpPr>
          <p:spPr>
            <a:xfrm flipV="1">
              <a:off x="888495" y="4141791"/>
              <a:ext cx="14046705" cy="735009"/>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F10FCB-91BD-6943-BC88-E22B97B79627}"/>
                </a:ext>
              </a:extLst>
            </p:cNvPr>
            <p:cNvCxnSpPr>
              <a:cxnSpLocks/>
            </p:cNvCxnSpPr>
            <p:nvPr/>
          </p:nvCxnSpPr>
          <p:spPr>
            <a:xfrm flipV="1">
              <a:off x="888495" y="4775997"/>
              <a:ext cx="15342105" cy="100802"/>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1DB707-748C-A24F-9A34-B619C4725009}"/>
                </a:ext>
              </a:extLst>
            </p:cNvPr>
            <p:cNvCxnSpPr>
              <a:cxnSpLocks/>
            </p:cNvCxnSpPr>
            <p:nvPr/>
          </p:nvCxnSpPr>
          <p:spPr>
            <a:xfrm>
              <a:off x="888495" y="4876799"/>
              <a:ext cx="14656305" cy="390924"/>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516CE43-B54A-F042-8A16-B552CD277F52}"/>
                  </a:ext>
                </a:extLst>
              </p:cNvPr>
              <p:cNvSpPr/>
              <p:nvPr/>
            </p:nvSpPr>
            <p:spPr>
              <a:xfrm>
                <a:off x="5369410" y="9713438"/>
                <a:ext cx="6759093" cy="2097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latin typeface="Cambria Math" panose="02040503050406030204" pitchFamily="18" charset="0"/>
                            </a:rPr>
                          </m:ctrlPr>
                        </m:sSubPr>
                        <m:e>
                          <m:r>
                            <a:rPr lang="en-US" altLang="zh-Hans" sz="5000" b="0" i="1" smtClean="0">
                              <a:latin typeface="Cambria Math" panose="02040503050406030204" pitchFamily="18" charset="0"/>
                            </a:rPr>
                            <m:t>𝐺</m:t>
                          </m:r>
                        </m:e>
                        <m:sub>
                          <m:r>
                            <a:rPr lang="en-US" altLang="zh-Hans" sz="5000" b="0" i="1" smtClean="0">
                              <a:latin typeface="Cambria Math" panose="02040503050406030204" pitchFamily="18" charset="0"/>
                            </a:rPr>
                            <m:t>𝑖𝑗</m:t>
                          </m:r>
                        </m:sub>
                      </m:sSub>
                      <m:r>
                        <a:rPr lang="en-US" altLang="zh-Hans" sz="5000" b="0" i="1" smtClean="0">
                          <a:latin typeface="Cambria Math" panose="02040503050406030204" pitchFamily="18" charset="0"/>
                        </a:rPr>
                        <m:t>=</m:t>
                      </m:r>
                      <m:f>
                        <m:fPr>
                          <m:ctrlPr>
                            <a:rPr lang="en-US" altLang="zh-Hans" sz="5000" b="0" i="1" smtClean="0">
                              <a:latin typeface="Cambria Math" panose="02040503050406030204" pitchFamily="18" charset="0"/>
                            </a:rPr>
                          </m:ctrlPr>
                        </m:fPr>
                        <m:num>
                          <m:func>
                            <m:funcPr>
                              <m:ctrlPr>
                                <a:rPr lang="en-US" altLang="zh-Hans" sz="5000" i="1">
                                  <a:latin typeface="Cambria Math" panose="02040503050406030204" pitchFamily="18" charset="0"/>
                                </a:rPr>
                              </m:ctrlPr>
                            </m:funcPr>
                            <m:fName>
                              <m:r>
                                <m:rPr>
                                  <m:sty m:val="p"/>
                                </m:rPr>
                                <a:rPr lang="en-US" altLang="zh-Hans" sz="5000">
                                  <a:latin typeface="Cambria Math" panose="02040503050406030204" pitchFamily="18" charset="0"/>
                                </a:rPr>
                                <m:t>exp</m:t>
                              </m:r>
                            </m:fName>
                            <m:e>
                              <m:r>
                                <a:rPr lang="en-US" altLang="zh-Hans" sz="5000" b="0" i="1" smtClean="0">
                                  <a:latin typeface="Cambria Math" panose="02040503050406030204" pitchFamily="18" charset="0"/>
                                </a:rPr>
                                <m:t> </m:t>
                              </m:r>
                              <m:r>
                                <a:rPr lang="en-US" sz="5400" i="1">
                                  <a:latin typeface="Cambria Math" panose="02040503050406030204" pitchFamily="18" charset="0"/>
                                </a:rPr>
                                <m:t>𝑓</m:t>
                              </m:r>
                              <m:d>
                                <m:dPr>
                                  <m:ctrlPr>
                                    <a:rPr lang="en-US" sz="5400" i="1">
                                      <a:latin typeface="Cambria Math" panose="02040503050406030204" pitchFamily="18" charset="0"/>
                                    </a:rPr>
                                  </m:ctrlPr>
                                </m:dPr>
                                <m:e>
                                  <m:sSub>
                                    <m:sSubPr>
                                      <m:ctrlPr>
                                        <a:rPr lang="en-US" sz="5400" i="1">
                                          <a:latin typeface="Cambria Math" panose="02040503050406030204" pitchFamily="18" charset="0"/>
                                        </a:rPr>
                                      </m:ctrlPr>
                                    </m:sSubPr>
                                    <m:e>
                                      <m:r>
                                        <a:rPr lang="en-US" sz="5400" i="1">
                                          <a:latin typeface="Cambria Math" panose="02040503050406030204" pitchFamily="18" charset="0"/>
                                        </a:rPr>
                                        <m:t>𝑥</m:t>
                                      </m:r>
                                    </m:e>
                                    <m:sub>
                                      <m:r>
                                        <a:rPr lang="en-US" sz="5400" i="1">
                                          <a:latin typeface="Cambria Math" panose="02040503050406030204" pitchFamily="18" charset="0"/>
                                        </a:rPr>
                                        <m:t>𝑖</m:t>
                                      </m:r>
                                    </m:sub>
                                  </m:sSub>
                                  <m:r>
                                    <a:rPr lang="en-US" sz="5400" i="1">
                                      <a:latin typeface="Cambria Math" panose="02040503050406030204" pitchFamily="18" charset="0"/>
                                    </a:rPr>
                                    <m:t>, </m:t>
                                  </m:r>
                                  <m:sSub>
                                    <m:sSubPr>
                                      <m:ctrlPr>
                                        <a:rPr lang="en-US" sz="5400" i="1">
                                          <a:latin typeface="Cambria Math" panose="02040503050406030204" pitchFamily="18" charset="0"/>
                                        </a:rPr>
                                      </m:ctrlPr>
                                    </m:sSubPr>
                                    <m:e>
                                      <m:r>
                                        <a:rPr lang="en-US" sz="5400" i="1">
                                          <a:latin typeface="Cambria Math" panose="02040503050406030204" pitchFamily="18" charset="0"/>
                                        </a:rPr>
                                        <m:t>𝑥</m:t>
                                      </m:r>
                                    </m:e>
                                    <m:sub>
                                      <m:r>
                                        <a:rPr lang="en-US" sz="5400" i="1">
                                          <a:latin typeface="Cambria Math" panose="02040503050406030204" pitchFamily="18" charset="0"/>
                                        </a:rPr>
                                        <m:t>𝑗</m:t>
                                      </m:r>
                                    </m:sub>
                                  </m:sSub>
                                </m:e>
                              </m:d>
                            </m:e>
                          </m:func>
                        </m:num>
                        <m:den>
                          <m:nary>
                            <m:naryPr>
                              <m:chr m:val="∑"/>
                              <m:limLoc m:val="subSup"/>
                              <m:supHide m:val="on"/>
                              <m:ctrlPr>
                                <a:rPr lang="en-US" altLang="zh-Hans" sz="5000" i="1">
                                  <a:latin typeface="Cambria Math" panose="02040503050406030204" pitchFamily="18" charset="0"/>
                                </a:rPr>
                              </m:ctrlPr>
                            </m:naryPr>
                            <m:sub>
                              <m:r>
                                <m:rPr>
                                  <m:brk m:alnAt="7"/>
                                </m:rP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rPr>
                                <m:t>𝑗</m:t>
                              </m:r>
                            </m:sub>
                            <m:sup/>
                            <m:e>
                              <m:func>
                                <m:funcPr>
                                  <m:ctrlPr>
                                    <a:rPr lang="en-US" altLang="zh-Hans" sz="5000" i="1">
                                      <a:latin typeface="Cambria Math" panose="02040503050406030204" pitchFamily="18" charset="0"/>
                                    </a:rPr>
                                  </m:ctrlPr>
                                </m:funcPr>
                                <m:fName>
                                  <m:r>
                                    <m:rPr>
                                      <m:sty m:val="p"/>
                                    </m:rPr>
                                    <a:rPr lang="en-US" altLang="zh-Hans" sz="5000">
                                      <a:latin typeface="Cambria Math" panose="02040503050406030204" pitchFamily="18" charset="0"/>
                                    </a:rPr>
                                    <m:t>exp</m:t>
                                  </m:r>
                                </m:fName>
                                <m:e>
                                  <m:r>
                                    <a:rPr lang="en-US" altLang="zh-Hans" sz="5000" b="0" i="1" smtClean="0">
                                      <a:latin typeface="Cambria Math" panose="02040503050406030204" pitchFamily="18" charset="0"/>
                                    </a:rPr>
                                    <m:t> </m:t>
                                  </m:r>
                                  <m:r>
                                    <a:rPr lang="en-US" sz="5400" i="1">
                                      <a:latin typeface="Cambria Math" panose="02040503050406030204" pitchFamily="18" charset="0"/>
                                    </a:rPr>
                                    <m:t>𝑓</m:t>
                                  </m:r>
                                  <m:d>
                                    <m:dPr>
                                      <m:ctrlPr>
                                        <a:rPr lang="en-US" sz="5400" i="1">
                                          <a:latin typeface="Cambria Math" panose="02040503050406030204" pitchFamily="18" charset="0"/>
                                        </a:rPr>
                                      </m:ctrlPr>
                                    </m:dPr>
                                    <m:e>
                                      <m:sSub>
                                        <m:sSubPr>
                                          <m:ctrlPr>
                                            <a:rPr lang="en-US" sz="5400" i="1">
                                              <a:latin typeface="Cambria Math" panose="02040503050406030204" pitchFamily="18" charset="0"/>
                                            </a:rPr>
                                          </m:ctrlPr>
                                        </m:sSubPr>
                                        <m:e>
                                          <m:r>
                                            <a:rPr lang="en-US" sz="5400" i="1">
                                              <a:latin typeface="Cambria Math" panose="02040503050406030204" pitchFamily="18" charset="0"/>
                                            </a:rPr>
                                            <m:t>𝑥</m:t>
                                          </m:r>
                                        </m:e>
                                        <m:sub>
                                          <m:r>
                                            <a:rPr lang="en-US" sz="5400" i="1">
                                              <a:latin typeface="Cambria Math" panose="02040503050406030204" pitchFamily="18" charset="0"/>
                                            </a:rPr>
                                            <m:t>𝑖</m:t>
                                          </m:r>
                                        </m:sub>
                                      </m:sSub>
                                      <m:r>
                                        <a:rPr lang="en-US" sz="5400" i="1">
                                          <a:latin typeface="Cambria Math" panose="02040503050406030204" pitchFamily="18" charset="0"/>
                                        </a:rPr>
                                        <m:t>, </m:t>
                                      </m:r>
                                      <m:sSub>
                                        <m:sSubPr>
                                          <m:ctrlPr>
                                            <a:rPr lang="en-US" sz="5400" i="1">
                                              <a:latin typeface="Cambria Math" panose="02040503050406030204" pitchFamily="18" charset="0"/>
                                            </a:rPr>
                                          </m:ctrlPr>
                                        </m:sSubPr>
                                        <m:e>
                                          <m:r>
                                            <a:rPr lang="en-US" sz="5400" i="1">
                                              <a:latin typeface="Cambria Math" panose="02040503050406030204" pitchFamily="18" charset="0"/>
                                            </a:rPr>
                                            <m:t>𝑥</m:t>
                                          </m:r>
                                        </m:e>
                                        <m:sub>
                                          <m:r>
                                            <a:rPr lang="en-US" sz="5400" i="1">
                                              <a:latin typeface="Cambria Math" panose="02040503050406030204" pitchFamily="18" charset="0"/>
                                            </a:rPr>
                                            <m:t>𝑗</m:t>
                                          </m:r>
                                        </m:sub>
                                      </m:sSub>
                                    </m:e>
                                  </m:d>
                                </m:e>
                              </m:func>
                            </m:e>
                          </m:nary>
                        </m:den>
                      </m:f>
                    </m:oMath>
                  </m:oMathPara>
                </a14:m>
                <a:endParaRPr lang="en-US" sz="5000" dirty="0"/>
              </a:p>
            </p:txBody>
          </p:sp>
        </mc:Choice>
        <mc:Fallback xmlns="">
          <p:sp>
            <p:nvSpPr>
              <p:cNvPr id="17" name="Rectangle 16">
                <a:extLst>
                  <a:ext uri="{FF2B5EF4-FFF2-40B4-BE49-F238E27FC236}">
                    <a16:creationId xmlns:a16="http://schemas.microsoft.com/office/drawing/2014/main" id="{8516CE43-B54A-F042-8A16-B552CD277F52}"/>
                  </a:ext>
                </a:extLst>
              </p:cNvPr>
              <p:cNvSpPr>
                <a:spLocks noRot="1" noChangeAspect="1" noMove="1" noResize="1" noEditPoints="1" noAdjustHandles="1" noChangeArrowheads="1" noChangeShapeType="1" noTextEdit="1"/>
              </p:cNvSpPr>
              <p:nvPr/>
            </p:nvSpPr>
            <p:spPr>
              <a:xfrm>
                <a:off x="5369410" y="9713438"/>
                <a:ext cx="6759093" cy="2097562"/>
              </a:xfrm>
              <a:prstGeom prst="rect">
                <a:avLst/>
              </a:prstGeom>
              <a:blipFill>
                <a:blip r:embed="rId7"/>
                <a:stretch>
                  <a:fillRect l="-188" t="-6024" b="-84337"/>
                </a:stretch>
              </a:blipFill>
            </p:spPr>
            <p:txBody>
              <a:bodyPr/>
              <a:lstStyle/>
              <a:p>
                <a:r>
                  <a:rPr lang="en-US">
                    <a:noFill/>
                  </a:rPr>
                  <a:t> </a:t>
                </a:r>
              </a:p>
            </p:txBody>
          </p:sp>
        </mc:Fallback>
      </mc:AlternateContent>
    </p:spTree>
    <p:extLst>
      <p:ext uri="{BB962C8B-B14F-4D97-AF65-F5344CB8AC3E}">
        <p14:creationId xmlns:p14="http://schemas.microsoft.com/office/powerpoint/2010/main" val="264454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7A2E-C298-B549-8F0F-1017155B878F}"/>
              </a:ext>
            </a:extLst>
          </p:cNvPr>
          <p:cNvSpPr>
            <a:spLocks noGrp="1"/>
          </p:cNvSpPr>
          <p:nvPr>
            <p:ph type="title"/>
          </p:nvPr>
        </p:nvSpPr>
        <p:spPr/>
        <p:txBody>
          <a:bodyPr/>
          <a:lstStyle/>
          <a:p>
            <a:r>
              <a:rPr lang="en-US" dirty="0"/>
              <a:t>Deep Learning</a:t>
            </a:r>
          </a:p>
        </p:txBody>
      </p:sp>
      <p:grpSp>
        <p:nvGrpSpPr>
          <p:cNvPr id="19" name="Group 18">
            <a:extLst>
              <a:ext uri="{FF2B5EF4-FFF2-40B4-BE49-F238E27FC236}">
                <a16:creationId xmlns:a16="http://schemas.microsoft.com/office/drawing/2014/main" id="{0D396A3B-534A-E945-AB7A-37A14EA111AE}"/>
              </a:ext>
            </a:extLst>
          </p:cNvPr>
          <p:cNvGrpSpPr/>
          <p:nvPr/>
        </p:nvGrpSpPr>
        <p:grpSpPr>
          <a:xfrm>
            <a:off x="152400" y="3912030"/>
            <a:ext cx="18059400" cy="2317661"/>
            <a:chOff x="152400" y="3912030"/>
            <a:chExt cx="18059400" cy="2317661"/>
          </a:xfrm>
        </p:grpSpPr>
        <p:pic>
          <p:nvPicPr>
            <p:cNvPr id="6" name="Picture 5">
              <a:extLst>
                <a:ext uri="{FF2B5EF4-FFF2-40B4-BE49-F238E27FC236}">
                  <a16:creationId xmlns:a16="http://schemas.microsoft.com/office/drawing/2014/main" id="{25144BF0-F546-4C4F-82E5-52061C6D622D}"/>
                </a:ext>
              </a:extLst>
            </p:cNvPr>
            <p:cNvPicPr>
              <a:picLocks noChangeAspect="1"/>
            </p:cNvPicPr>
            <p:nvPr/>
          </p:nvPicPr>
          <p:blipFill>
            <a:blip r:embed="rId4"/>
            <a:stretch>
              <a:fillRect/>
            </a:stretch>
          </p:blipFill>
          <p:spPr>
            <a:xfrm>
              <a:off x="152400" y="3945701"/>
              <a:ext cx="3358081" cy="2283989"/>
            </a:xfrm>
            <a:prstGeom prst="rect">
              <a:avLst/>
            </a:prstGeom>
          </p:spPr>
        </p:pic>
        <p:pic>
          <p:nvPicPr>
            <p:cNvPr id="7" name="Picture 6">
              <a:extLst>
                <a:ext uri="{FF2B5EF4-FFF2-40B4-BE49-F238E27FC236}">
                  <a16:creationId xmlns:a16="http://schemas.microsoft.com/office/drawing/2014/main" id="{81DC2924-BAE5-CB41-AFBA-7BB1FA251797}"/>
                </a:ext>
              </a:extLst>
            </p:cNvPr>
            <p:cNvPicPr>
              <a:picLocks noChangeAspect="1"/>
            </p:cNvPicPr>
            <p:nvPr/>
          </p:nvPicPr>
          <p:blipFill>
            <a:blip r:embed="rId5"/>
            <a:stretch>
              <a:fillRect/>
            </a:stretch>
          </p:blipFill>
          <p:spPr>
            <a:xfrm>
              <a:off x="3782091" y="3945701"/>
              <a:ext cx="3370427" cy="2283989"/>
            </a:xfrm>
            <a:prstGeom prst="rect">
              <a:avLst/>
            </a:prstGeom>
          </p:spPr>
        </p:pic>
        <p:pic>
          <p:nvPicPr>
            <p:cNvPr id="8" name="Picture 7">
              <a:extLst>
                <a:ext uri="{FF2B5EF4-FFF2-40B4-BE49-F238E27FC236}">
                  <a16:creationId xmlns:a16="http://schemas.microsoft.com/office/drawing/2014/main" id="{6EB07134-2B25-154E-8B2C-CBD679796C71}"/>
                </a:ext>
              </a:extLst>
            </p:cNvPr>
            <p:cNvPicPr>
              <a:picLocks noChangeAspect="1"/>
            </p:cNvPicPr>
            <p:nvPr/>
          </p:nvPicPr>
          <p:blipFill>
            <a:blip r:embed="rId6"/>
            <a:stretch>
              <a:fillRect/>
            </a:stretch>
          </p:blipFill>
          <p:spPr>
            <a:xfrm>
              <a:off x="7424126" y="3912031"/>
              <a:ext cx="3718730" cy="2317660"/>
            </a:xfrm>
            <a:prstGeom prst="rect">
              <a:avLst/>
            </a:prstGeom>
          </p:spPr>
        </p:pic>
        <p:pic>
          <p:nvPicPr>
            <p:cNvPr id="12" name="Picture 11">
              <a:extLst>
                <a:ext uri="{FF2B5EF4-FFF2-40B4-BE49-F238E27FC236}">
                  <a16:creationId xmlns:a16="http://schemas.microsoft.com/office/drawing/2014/main" id="{6124CDC9-E4B2-264D-AACD-366DCBF5E816}"/>
                </a:ext>
              </a:extLst>
            </p:cNvPr>
            <p:cNvPicPr>
              <a:picLocks noChangeAspect="1"/>
            </p:cNvPicPr>
            <p:nvPr/>
          </p:nvPicPr>
          <p:blipFill>
            <a:blip r:embed="rId7"/>
            <a:stretch>
              <a:fillRect/>
            </a:stretch>
          </p:blipFill>
          <p:spPr>
            <a:xfrm>
              <a:off x="11414464" y="3912030"/>
              <a:ext cx="3476488" cy="2317659"/>
            </a:xfrm>
            <a:prstGeom prst="rect">
              <a:avLst/>
            </a:prstGeom>
          </p:spPr>
        </p:pic>
        <p:pic>
          <p:nvPicPr>
            <p:cNvPr id="14" name="Picture 13">
              <a:extLst>
                <a:ext uri="{FF2B5EF4-FFF2-40B4-BE49-F238E27FC236}">
                  <a16:creationId xmlns:a16="http://schemas.microsoft.com/office/drawing/2014/main" id="{3404049A-360A-5545-921E-D20D9207CC91}"/>
                </a:ext>
              </a:extLst>
            </p:cNvPr>
            <p:cNvPicPr>
              <a:picLocks noChangeAspect="1"/>
            </p:cNvPicPr>
            <p:nvPr/>
          </p:nvPicPr>
          <p:blipFill>
            <a:blip r:embed="rId8"/>
            <a:stretch>
              <a:fillRect/>
            </a:stretch>
          </p:blipFill>
          <p:spPr>
            <a:xfrm>
              <a:off x="15162559" y="3945701"/>
              <a:ext cx="3049241" cy="2283987"/>
            </a:xfrm>
            <a:prstGeom prst="rect">
              <a:avLst/>
            </a:prstGeom>
          </p:spPr>
        </p:pic>
      </p:grpSp>
      <p:grpSp>
        <p:nvGrpSpPr>
          <p:cNvPr id="20" name="Group 19">
            <a:extLst>
              <a:ext uri="{FF2B5EF4-FFF2-40B4-BE49-F238E27FC236}">
                <a16:creationId xmlns:a16="http://schemas.microsoft.com/office/drawing/2014/main" id="{C6734293-0BE2-D24B-AD11-955753E4D6FF}"/>
              </a:ext>
            </a:extLst>
          </p:cNvPr>
          <p:cNvGrpSpPr/>
          <p:nvPr/>
        </p:nvGrpSpPr>
        <p:grpSpPr>
          <a:xfrm>
            <a:off x="152400" y="6229690"/>
            <a:ext cx="18059400" cy="628310"/>
            <a:chOff x="152400" y="6229690"/>
            <a:chExt cx="18059400" cy="628310"/>
          </a:xfrm>
        </p:grpSpPr>
        <p:sp>
          <p:nvSpPr>
            <p:cNvPr id="9" name="TextBox 8">
              <a:extLst>
                <a:ext uri="{FF2B5EF4-FFF2-40B4-BE49-F238E27FC236}">
                  <a16:creationId xmlns:a16="http://schemas.microsoft.com/office/drawing/2014/main" id="{4A55E329-9872-0447-846D-EA7EC578181C}"/>
                </a:ext>
              </a:extLst>
            </p:cNvPr>
            <p:cNvSpPr txBox="1"/>
            <p:nvPr/>
          </p:nvSpPr>
          <p:spPr>
            <a:xfrm>
              <a:off x="152400" y="6229691"/>
              <a:ext cx="3358081" cy="628309"/>
            </a:xfrm>
            <a:prstGeom prst="rect">
              <a:avLst/>
            </a:prstGeom>
            <a:noFill/>
          </p:spPr>
          <p:txBody>
            <a:bodyPr wrap="square" rtlCol="0">
              <a:spAutoFit/>
            </a:bodyPr>
            <a:lstStyle/>
            <a:p>
              <a:pPr algn="ctr"/>
              <a:r>
                <a:rPr lang="en-US" dirty="0"/>
                <a:t>Mushroom</a:t>
              </a:r>
            </a:p>
          </p:txBody>
        </p:sp>
        <p:sp>
          <p:nvSpPr>
            <p:cNvPr id="10" name="TextBox 9">
              <a:extLst>
                <a:ext uri="{FF2B5EF4-FFF2-40B4-BE49-F238E27FC236}">
                  <a16:creationId xmlns:a16="http://schemas.microsoft.com/office/drawing/2014/main" id="{E4C2617E-7355-664C-AA91-9B27F9328431}"/>
                </a:ext>
              </a:extLst>
            </p:cNvPr>
            <p:cNvSpPr txBox="1"/>
            <p:nvPr/>
          </p:nvSpPr>
          <p:spPr>
            <a:xfrm>
              <a:off x="3782089" y="6229690"/>
              <a:ext cx="3370429" cy="628309"/>
            </a:xfrm>
            <a:prstGeom prst="rect">
              <a:avLst/>
            </a:prstGeom>
            <a:noFill/>
          </p:spPr>
          <p:txBody>
            <a:bodyPr wrap="square" rtlCol="0">
              <a:spAutoFit/>
            </a:bodyPr>
            <a:lstStyle/>
            <a:p>
              <a:pPr algn="ctr"/>
              <a:r>
                <a:rPr lang="en-US" dirty="0"/>
                <a:t>Dog</a:t>
              </a:r>
            </a:p>
          </p:txBody>
        </p:sp>
        <p:sp>
          <p:nvSpPr>
            <p:cNvPr id="11" name="TextBox 10">
              <a:extLst>
                <a:ext uri="{FF2B5EF4-FFF2-40B4-BE49-F238E27FC236}">
                  <a16:creationId xmlns:a16="http://schemas.microsoft.com/office/drawing/2014/main" id="{16546BEF-10C8-904B-B427-F98B5E4AED65}"/>
                </a:ext>
              </a:extLst>
            </p:cNvPr>
            <p:cNvSpPr txBox="1"/>
            <p:nvPr/>
          </p:nvSpPr>
          <p:spPr>
            <a:xfrm>
              <a:off x="7424125" y="6229690"/>
              <a:ext cx="3718731" cy="628309"/>
            </a:xfrm>
            <a:prstGeom prst="rect">
              <a:avLst/>
            </a:prstGeom>
            <a:noFill/>
          </p:spPr>
          <p:txBody>
            <a:bodyPr wrap="square" rtlCol="0">
              <a:spAutoFit/>
            </a:bodyPr>
            <a:lstStyle/>
            <a:p>
              <a:pPr algn="ctr"/>
              <a:r>
                <a:rPr lang="en-US" dirty="0"/>
                <a:t>Ant</a:t>
              </a:r>
            </a:p>
          </p:txBody>
        </p:sp>
        <p:sp>
          <p:nvSpPr>
            <p:cNvPr id="13" name="TextBox 12">
              <a:extLst>
                <a:ext uri="{FF2B5EF4-FFF2-40B4-BE49-F238E27FC236}">
                  <a16:creationId xmlns:a16="http://schemas.microsoft.com/office/drawing/2014/main" id="{E3B64987-4241-E547-BE26-DC46B484DC47}"/>
                </a:ext>
              </a:extLst>
            </p:cNvPr>
            <p:cNvSpPr txBox="1"/>
            <p:nvPr/>
          </p:nvSpPr>
          <p:spPr>
            <a:xfrm>
              <a:off x="11414464" y="6229690"/>
              <a:ext cx="3447123" cy="628309"/>
            </a:xfrm>
            <a:prstGeom prst="rect">
              <a:avLst/>
            </a:prstGeom>
            <a:noFill/>
          </p:spPr>
          <p:txBody>
            <a:bodyPr wrap="square" rtlCol="0">
              <a:spAutoFit/>
            </a:bodyPr>
            <a:lstStyle/>
            <a:p>
              <a:pPr algn="ctr"/>
              <a:r>
                <a:rPr lang="en-US" dirty="0"/>
                <a:t>Jelly Fungus</a:t>
              </a:r>
            </a:p>
          </p:txBody>
        </p:sp>
        <p:sp>
          <p:nvSpPr>
            <p:cNvPr id="16" name="TextBox 15">
              <a:extLst>
                <a:ext uri="{FF2B5EF4-FFF2-40B4-BE49-F238E27FC236}">
                  <a16:creationId xmlns:a16="http://schemas.microsoft.com/office/drawing/2014/main" id="{788A489C-553F-4B42-BA6C-72EF065097C8}"/>
                </a:ext>
              </a:extLst>
            </p:cNvPr>
            <p:cNvSpPr txBox="1"/>
            <p:nvPr/>
          </p:nvSpPr>
          <p:spPr>
            <a:xfrm>
              <a:off x="15162559" y="6229690"/>
              <a:ext cx="3049241" cy="628309"/>
            </a:xfrm>
            <a:prstGeom prst="rect">
              <a:avLst/>
            </a:prstGeom>
            <a:noFill/>
          </p:spPr>
          <p:txBody>
            <a:bodyPr wrap="square" rtlCol="0">
              <a:spAutoFit/>
            </a:bodyPr>
            <a:lstStyle/>
            <a:p>
              <a:pPr algn="ctr"/>
              <a:r>
                <a:rPr lang="en-US" dirty="0"/>
                <a:t>Nest</a:t>
              </a:r>
            </a:p>
          </p:txBody>
        </p:sp>
      </p:grpSp>
      <p:sp>
        <p:nvSpPr>
          <p:cNvPr id="21" name="TextBox 20">
            <a:extLst>
              <a:ext uri="{FF2B5EF4-FFF2-40B4-BE49-F238E27FC236}">
                <a16:creationId xmlns:a16="http://schemas.microsoft.com/office/drawing/2014/main" id="{3683B0ED-E679-2E4A-B1E0-2AF2442126E0}"/>
              </a:ext>
            </a:extLst>
          </p:cNvPr>
          <p:cNvSpPr txBox="1"/>
          <p:nvPr/>
        </p:nvSpPr>
        <p:spPr>
          <a:xfrm>
            <a:off x="152400" y="2895600"/>
            <a:ext cx="18059399" cy="923330"/>
          </a:xfrm>
          <a:prstGeom prst="rect">
            <a:avLst/>
          </a:prstGeom>
          <a:noFill/>
        </p:spPr>
        <p:txBody>
          <a:bodyPr wrap="square" rtlCol="0">
            <a:spAutoFit/>
          </a:bodyPr>
          <a:lstStyle/>
          <a:p>
            <a:pPr algn="ctr"/>
            <a:r>
              <a:rPr lang="en-US" sz="5400" dirty="0"/>
              <a:t>ImageNet</a:t>
            </a:r>
          </a:p>
        </p:txBody>
      </p:sp>
      <p:grpSp>
        <p:nvGrpSpPr>
          <p:cNvPr id="66" name="Group 65">
            <a:extLst>
              <a:ext uri="{FF2B5EF4-FFF2-40B4-BE49-F238E27FC236}">
                <a16:creationId xmlns:a16="http://schemas.microsoft.com/office/drawing/2014/main" id="{399BD66D-6855-5D43-9E0C-8A0B6FCADEEE}"/>
              </a:ext>
            </a:extLst>
          </p:cNvPr>
          <p:cNvGrpSpPr/>
          <p:nvPr/>
        </p:nvGrpSpPr>
        <p:grpSpPr>
          <a:xfrm>
            <a:off x="533400" y="8382000"/>
            <a:ext cx="17310729" cy="3732449"/>
            <a:chOff x="533400" y="8187742"/>
            <a:chExt cx="17310729" cy="3732449"/>
          </a:xfrm>
        </p:grpSpPr>
        <p:sp>
          <p:nvSpPr>
            <p:cNvPr id="38" name="Cube 37">
              <a:extLst>
                <a:ext uri="{FF2B5EF4-FFF2-40B4-BE49-F238E27FC236}">
                  <a16:creationId xmlns:a16="http://schemas.microsoft.com/office/drawing/2014/main" id="{43F5656B-F3D1-5247-B999-24F47300F357}"/>
                </a:ext>
              </a:extLst>
            </p:cNvPr>
            <p:cNvSpPr/>
            <p:nvPr/>
          </p:nvSpPr>
          <p:spPr>
            <a:xfrm>
              <a:off x="3360848" y="8187742"/>
              <a:ext cx="2067841" cy="3242258"/>
            </a:xfrm>
            <a:prstGeom prst="cube">
              <a:avLst>
                <a:gd name="adj" fmla="val 57786"/>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9" name="Cube 38">
              <a:extLst>
                <a:ext uri="{FF2B5EF4-FFF2-40B4-BE49-F238E27FC236}">
                  <a16:creationId xmlns:a16="http://schemas.microsoft.com/office/drawing/2014/main" id="{2350EC56-66CC-8043-8A42-6D356E8CB88A}"/>
                </a:ext>
              </a:extLst>
            </p:cNvPr>
            <p:cNvSpPr/>
            <p:nvPr/>
          </p:nvSpPr>
          <p:spPr>
            <a:xfrm>
              <a:off x="4391368" y="8769619"/>
              <a:ext cx="1937577" cy="2303979"/>
            </a:xfrm>
            <a:prstGeom prst="cube">
              <a:avLst>
                <a:gd name="adj" fmla="val 42293"/>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0" name="Cube 39">
              <a:extLst>
                <a:ext uri="{FF2B5EF4-FFF2-40B4-BE49-F238E27FC236}">
                  <a16:creationId xmlns:a16="http://schemas.microsoft.com/office/drawing/2014/main" id="{E04B0FC6-FC40-D34D-A3F4-5ADFDF750E89}"/>
                </a:ext>
              </a:extLst>
            </p:cNvPr>
            <p:cNvSpPr/>
            <p:nvPr/>
          </p:nvSpPr>
          <p:spPr>
            <a:xfrm>
              <a:off x="5612135" y="9138987"/>
              <a:ext cx="1902494" cy="1708235"/>
            </a:xfrm>
            <a:prstGeom prst="cube">
              <a:avLst>
                <a:gd name="adj" fmla="val 33226"/>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1" name="Cube 40">
              <a:extLst>
                <a:ext uri="{FF2B5EF4-FFF2-40B4-BE49-F238E27FC236}">
                  <a16:creationId xmlns:a16="http://schemas.microsoft.com/office/drawing/2014/main" id="{64F7D881-1724-3545-876B-8B6FB54A25D4}"/>
                </a:ext>
              </a:extLst>
            </p:cNvPr>
            <p:cNvSpPr/>
            <p:nvPr/>
          </p:nvSpPr>
          <p:spPr>
            <a:xfrm>
              <a:off x="7165839" y="9138987"/>
              <a:ext cx="1902494" cy="1708235"/>
            </a:xfrm>
            <a:prstGeom prst="cube">
              <a:avLst>
                <a:gd name="adj" fmla="val 33226"/>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2" name="Cube 41">
              <a:extLst>
                <a:ext uri="{FF2B5EF4-FFF2-40B4-BE49-F238E27FC236}">
                  <a16:creationId xmlns:a16="http://schemas.microsoft.com/office/drawing/2014/main" id="{CB4A5EEE-C898-4543-AB06-398980FE6383}"/>
                </a:ext>
              </a:extLst>
            </p:cNvPr>
            <p:cNvSpPr/>
            <p:nvPr/>
          </p:nvSpPr>
          <p:spPr>
            <a:xfrm>
              <a:off x="8751251" y="9123131"/>
              <a:ext cx="1902494" cy="1708235"/>
            </a:xfrm>
            <a:prstGeom prst="cube">
              <a:avLst>
                <a:gd name="adj" fmla="val 33226"/>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3" name="Parallelogram 42">
              <a:extLst>
                <a:ext uri="{FF2B5EF4-FFF2-40B4-BE49-F238E27FC236}">
                  <a16:creationId xmlns:a16="http://schemas.microsoft.com/office/drawing/2014/main" id="{E287F1F6-D4E1-6343-8614-E342ABF63392}"/>
                </a:ext>
              </a:extLst>
            </p:cNvPr>
            <p:cNvSpPr/>
            <p:nvPr/>
          </p:nvSpPr>
          <p:spPr>
            <a:xfrm>
              <a:off x="10495204" y="8998239"/>
              <a:ext cx="2449713" cy="2201785"/>
            </a:xfrm>
            <a:prstGeom prst="parallelogram">
              <a:avLst>
                <a:gd name="adj" fmla="val 89854"/>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45" name="Straight Arrow Connector 44">
              <a:extLst>
                <a:ext uri="{FF2B5EF4-FFF2-40B4-BE49-F238E27FC236}">
                  <a16:creationId xmlns:a16="http://schemas.microsoft.com/office/drawing/2014/main" id="{F73E9CEC-FD86-9344-A438-CBF3CF69D59D}"/>
                </a:ext>
              </a:extLst>
            </p:cNvPr>
            <p:cNvCxnSpPr/>
            <p:nvPr/>
          </p:nvCxnSpPr>
          <p:spPr>
            <a:xfrm>
              <a:off x="10495204" y="9977247"/>
              <a:ext cx="1034517" cy="0"/>
            </a:xfrm>
            <a:prstGeom prst="straightConnector1">
              <a:avLst/>
            </a:prstGeom>
            <a:solidFill>
              <a:schemeClr val="tx1">
                <a:lumMod val="85000"/>
              </a:schemeClr>
            </a:solidFill>
            <a:ln w="38100">
              <a:solidFill>
                <a:schemeClr val="tx1">
                  <a:lumMod val="8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3E18E9E-D517-D64C-8F74-F6F3B5BB04D4}"/>
                </a:ext>
              </a:extLst>
            </p:cNvPr>
            <p:cNvCxnSpPr/>
            <p:nvPr/>
          </p:nvCxnSpPr>
          <p:spPr>
            <a:xfrm>
              <a:off x="12075585" y="10001998"/>
              <a:ext cx="1034517" cy="0"/>
            </a:xfrm>
            <a:prstGeom prst="straightConnector1">
              <a:avLst/>
            </a:prstGeom>
            <a:solidFill>
              <a:schemeClr val="tx1">
                <a:lumMod val="85000"/>
              </a:schemeClr>
            </a:solidFill>
            <a:ln w="38100">
              <a:solidFill>
                <a:schemeClr val="tx1">
                  <a:lumMod val="8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25C6C26-74E3-9449-ABA0-D5E28B2066BE}"/>
                </a:ext>
              </a:extLst>
            </p:cNvPr>
            <p:cNvCxnSpPr/>
            <p:nvPr/>
          </p:nvCxnSpPr>
          <p:spPr>
            <a:xfrm>
              <a:off x="2135831" y="10113944"/>
              <a:ext cx="1034517" cy="0"/>
            </a:xfrm>
            <a:prstGeom prst="straightConnector1">
              <a:avLst/>
            </a:prstGeom>
            <a:solidFill>
              <a:schemeClr val="tx1">
                <a:lumMod val="85000"/>
              </a:schemeClr>
            </a:solidFill>
            <a:ln w="38100">
              <a:solidFill>
                <a:schemeClr val="tx1">
                  <a:lumMod val="8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AEB5F4F-1888-694B-824C-AC5B38DA5BA9}"/>
                </a:ext>
              </a:extLst>
            </p:cNvPr>
            <p:cNvSpPr txBox="1"/>
            <p:nvPr/>
          </p:nvSpPr>
          <p:spPr>
            <a:xfrm>
              <a:off x="533400" y="9790778"/>
              <a:ext cx="1455848" cy="646331"/>
            </a:xfrm>
            <a:prstGeom prst="rect">
              <a:avLst/>
            </a:prstGeom>
            <a:noFill/>
          </p:spPr>
          <p:txBody>
            <a:bodyPr wrap="none" rtlCol="0">
              <a:spAutoFit/>
            </a:bodyPr>
            <a:lstStyle/>
            <a:p>
              <a:pPr algn="ctr"/>
              <a:r>
                <a:rPr lang="en-US" dirty="0"/>
                <a:t>Image</a:t>
              </a:r>
            </a:p>
          </p:txBody>
        </p:sp>
        <p:sp>
          <p:nvSpPr>
            <p:cNvPr id="50" name="TextBox 49">
              <a:extLst>
                <a:ext uri="{FF2B5EF4-FFF2-40B4-BE49-F238E27FC236}">
                  <a16:creationId xmlns:a16="http://schemas.microsoft.com/office/drawing/2014/main" id="{4AFCA60B-B2C1-6949-A25F-8FCAD964A8EF}"/>
                </a:ext>
              </a:extLst>
            </p:cNvPr>
            <p:cNvSpPr txBox="1"/>
            <p:nvPr/>
          </p:nvSpPr>
          <p:spPr>
            <a:xfrm>
              <a:off x="14486048" y="8686800"/>
              <a:ext cx="3358081" cy="628309"/>
            </a:xfrm>
            <a:prstGeom prst="rect">
              <a:avLst/>
            </a:prstGeom>
            <a:noFill/>
          </p:spPr>
          <p:txBody>
            <a:bodyPr wrap="square" rtlCol="0">
              <a:spAutoFit/>
            </a:bodyPr>
            <a:lstStyle/>
            <a:p>
              <a:pPr algn="ctr"/>
              <a:r>
                <a:rPr lang="en-US" dirty="0"/>
                <a:t>Mushroom</a:t>
              </a:r>
            </a:p>
          </p:txBody>
        </p:sp>
        <p:sp>
          <p:nvSpPr>
            <p:cNvPr id="53" name="TextBox 52">
              <a:extLst>
                <a:ext uri="{FF2B5EF4-FFF2-40B4-BE49-F238E27FC236}">
                  <a16:creationId xmlns:a16="http://schemas.microsoft.com/office/drawing/2014/main" id="{220A999B-2A06-834D-831D-789FF66CB095}"/>
                </a:ext>
              </a:extLst>
            </p:cNvPr>
            <p:cNvSpPr txBox="1"/>
            <p:nvPr/>
          </p:nvSpPr>
          <p:spPr>
            <a:xfrm>
              <a:off x="14105048" y="9348134"/>
              <a:ext cx="1827043" cy="646331"/>
            </a:xfrm>
            <a:prstGeom prst="rect">
              <a:avLst/>
            </a:prstGeom>
            <a:noFill/>
          </p:spPr>
          <p:txBody>
            <a:bodyPr wrap="square" rtlCol="0">
              <a:spAutoFit/>
            </a:bodyPr>
            <a:lstStyle/>
            <a:p>
              <a:pPr algn="ctr"/>
              <a:r>
                <a:rPr lang="en-US" dirty="0"/>
                <a:t>Dog</a:t>
              </a:r>
            </a:p>
          </p:txBody>
        </p:sp>
        <p:sp>
          <p:nvSpPr>
            <p:cNvPr id="58" name="TextBox 57">
              <a:extLst>
                <a:ext uri="{FF2B5EF4-FFF2-40B4-BE49-F238E27FC236}">
                  <a16:creationId xmlns:a16="http://schemas.microsoft.com/office/drawing/2014/main" id="{DB7C986B-6F69-3F4A-88AE-4BC27B474D48}"/>
                </a:ext>
              </a:extLst>
            </p:cNvPr>
            <p:cNvSpPr txBox="1"/>
            <p:nvPr/>
          </p:nvSpPr>
          <p:spPr>
            <a:xfrm>
              <a:off x="13495448" y="9991514"/>
              <a:ext cx="1943100" cy="646331"/>
            </a:xfrm>
            <a:prstGeom prst="rect">
              <a:avLst/>
            </a:prstGeom>
            <a:noFill/>
          </p:spPr>
          <p:txBody>
            <a:bodyPr wrap="square" rtlCol="0">
              <a:spAutoFit/>
            </a:bodyPr>
            <a:lstStyle/>
            <a:p>
              <a:pPr algn="ctr"/>
              <a:r>
                <a:rPr lang="en-US" dirty="0"/>
                <a:t>Ant</a:t>
              </a:r>
            </a:p>
          </p:txBody>
        </p:sp>
        <p:sp>
          <p:nvSpPr>
            <p:cNvPr id="59" name="TextBox 58">
              <a:extLst>
                <a:ext uri="{FF2B5EF4-FFF2-40B4-BE49-F238E27FC236}">
                  <a16:creationId xmlns:a16="http://schemas.microsoft.com/office/drawing/2014/main" id="{E7A8C456-73CD-3146-AA3B-788E1C29EE81}"/>
                </a:ext>
              </a:extLst>
            </p:cNvPr>
            <p:cNvSpPr txBox="1"/>
            <p:nvPr/>
          </p:nvSpPr>
          <p:spPr>
            <a:xfrm>
              <a:off x="13524983" y="10632800"/>
              <a:ext cx="2904166" cy="646331"/>
            </a:xfrm>
            <a:prstGeom prst="rect">
              <a:avLst/>
            </a:prstGeom>
            <a:noFill/>
          </p:spPr>
          <p:txBody>
            <a:bodyPr wrap="square" rtlCol="0">
              <a:spAutoFit/>
            </a:bodyPr>
            <a:lstStyle/>
            <a:p>
              <a:pPr algn="ctr"/>
              <a:r>
                <a:rPr lang="en-US" dirty="0"/>
                <a:t>Jelly Fungus</a:t>
              </a:r>
            </a:p>
          </p:txBody>
        </p:sp>
        <p:sp>
          <p:nvSpPr>
            <p:cNvPr id="60" name="TextBox 59">
              <a:extLst>
                <a:ext uri="{FF2B5EF4-FFF2-40B4-BE49-F238E27FC236}">
                  <a16:creationId xmlns:a16="http://schemas.microsoft.com/office/drawing/2014/main" id="{A7DF8BFF-B55A-D744-9D7A-1671FE73601A}"/>
                </a:ext>
              </a:extLst>
            </p:cNvPr>
            <p:cNvSpPr txBox="1"/>
            <p:nvPr/>
          </p:nvSpPr>
          <p:spPr>
            <a:xfrm>
              <a:off x="12047648" y="11273860"/>
              <a:ext cx="3358081" cy="646331"/>
            </a:xfrm>
            <a:prstGeom prst="rect">
              <a:avLst/>
            </a:prstGeom>
            <a:noFill/>
          </p:spPr>
          <p:txBody>
            <a:bodyPr wrap="square" rtlCol="0">
              <a:spAutoFit/>
            </a:bodyPr>
            <a:lstStyle/>
            <a:p>
              <a:pPr algn="ctr"/>
              <a:r>
                <a:rPr lang="en-US" dirty="0"/>
                <a:t>Nest</a:t>
              </a:r>
            </a:p>
          </p:txBody>
        </p:sp>
        <p:sp>
          <p:nvSpPr>
            <p:cNvPr id="61" name="Parallelogram 60">
              <a:extLst>
                <a:ext uri="{FF2B5EF4-FFF2-40B4-BE49-F238E27FC236}">
                  <a16:creationId xmlns:a16="http://schemas.microsoft.com/office/drawing/2014/main" id="{D2EF3B88-B95D-0B48-A783-7377F823518C}"/>
                </a:ext>
              </a:extLst>
            </p:cNvPr>
            <p:cNvSpPr/>
            <p:nvPr/>
          </p:nvSpPr>
          <p:spPr>
            <a:xfrm>
              <a:off x="14117685" y="8842047"/>
              <a:ext cx="801928" cy="317814"/>
            </a:xfrm>
            <a:prstGeom prst="parallelogram">
              <a:avLst>
                <a:gd name="adj" fmla="val 89854"/>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62" name="Parallelogram 61">
              <a:extLst>
                <a:ext uri="{FF2B5EF4-FFF2-40B4-BE49-F238E27FC236}">
                  <a16:creationId xmlns:a16="http://schemas.microsoft.com/office/drawing/2014/main" id="{C77584C0-84CD-4249-B9F5-C1C115203CF9}"/>
                </a:ext>
              </a:extLst>
            </p:cNvPr>
            <p:cNvSpPr/>
            <p:nvPr/>
          </p:nvSpPr>
          <p:spPr>
            <a:xfrm>
              <a:off x="13634320" y="9517804"/>
              <a:ext cx="801928" cy="317814"/>
            </a:xfrm>
            <a:prstGeom prst="parallelogram">
              <a:avLst>
                <a:gd name="adj" fmla="val 89854"/>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63" name="Parallelogram 62">
              <a:extLst>
                <a:ext uri="{FF2B5EF4-FFF2-40B4-BE49-F238E27FC236}">
                  <a16:creationId xmlns:a16="http://schemas.microsoft.com/office/drawing/2014/main" id="{DFAB62F6-E629-A64D-84C6-7686A89C6547}"/>
                </a:ext>
              </a:extLst>
            </p:cNvPr>
            <p:cNvSpPr/>
            <p:nvPr/>
          </p:nvSpPr>
          <p:spPr>
            <a:xfrm>
              <a:off x="13190648" y="10138701"/>
              <a:ext cx="801928" cy="317814"/>
            </a:xfrm>
            <a:prstGeom prst="parallelogram">
              <a:avLst>
                <a:gd name="adj" fmla="val 89854"/>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64" name="Parallelogram 63">
              <a:extLst>
                <a:ext uri="{FF2B5EF4-FFF2-40B4-BE49-F238E27FC236}">
                  <a16:creationId xmlns:a16="http://schemas.microsoft.com/office/drawing/2014/main" id="{EBF00528-2100-2B4F-9955-C90D2941F0F9}"/>
                </a:ext>
              </a:extLst>
            </p:cNvPr>
            <p:cNvSpPr/>
            <p:nvPr/>
          </p:nvSpPr>
          <p:spPr>
            <a:xfrm>
              <a:off x="12723054" y="10797058"/>
              <a:ext cx="801928" cy="317814"/>
            </a:xfrm>
            <a:prstGeom prst="parallelogram">
              <a:avLst>
                <a:gd name="adj" fmla="val 89854"/>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65" name="Parallelogram 64">
              <a:extLst>
                <a:ext uri="{FF2B5EF4-FFF2-40B4-BE49-F238E27FC236}">
                  <a16:creationId xmlns:a16="http://schemas.microsoft.com/office/drawing/2014/main" id="{CA8C9142-5CF7-0F45-9EBC-8B5555F4D1A0}"/>
                </a:ext>
              </a:extLst>
            </p:cNvPr>
            <p:cNvSpPr/>
            <p:nvPr/>
          </p:nvSpPr>
          <p:spPr>
            <a:xfrm>
              <a:off x="12276248" y="11438118"/>
              <a:ext cx="801928" cy="317814"/>
            </a:xfrm>
            <a:prstGeom prst="parallelogram">
              <a:avLst>
                <a:gd name="adj" fmla="val 89854"/>
              </a:avLst>
            </a:prstGeom>
            <a:solidFill>
              <a:schemeClr val="tx1">
                <a:lumMod val="8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sp>
        <p:nvSpPr>
          <p:cNvPr id="67" name="TextBox 66">
            <a:extLst>
              <a:ext uri="{FF2B5EF4-FFF2-40B4-BE49-F238E27FC236}">
                <a16:creationId xmlns:a16="http://schemas.microsoft.com/office/drawing/2014/main" id="{0C0D3398-A44E-F44F-B029-54EAC6C62B92}"/>
              </a:ext>
            </a:extLst>
          </p:cNvPr>
          <p:cNvSpPr txBox="1"/>
          <p:nvPr/>
        </p:nvSpPr>
        <p:spPr>
          <a:xfrm>
            <a:off x="0" y="7315200"/>
            <a:ext cx="18288000" cy="923330"/>
          </a:xfrm>
          <a:prstGeom prst="rect">
            <a:avLst/>
          </a:prstGeom>
          <a:noFill/>
        </p:spPr>
        <p:txBody>
          <a:bodyPr wrap="square" rtlCol="0">
            <a:spAutoFit/>
          </a:bodyPr>
          <a:lstStyle/>
          <a:p>
            <a:pPr algn="ctr"/>
            <a:r>
              <a:rPr lang="en-US" sz="5400" dirty="0"/>
              <a:t>Train a Convolutional Neural Network</a:t>
            </a:r>
          </a:p>
        </p:txBody>
      </p:sp>
      <p:pic>
        <p:nvPicPr>
          <p:cNvPr id="49" name="Picture 48">
            <a:extLst>
              <a:ext uri="{FF2B5EF4-FFF2-40B4-BE49-F238E27FC236}">
                <a16:creationId xmlns:a16="http://schemas.microsoft.com/office/drawing/2014/main" id="{9C697F1D-E191-714C-9272-04A66D411A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434" y="3865806"/>
            <a:ext cx="18073365" cy="2935349"/>
          </a:xfrm>
          <a:prstGeom prst="rect">
            <a:avLst/>
          </a:prstGeom>
        </p:spPr>
      </p:pic>
      <p:sp>
        <p:nvSpPr>
          <p:cNvPr id="44" name="TextBox 43">
            <a:extLst>
              <a:ext uri="{FF2B5EF4-FFF2-40B4-BE49-F238E27FC236}">
                <a16:creationId xmlns:a16="http://schemas.microsoft.com/office/drawing/2014/main" id="{E1BF1969-BBF7-094E-AE33-DB72545BDCAD}"/>
              </a:ext>
            </a:extLst>
          </p:cNvPr>
          <p:cNvSpPr txBox="1"/>
          <p:nvPr/>
        </p:nvSpPr>
        <p:spPr>
          <a:xfrm>
            <a:off x="310791" y="12202180"/>
            <a:ext cx="17748609" cy="523220"/>
          </a:xfrm>
          <a:prstGeom prst="rect">
            <a:avLst/>
          </a:prstGeom>
          <a:noFill/>
        </p:spPr>
        <p:txBody>
          <a:bodyPr wrap="square" rtlCol="0">
            <a:spAutoFit/>
          </a:bodyPr>
          <a:lstStyle/>
          <a:p>
            <a:pPr algn="r"/>
            <a:r>
              <a:rPr lang="en-US" altLang="zh-CN" sz="2800" dirty="0" err="1"/>
              <a:t>Russakovsky</a:t>
            </a:r>
            <a:r>
              <a:rPr lang="en-US" altLang="zh-CN" sz="2800" dirty="0"/>
              <a:t> et al.</a:t>
            </a:r>
            <a:r>
              <a:rPr lang="en-US" sz="2800" dirty="0"/>
              <a:t> </a:t>
            </a:r>
            <a:r>
              <a:rPr lang="en-US" sz="2800" i="1" dirty="0"/>
              <a:t>ImageNet Large Scale Visual Recognition Challenge.</a:t>
            </a:r>
            <a:r>
              <a:rPr lang="en-US" sz="2800" dirty="0"/>
              <a:t> 2014.</a:t>
            </a:r>
          </a:p>
        </p:txBody>
      </p:sp>
    </p:spTree>
    <p:custDataLst>
      <p:tags r:id="rId1"/>
    </p:custDataLst>
    <p:extLst>
      <p:ext uri="{BB962C8B-B14F-4D97-AF65-F5344CB8AC3E}">
        <p14:creationId xmlns:p14="http://schemas.microsoft.com/office/powerpoint/2010/main" val="1911328671"/>
      </p:ext>
    </p:extLst>
  </p:cSld>
  <p:clrMapOvr>
    <a:masterClrMapping/>
  </p:clrMapOvr>
  <mc:AlternateContent xmlns:mc="http://schemas.openxmlformats.org/markup-compatibility/2006" xmlns:p14="http://schemas.microsoft.com/office/powerpoint/2010/main">
    <mc:Choice Requires="p14">
      <p:transition spd="slow" p14:dur="2000" advTm="62205"/>
    </mc:Choice>
    <mc:Fallback xmlns="">
      <p:transition spd="slow" advTm="622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left)">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14E9-EAF4-854B-BB1E-AD97A1FFC882}"/>
              </a:ext>
            </a:extLst>
          </p:cNvPr>
          <p:cNvSpPr>
            <a:spLocks noGrp="1"/>
          </p:cNvSpPr>
          <p:nvPr>
            <p:ph type="title"/>
          </p:nvPr>
        </p:nvSpPr>
        <p:spPr/>
        <p:txBody>
          <a:bodyPr/>
          <a:lstStyle/>
          <a:p>
            <a:r>
              <a:rPr lang="en-US" dirty="0"/>
              <a:t>Graph Convolutional Network</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087CF77-083A-2A48-B34C-5F16F614AA68}"/>
                  </a:ext>
                </a:extLst>
              </p:cNvPr>
              <p:cNvSpPr>
                <a:spLocks noGrp="1"/>
              </p:cNvSpPr>
              <p:nvPr>
                <p:ph idx="1"/>
              </p:nvPr>
            </p:nvSpPr>
            <p:spPr>
              <a:xfrm>
                <a:off x="914400" y="3479800"/>
                <a:ext cx="16459200" cy="9245600"/>
              </a:xfrm>
            </p:spPr>
            <p:txBody>
              <a:bodyPr/>
              <a:lstStyle/>
              <a:p>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b="0" i="1" smtClean="0">
                          <a:latin typeface="Cambria Math" panose="02040503050406030204" pitchFamily="18" charset="0"/>
                        </a:rPr>
                        <m:t>𝐺</m:t>
                      </m:r>
                      <m:r>
                        <a:rPr lang="en-US" i="1">
                          <a:latin typeface="Cambria Math" panose="02040503050406030204" pitchFamily="18" charset="0"/>
                        </a:rPr>
                        <m:t>𝑋𝑊</m:t>
                      </m:r>
                    </m:oMath>
                  </m:oMathPara>
                </a14:m>
                <a:endParaRPr lang="en-US" dirty="0"/>
              </a:p>
              <a:p>
                <a:endParaRPr lang="en-US" dirty="0"/>
              </a:p>
              <a:p>
                <a:endParaRPr lang="en-US" dirty="0"/>
              </a:p>
              <a:p>
                <a:endParaRPr lang="en-US" dirty="0"/>
              </a:p>
              <a:p>
                <a:endParaRPr lang="en-US" dirty="0"/>
              </a:p>
            </p:txBody>
          </p:sp>
        </mc:Choice>
        <mc:Fallback xmlns="">
          <p:sp>
            <p:nvSpPr>
              <p:cNvPr id="4" name="Content Placeholder 2">
                <a:extLst>
                  <a:ext uri="{FF2B5EF4-FFF2-40B4-BE49-F238E27FC236}">
                    <a16:creationId xmlns:a16="http://schemas.microsoft.com/office/drawing/2014/main" id="{9087CF77-083A-2A48-B34C-5F16F614AA68}"/>
                  </a:ext>
                </a:extLst>
              </p:cNvPr>
              <p:cNvSpPr>
                <a:spLocks noGrp="1" noRot="1" noChangeAspect="1" noMove="1" noResize="1" noEditPoints="1" noAdjustHandles="1" noChangeArrowheads="1" noChangeShapeType="1" noTextEdit="1"/>
              </p:cNvSpPr>
              <p:nvPr>
                <p:ph idx="1"/>
              </p:nvPr>
            </p:nvSpPr>
            <p:spPr>
              <a:xfrm>
                <a:off x="914400" y="3479800"/>
                <a:ext cx="16459200" cy="9245600"/>
              </a:xfrm>
              <a:blipFill>
                <a:blip r:embed="rId2"/>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39B534CE-1CDB-694A-9A78-F5199034C78A}"/>
              </a:ext>
            </a:extLst>
          </p:cNvPr>
          <p:cNvSpPr/>
          <p:nvPr/>
        </p:nvSpPr>
        <p:spPr>
          <a:xfrm>
            <a:off x="3886200" y="11969227"/>
            <a:ext cx="14401800" cy="553998"/>
          </a:xfrm>
          <a:prstGeom prst="rect">
            <a:avLst/>
          </a:prstGeom>
        </p:spPr>
        <p:txBody>
          <a:bodyPr wrap="square">
            <a:spAutoFit/>
          </a:bodyPr>
          <a:lstStyle/>
          <a:p>
            <a:r>
              <a:rPr lang="en-US" sz="3000" dirty="0" err="1"/>
              <a:t>Kipf</a:t>
            </a:r>
            <a:r>
              <a:rPr lang="en-US" sz="3000" dirty="0"/>
              <a:t>. Semi-Supervised Classification with Graph Convolutional Networks. 2017</a:t>
            </a:r>
          </a:p>
        </p:txBody>
      </p:sp>
      <p:grpSp>
        <p:nvGrpSpPr>
          <p:cNvPr id="31" name="Group 30">
            <a:extLst>
              <a:ext uri="{FF2B5EF4-FFF2-40B4-BE49-F238E27FC236}">
                <a16:creationId xmlns:a16="http://schemas.microsoft.com/office/drawing/2014/main" id="{A0833D41-39A7-8448-B9A3-FE9A7E69A70B}"/>
              </a:ext>
            </a:extLst>
          </p:cNvPr>
          <p:cNvGrpSpPr/>
          <p:nvPr/>
        </p:nvGrpSpPr>
        <p:grpSpPr>
          <a:xfrm>
            <a:off x="5029200" y="5610470"/>
            <a:ext cx="3518008" cy="3448430"/>
            <a:chOff x="5029200" y="3781670"/>
            <a:chExt cx="3518008" cy="3448430"/>
          </a:xfrm>
        </p:grpSpPr>
        <p:sp>
          <p:nvSpPr>
            <p:cNvPr id="32" name="Rectangle 31">
              <a:extLst>
                <a:ext uri="{FF2B5EF4-FFF2-40B4-BE49-F238E27FC236}">
                  <a16:creationId xmlns:a16="http://schemas.microsoft.com/office/drawing/2014/main" id="{779B6CAB-F2E2-314F-9FA8-F61C63857734}"/>
                </a:ext>
              </a:extLst>
            </p:cNvPr>
            <p:cNvSpPr/>
            <p:nvPr/>
          </p:nvSpPr>
          <p:spPr>
            <a:xfrm>
              <a:off x="5949969" y="4632861"/>
              <a:ext cx="2597239" cy="2597239"/>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C6B6BA5-1D71-6846-A849-8FEE41C4FC61}"/>
                    </a:ext>
                  </a:extLst>
                </p:cNvPr>
                <p:cNvSpPr txBox="1"/>
                <p:nvPr/>
              </p:nvSpPr>
              <p:spPr>
                <a:xfrm>
                  <a:off x="6824626" y="3781670"/>
                  <a:ext cx="847924"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tx1"/>
                            </a:solidFill>
                            <a:latin typeface="Cambria Math" panose="02040503050406030204" pitchFamily="18" charset="0"/>
                          </a:rPr>
                          <m:t>𝑁</m:t>
                        </m:r>
                      </m:oMath>
                    </m:oMathPara>
                  </a14:m>
                  <a:endParaRPr lang="en-US" sz="5000" dirty="0">
                    <a:solidFill>
                      <a:schemeClr val="tx1"/>
                    </a:solidFill>
                  </a:endParaRPr>
                </a:p>
              </p:txBody>
            </p:sp>
          </mc:Choice>
          <mc:Fallback xmlns="">
            <p:sp>
              <p:nvSpPr>
                <p:cNvPr id="135" name="TextBox 134">
                  <a:extLst>
                    <a:ext uri="{FF2B5EF4-FFF2-40B4-BE49-F238E27FC236}">
                      <a16:creationId xmlns:a16="http://schemas.microsoft.com/office/drawing/2014/main" id="{5DA5B3B2-3CB9-0E47-A0B5-C2AE1ECC7A06}"/>
                    </a:ext>
                  </a:extLst>
                </p:cNvPr>
                <p:cNvSpPr txBox="1">
                  <a:spLocks noRot="1" noChangeAspect="1" noMove="1" noResize="1" noEditPoints="1" noAdjustHandles="1" noChangeArrowheads="1" noChangeShapeType="1" noTextEdit="1"/>
                </p:cNvSpPr>
                <p:nvPr/>
              </p:nvSpPr>
              <p:spPr>
                <a:xfrm>
                  <a:off x="6824626" y="3781670"/>
                  <a:ext cx="847924" cy="861774"/>
                </a:xfrm>
                <a:prstGeom prst="rect">
                  <a:avLst/>
                </a:prstGeom>
                <a:blipFill>
                  <a:blip r:embed="rId8"/>
                  <a:stretch>
                    <a:fillRect l="-1471" r="-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336056-17CB-6A43-9A46-71310FFD1147}"/>
                    </a:ext>
                  </a:extLst>
                </p:cNvPr>
                <p:cNvSpPr txBox="1"/>
                <p:nvPr/>
              </p:nvSpPr>
              <p:spPr>
                <a:xfrm>
                  <a:off x="6849478" y="5522238"/>
                  <a:ext cx="777072"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𝐺</m:t>
                        </m:r>
                      </m:oMath>
                    </m:oMathPara>
                  </a14:m>
                  <a:endParaRPr lang="en-US" sz="5000" i="1" dirty="0">
                    <a:solidFill>
                      <a:schemeClr val="bg1"/>
                    </a:solidFill>
                  </a:endParaRPr>
                </a:p>
              </p:txBody>
            </p:sp>
          </mc:Choice>
          <mc:Fallback xmlns="">
            <p:sp>
              <p:nvSpPr>
                <p:cNvPr id="34" name="TextBox 33">
                  <a:extLst>
                    <a:ext uri="{FF2B5EF4-FFF2-40B4-BE49-F238E27FC236}">
                      <a16:creationId xmlns:a16="http://schemas.microsoft.com/office/drawing/2014/main" id="{FB336056-17CB-6A43-9A46-71310FFD1147}"/>
                    </a:ext>
                  </a:extLst>
                </p:cNvPr>
                <p:cNvSpPr txBox="1">
                  <a:spLocks noRot="1" noChangeAspect="1" noMove="1" noResize="1" noEditPoints="1" noAdjustHandles="1" noChangeArrowheads="1" noChangeShapeType="1" noTextEdit="1"/>
                </p:cNvSpPr>
                <p:nvPr/>
              </p:nvSpPr>
              <p:spPr>
                <a:xfrm>
                  <a:off x="6849478" y="5522238"/>
                  <a:ext cx="777072" cy="861774"/>
                </a:xfrm>
                <a:prstGeom prst="rect">
                  <a:avLst/>
                </a:prstGeom>
                <a:blipFill>
                  <a:blip r:embed="rId9"/>
                  <a:stretch>
                    <a:fillRect l="-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329B0AC-51B4-8048-AA2A-7F9B47B042B4}"/>
                    </a:ext>
                  </a:extLst>
                </p:cNvPr>
                <p:cNvSpPr txBox="1"/>
                <p:nvPr/>
              </p:nvSpPr>
              <p:spPr>
                <a:xfrm>
                  <a:off x="5029200" y="5522238"/>
                  <a:ext cx="847924"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tx1"/>
                            </a:solidFill>
                            <a:latin typeface="Cambria Math" panose="02040503050406030204" pitchFamily="18" charset="0"/>
                          </a:rPr>
                          <m:t>𝑁</m:t>
                        </m:r>
                      </m:oMath>
                    </m:oMathPara>
                  </a14:m>
                  <a:endParaRPr lang="en-US" sz="5000" dirty="0">
                    <a:solidFill>
                      <a:schemeClr val="tx1"/>
                    </a:solidFill>
                  </a:endParaRPr>
                </a:p>
              </p:txBody>
            </p:sp>
          </mc:Choice>
          <mc:Fallback xmlns="">
            <p:sp>
              <p:nvSpPr>
                <p:cNvPr id="147" name="TextBox 146">
                  <a:extLst>
                    <a:ext uri="{FF2B5EF4-FFF2-40B4-BE49-F238E27FC236}">
                      <a16:creationId xmlns:a16="http://schemas.microsoft.com/office/drawing/2014/main" id="{8B66FD33-7F79-E542-82C9-C3BBD43D8716}"/>
                    </a:ext>
                  </a:extLst>
                </p:cNvPr>
                <p:cNvSpPr txBox="1">
                  <a:spLocks noRot="1" noChangeAspect="1" noMove="1" noResize="1" noEditPoints="1" noAdjustHandles="1" noChangeArrowheads="1" noChangeShapeType="1" noTextEdit="1"/>
                </p:cNvSpPr>
                <p:nvPr/>
              </p:nvSpPr>
              <p:spPr>
                <a:xfrm>
                  <a:off x="5029200" y="5522238"/>
                  <a:ext cx="847924" cy="861774"/>
                </a:xfrm>
                <a:prstGeom prst="rect">
                  <a:avLst/>
                </a:prstGeom>
                <a:blipFill>
                  <a:blip r:embed="rId10"/>
                  <a:stretch>
                    <a:fillRect l="-4478"/>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4A98E497-2477-A24E-84FB-1ECBC6549DC8}"/>
              </a:ext>
            </a:extLst>
          </p:cNvPr>
          <p:cNvGrpSpPr/>
          <p:nvPr/>
        </p:nvGrpSpPr>
        <p:grpSpPr>
          <a:xfrm>
            <a:off x="8704966" y="5596522"/>
            <a:ext cx="3868034" cy="3462378"/>
            <a:chOff x="8704966" y="3767722"/>
            <a:chExt cx="3868034" cy="3462378"/>
          </a:xfrm>
        </p:grpSpPr>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69DBD49A-1839-0647-ABB1-35DEFD1CA2AF}"/>
                    </a:ext>
                  </a:extLst>
                </p:cNvPr>
                <p:cNvSpPr/>
                <p:nvPr/>
              </p:nvSpPr>
              <p:spPr>
                <a:xfrm>
                  <a:off x="8704966" y="5345022"/>
                  <a:ext cx="1075936" cy="1169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000" b="0" i="1">
                            <a:latin typeface="Cambria Math" panose="02040503050406030204" pitchFamily="18" charset="0"/>
                          </a:rPr>
                          <m:t>×</m:t>
                        </m:r>
                      </m:oMath>
                    </m:oMathPara>
                  </a14:m>
                  <a:endParaRPr lang="en-US" sz="7000" dirty="0"/>
                </a:p>
              </p:txBody>
            </p:sp>
          </mc:Choice>
          <mc:Fallback xmlns="">
            <p:sp>
              <p:nvSpPr>
                <p:cNvPr id="132" name="Rectangle 131">
                  <a:extLst>
                    <a:ext uri="{FF2B5EF4-FFF2-40B4-BE49-F238E27FC236}">
                      <a16:creationId xmlns:a16="http://schemas.microsoft.com/office/drawing/2014/main" id="{8AC5BBBB-C394-7F4D-8984-D5FAFF36018D}"/>
                    </a:ext>
                  </a:extLst>
                </p:cNvPr>
                <p:cNvSpPr>
                  <a:spLocks noRot="1" noChangeAspect="1" noMove="1" noResize="1" noEditPoints="1" noAdjustHandles="1" noChangeArrowheads="1" noChangeShapeType="1" noTextEdit="1"/>
                </p:cNvSpPr>
                <p:nvPr/>
              </p:nvSpPr>
              <p:spPr>
                <a:xfrm>
                  <a:off x="8704966" y="5345022"/>
                  <a:ext cx="1075936" cy="1169551"/>
                </a:xfrm>
                <a:prstGeom prst="rect">
                  <a:avLst/>
                </a:prstGeom>
                <a:blipFill>
                  <a:blip r:embed="rId11"/>
                  <a:stretch>
                    <a:fillRect l="-1163" r="-232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DA59E3B1-2630-4C4F-BF60-612C1C284F86}"/>
                </a:ext>
              </a:extLst>
            </p:cNvPr>
            <p:cNvSpPr/>
            <p:nvPr/>
          </p:nvSpPr>
          <p:spPr>
            <a:xfrm>
              <a:off x="10522511" y="4632861"/>
              <a:ext cx="2050489" cy="2597239"/>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4233A38-CCF1-4E40-A0AB-3961C59E0213}"/>
                    </a:ext>
                  </a:extLst>
                </p:cNvPr>
                <p:cNvSpPr txBox="1"/>
                <p:nvPr/>
              </p:nvSpPr>
              <p:spPr>
                <a:xfrm>
                  <a:off x="11196542" y="5498911"/>
                  <a:ext cx="774186"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𝑋</m:t>
                        </m:r>
                      </m:oMath>
                    </m:oMathPara>
                  </a14:m>
                  <a:endParaRPr lang="en-US" sz="5000" i="1" dirty="0">
                    <a:solidFill>
                      <a:schemeClr val="bg1"/>
                    </a:solidFill>
                  </a:endParaRPr>
                </a:p>
              </p:txBody>
            </p:sp>
          </mc:Choice>
          <mc:Fallback xmlns="">
            <p:sp>
              <p:nvSpPr>
                <p:cNvPr id="39" name="TextBox 38">
                  <a:extLst>
                    <a:ext uri="{FF2B5EF4-FFF2-40B4-BE49-F238E27FC236}">
                      <a16:creationId xmlns:a16="http://schemas.microsoft.com/office/drawing/2014/main" id="{64233A38-CCF1-4E40-A0AB-3961C59E0213}"/>
                    </a:ext>
                  </a:extLst>
                </p:cNvPr>
                <p:cNvSpPr txBox="1">
                  <a:spLocks noRot="1" noChangeAspect="1" noMove="1" noResize="1" noEditPoints="1" noAdjustHandles="1" noChangeArrowheads="1" noChangeShapeType="1" noTextEdit="1"/>
                </p:cNvSpPr>
                <p:nvPr/>
              </p:nvSpPr>
              <p:spPr>
                <a:xfrm>
                  <a:off x="11196542" y="5498911"/>
                  <a:ext cx="774186" cy="861774"/>
                </a:xfrm>
                <a:prstGeom prst="rect">
                  <a:avLst/>
                </a:prstGeom>
                <a:blipFill>
                  <a:blip r:embed="rId12"/>
                  <a:stretch>
                    <a:fillRect l="-4839" r="-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8C88A42-BD5E-E846-AB42-9C56E28D8680}"/>
                    </a:ext>
                  </a:extLst>
                </p:cNvPr>
                <p:cNvSpPr txBox="1"/>
                <p:nvPr/>
              </p:nvSpPr>
              <p:spPr>
                <a:xfrm>
                  <a:off x="9629586" y="5522535"/>
                  <a:ext cx="847924"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tx1"/>
                            </a:solidFill>
                            <a:latin typeface="Cambria Math" panose="02040503050406030204" pitchFamily="18" charset="0"/>
                          </a:rPr>
                          <m:t>𝑁</m:t>
                        </m:r>
                      </m:oMath>
                    </m:oMathPara>
                  </a14:m>
                  <a:endParaRPr lang="en-US" sz="5000" dirty="0">
                    <a:solidFill>
                      <a:schemeClr val="tx1"/>
                    </a:solidFill>
                  </a:endParaRPr>
                </a:p>
              </p:txBody>
            </p:sp>
          </mc:Choice>
          <mc:Fallback xmlns="">
            <p:sp>
              <p:nvSpPr>
                <p:cNvPr id="148" name="TextBox 147">
                  <a:extLst>
                    <a:ext uri="{FF2B5EF4-FFF2-40B4-BE49-F238E27FC236}">
                      <a16:creationId xmlns:a16="http://schemas.microsoft.com/office/drawing/2014/main" id="{4E8C3806-ABDE-8D4D-BC2A-5FA76C43026A}"/>
                    </a:ext>
                  </a:extLst>
                </p:cNvPr>
                <p:cNvSpPr txBox="1">
                  <a:spLocks noRot="1" noChangeAspect="1" noMove="1" noResize="1" noEditPoints="1" noAdjustHandles="1" noChangeArrowheads="1" noChangeShapeType="1" noTextEdit="1"/>
                </p:cNvSpPr>
                <p:nvPr/>
              </p:nvSpPr>
              <p:spPr>
                <a:xfrm>
                  <a:off x="9629586" y="5522535"/>
                  <a:ext cx="847924" cy="861774"/>
                </a:xfrm>
                <a:prstGeom prst="rect">
                  <a:avLst/>
                </a:prstGeom>
                <a:blipFill>
                  <a:blip r:embed="rId8"/>
                  <a:stretch>
                    <a:fillRect l="-1471" r="-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BCB8C93-A21A-8841-A4CF-1F6CA12E5230}"/>
                    </a:ext>
                  </a:extLst>
                </p:cNvPr>
                <p:cNvSpPr txBox="1"/>
                <p:nvPr/>
              </p:nvSpPr>
              <p:spPr>
                <a:xfrm>
                  <a:off x="11136621" y="3767722"/>
                  <a:ext cx="754822"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tx1"/>
                            </a:solidFill>
                            <a:latin typeface="Cambria Math" panose="02040503050406030204" pitchFamily="18" charset="0"/>
                          </a:rPr>
                          <m:t>𝑑</m:t>
                        </m:r>
                      </m:oMath>
                    </m:oMathPara>
                  </a14:m>
                  <a:endParaRPr lang="en-US" sz="5000" dirty="0">
                    <a:solidFill>
                      <a:schemeClr val="tx1"/>
                    </a:solidFill>
                  </a:endParaRPr>
                </a:p>
              </p:txBody>
            </p:sp>
          </mc:Choice>
          <mc:Fallback xmlns="">
            <p:sp>
              <p:nvSpPr>
                <p:cNvPr id="149" name="TextBox 148">
                  <a:extLst>
                    <a:ext uri="{FF2B5EF4-FFF2-40B4-BE49-F238E27FC236}">
                      <a16:creationId xmlns:a16="http://schemas.microsoft.com/office/drawing/2014/main" id="{55701333-47B0-4446-9670-E6BB6974E797}"/>
                    </a:ext>
                  </a:extLst>
                </p:cNvPr>
                <p:cNvSpPr txBox="1">
                  <a:spLocks noRot="1" noChangeAspect="1" noMove="1" noResize="1" noEditPoints="1" noAdjustHandles="1" noChangeArrowheads="1" noChangeShapeType="1" noTextEdit="1"/>
                </p:cNvSpPr>
                <p:nvPr/>
              </p:nvSpPr>
              <p:spPr>
                <a:xfrm>
                  <a:off x="11136621" y="3767722"/>
                  <a:ext cx="754822" cy="861774"/>
                </a:xfrm>
                <a:prstGeom prst="rect">
                  <a:avLst/>
                </a:prstGeom>
                <a:blipFill>
                  <a:blip r:embed="rId13"/>
                  <a:stretch>
                    <a:fillRect l="-5000" r="-1667"/>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8A024B83-1959-2D41-8718-E5253F73CCB9}"/>
              </a:ext>
            </a:extLst>
          </p:cNvPr>
          <p:cNvGrpSpPr/>
          <p:nvPr/>
        </p:nvGrpSpPr>
        <p:grpSpPr>
          <a:xfrm>
            <a:off x="12827568" y="5894191"/>
            <a:ext cx="3784032" cy="2912977"/>
            <a:chOff x="12827568" y="4065391"/>
            <a:chExt cx="3784032" cy="2912977"/>
          </a:xfrm>
        </p:grpSpPr>
        <p:sp>
          <p:nvSpPr>
            <p:cNvPr id="43" name="Rectangle 42">
              <a:extLst>
                <a:ext uri="{FF2B5EF4-FFF2-40B4-BE49-F238E27FC236}">
                  <a16:creationId xmlns:a16="http://schemas.microsoft.com/office/drawing/2014/main" id="{A2941529-BF03-7F49-A77C-24BBAFF1CD93}"/>
                </a:ext>
              </a:extLst>
            </p:cNvPr>
            <p:cNvSpPr/>
            <p:nvPr/>
          </p:nvSpPr>
          <p:spPr>
            <a:xfrm rot="16200000">
              <a:off x="14562227" y="4928996"/>
              <a:ext cx="2050489" cy="2048256"/>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218CB13-B03C-DD41-9515-DF5A9FC498DE}"/>
                    </a:ext>
                  </a:extLst>
                </p:cNvPr>
                <p:cNvSpPr txBox="1"/>
                <p:nvPr/>
              </p:nvSpPr>
              <p:spPr>
                <a:xfrm>
                  <a:off x="13772697" y="5516285"/>
                  <a:ext cx="754822"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tx1"/>
                            </a:solidFill>
                            <a:latin typeface="Cambria Math" panose="02040503050406030204" pitchFamily="18" charset="0"/>
                          </a:rPr>
                          <m:t>𝑑</m:t>
                        </m:r>
                      </m:oMath>
                    </m:oMathPara>
                  </a14:m>
                  <a:endParaRPr lang="en-US" sz="5000" dirty="0">
                    <a:solidFill>
                      <a:schemeClr val="tx1"/>
                    </a:solidFill>
                  </a:endParaRPr>
                </a:p>
              </p:txBody>
            </p:sp>
          </mc:Choice>
          <mc:Fallback xmlns="">
            <p:sp>
              <p:nvSpPr>
                <p:cNvPr id="150" name="TextBox 149">
                  <a:extLst>
                    <a:ext uri="{FF2B5EF4-FFF2-40B4-BE49-F238E27FC236}">
                      <a16:creationId xmlns:a16="http://schemas.microsoft.com/office/drawing/2014/main" id="{254A8578-3AC3-B341-8F8C-B10F183707C7}"/>
                    </a:ext>
                  </a:extLst>
                </p:cNvPr>
                <p:cNvSpPr txBox="1">
                  <a:spLocks noRot="1" noChangeAspect="1" noMove="1" noResize="1" noEditPoints="1" noAdjustHandles="1" noChangeArrowheads="1" noChangeShapeType="1" noTextEdit="1"/>
                </p:cNvSpPr>
                <p:nvPr/>
              </p:nvSpPr>
              <p:spPr>
                <a:xfrm>
                  <a:off x="13772697" y="5516285"/>
                  <a:ext cx="754822" cy="861774"/>
                </a:xfrm>
                <a:prstGeom prst="rect">
                  <a:avLst/>
                </a:prstGeom>
                <a:blipFill>
                  <a:blip r:embed="rId14"/>
                  <a:stretch>
                    <a:fillRect l="-4918" r="-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2056AF2-58C1-8B4B-B9F3-422D25AB59EB}"/>
                    </a:ext>
                  </a:extLst>
                </p:cNvPr>
                <p:cNvSpPr txBox="1"/>
                <p:nvPr/>
              </p:nvSpPr>
              <p:spPr>
                <a:xfrm>
                  <a:off x="15210060" y="4065391"/>
                  <a:ext cx="754822"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tx1"/>
                            </a:solidFill>
                            <a:latin typeface="Cambria Math" panose="02040503050406030204" pitchFamily="18" charset="0"/>
                          </a:rPr>
                          <m:t>𝑑</m:t>
                        </m:r>
                      </m:oMath>
                    </m:oMathPara>
                  </a14:m>
                  <a:endParaRPr lang="en-US" sz="5000" dirty="0">
                    <a:solidFill>
                      <a:schemeClr val="tx1"/>
                    </a:solidFill>
                  </a:endParaRPr>
                </a:p>
              </p:txBody>
            </p:sp>
          </mc:Choice>
          <mc:Fallback xmlns="">
            <p:sp>
              <p:nvSpPr>
                <p:cNvPr id="151" name="TextBox 150">
                  <a:extLst>
                    <a:ext uri="{FF2B5EF4-FFF2-40B4-BE49-F238E27FC236}">
                      <a16:creationId xmlns:a16="http://schemas.microsoft.com/office/drawing/2014/main" id="{1C03BCC9-7062-7544-B10B-9E5F922442AE}"/>
                    </a:ext>
                  </a:extLst>
                </p:cNvPr>
                <p:cNvSpPr txBox="1">
                  <a:spLocks noRot="1" noChangeAspect="1" noMove="1" noResize="1" noEditPoints="1" noAdjustHandles="1" noChangeArrowheads="1" noChangeShapeType="1" noTextEdit="1"/>
                </p:cNvSpPr>
                <p:nvPr/>
              </p:nvSpPr>
              <p:spPr>
                <a:xfrm>
                  <a:off x="15210060" y="4065391"/>
                  <a:ext cx="754822" cy="861774"/>
                </a:xfrm>
                <a:prstGeom prst="rect">
                  <a:avLst/>
                </a:prstGeom>
                <a:blipFill>
                  <a:blip r:embed="rId15"/>
                  <a:stretch>
                    <a:fillRect l="-5000" r="-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A71566A-FB2E-7E40-AE5D-D5BDE9F6B380}"/>
                    </a:ext>
                  </a:extLst>
                </p:cNvPr>
                <p:cNvSpPr txBox="1"/>
                <p:nvPr/>
              </p:nvSpPr>
              <p:spPr>
                <a:xfrm>
                  <a:off x="15110417" y="5498910"/>
                  <a:ext cx="979178"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𝑊</m:t>
                        </m:r>
                      </m:oMath>
                    </m:oMathPara>
                  </a14:m>
                  <a:endParaRPr lang="en-US" sz="5000" i="1" dirty="0">
                    <a:solidFill>
                      <a:schemeClr val="bg1"/>
                    </a:solidFill>
                  </a:endParaRPr>
                </a:p>
              </p:txBody>
            </p:sp>
          </mc:Choice>
          <mc:Fallback xmlns="">
            <p:sp>
              <p:nvSpPr>
                <p:cNvPr id="46" name="TextBox 45">
                  <a:extLst>
                    <a:ext uri="{FF2B5EF4-FFF2-40B4-BE49-F238E27FC236}">
                      <a16:creationId xmlns:a16="http://schemas.microsoft.com/office/drawing/2014/main" id="{AA71566A-FB2E-7E40-AE5D-D5BDE9F6B380}"/>
                    </a:ext>
                  </a:extLst>
                </p:cNvPr>
                <p:cNvSpPr txBox="1">
                  <a:spLocks noRot="1" noChangeAspect="1" noMove="1" noResize="1" noEditPoints="1" noAdjustHandles="1" noChangeArrowheads="1" noChangeShapeType="1" noTextEdit="1"/>
                </p:cNvSpPr>
                <p:nvPr/>
              </p:nvSpPr>
              <p:spPr>
                <a:xfrm>
                  <a:off x="15110417" y="5498910"/>
                  <a:ext cx="979178" cy="861774"/>
                </a:xfrm>
                <a:prstGeom prst="rect">
                  <a:avLst/>
                </a:prstGeom>
                <a:blipFill>
                  <a:blip r:embed="rId16"/>
                  <a:stretch>
                    <a:fillRect l="-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635A688-F4DE-6A4C-B00E-819D6F7C84EF}"/>
                    </a:ext>
                  </a:extLst>
                </p:cNvPr>
                <p:cNvSpPr/>
                <p:nvPr/>
              </p:nvSpPr>
              <p:spPr>
                <a:xfrm>
                  <a:off x="12827568" y="5367991"/>
                  <a:ext cx="1075936" cy="1169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000" b="0" i="1">
                            <a:latin typeface="Cambria Math" panose="02040503050406030204" pitchFamily="18" charset="0"/>
                          </a:rPr>
                          <m:t>×</m:t>
                        </m:r>
                      </m:oMath>
                    </m:oMathPara>
                  </a14:m>
                  <a:endParaRPr lang="en-US" sz="7000" dirty="0"/>
                </a:p>
              </p:txBody>
            </p:sp>
          </mc:Choice>
          <mc:Fallback xmlns="">
            <p:sp>
              <p:nvSpPr>
                <p:cNvPr id="153" name="Rectangle 152">
                  <a:extLst>
                    <a:ext uri="{FF2B5EF4-FFF2-40B4-BE49-F238E27FC236}">
                      <a16:creationId xmlns:a16="http://schemas.microsoft.com/office/drawing/2014/main" id="{BC385482-AB28-FB41-8DE6-6A0BD6463000}"/>
                    </a:ext>
                  </a:extLst>
                </p:cNvPr>
                <p:cNvSpPr>
                  <a:spLocks noRot="1" noChangeAspect="1" noMove="1" noResize="1" noEditPoints="1" noAdjustHandles="1" noChangeArrowheads="1" noChangeShapeType="1" noTextEdit="1"/>
                </p:cNvSpPr>
                <p:nvPr/>
              </p:nvSpPr>
              <p:spPr>
                <a:xfrm>
                  <a:off x="12827568" y="5367991"/>
                  <a:ext cx="1075936" cy="1169551"/>
                </a:xfrm>
                <a:prstGeom prst="rect">
                  <a:avLst/>
                </a:prstGeom>
                <a:blipFill>
                  <a:blip r:embed="rId17"/>
                  <a:stretch>
                    <a:fillRect l="-2326" r="-2326"/>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E1A9BF6E-5029-7446-ABEE-9FFF4FAED4E0}"/>
              </a:ext>
            </a:extLst>
          </p:cNvPr>
          <p:cNvGrpSpPr/>
          <p:nvPr/>
        </p:nvGrpSpPr>
        <p:grpSpPr>
          <a:xfrm>
            <a:off x="1066800" y="5607105"/>
            <a:ext cx="4137537" cy="3460695"/>
            <a:chOff x="1066800" y="3778305"/>
            <a:chExt cx="4137537" cy="3460695"/>
          </a:xfrm>
        </p:grpSpPr>
        <p:sp>
          <p:nvSpPr>
            <p:cNvPr id="49" name="Rectangle 48">
              <a:extLst>
                <a:ext uri="{FF2B5EF4-FFF2-40B4-BE49-F238E27FC236}">
                  <a16:creationId xmlns:a16="http://schemas.microsoft.com/office/drawing/2014/main" id="{FA349A59-1049-B24A-A9EB-05F063C83D8F}"/>
                </a:ext>
              </a:extLst>
            </p:cNvPr>
            <p:cNvSpPr/>
            <p:nvPr/>
          </p:nvSpPr>
          <p:spPr>
            <a:xfrm>
              <a:off x="1934633" y="4641761"/>
              <a:ext cx="2050489" cy="2597239"/>
            </a:xfrm>
            <a:prstGeom prst="rect">
              <a:avLst/>
            </a:prstGeom>
            <a:solidFill>
              <a:schemeClr val="accent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F69458F-C675-2B41-A867-0767EC512A83}"/>
                    </a:ext>
                  </a:extLst>
                </p:cNvPr>
                <p:cNvSpPr txBox="1"/>
                <p:nvPr/>
              </p:nvSpPr>
              <p:spPr>
                <a:xfrm>
                  <a:off x="2633756" y="5509494"/>
                  <a:ext cx="740524"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𝑍</m:t>
                        </m:r>
                      </m:oMath>
                    </m:oMathPara>
                  </a14:m>
                  <a:endParaRPr lang="en-US" sz="5000" i="1" dirty="0">
                    <a:solidFill>
                      <a:schemeClr val="bg1"/>
                    </a:solidFill>
                  </a:endParaRPr>
                </a:p>
              </p:txBody>
            </p:sp>
          </mc:Choice>
          <mc:Fallback xmlns="">
            <p:sp>
              <p:nvSpPr>
                <p:cNvPr id="50" name="TextBox 49">
                  <a:extLst>
                    <a:ext uri="{FF2B5EF4-FFF2-40B4-BE49-F238E27FC236}">
                      <a16:creationId xmlns:a16="http://schemas.microsoft.com/office/drawing/2014/main" id="{2F69458F-C675-2B41-A867-0767EC512A83}"/>
                    </a:ext>
                  </a:extLst>
                </p:cNvPr>
                <p:cNvSpPr txBox="1">
                  <a:spLocks noRot="1" noChangeAspect="1" noMove="1" noResize="1" noEditPoints="1" noAdjustHandles="1" noChangeArrowheads="1" noChangeShapeType="1" noTextEdit="1"/>
                </p:cNvSpPr>
                <p:nvPr/>
              </p:nvSpPr>
              <p:spPr>
                <a:xfrm>
                  <a:off x="2633756" y="5509494"/>
                  <a:ext cx="740524" cy="861774"/>
                </a:xfrm>
                <a:prstGeom prst="rect">
                  <a:avLst/>
                </a:prstGeom>
                <a:blipFill>
                  <a:blip r:embed="rId18"/>
                  <a:stretch>
                    <a:fillRect l="-3333" r="-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BEE1B75-9AB6-F348-A93E-DE76F720D0BD}"/>
                    </a:ext>
                  </a:extLst>
                </p:cNvPr>
                <p:cNvSpPr txBox="1"/>
                <p:nvPr/>
              </p:nvSpPr>
              <p:spPr>
                <a:xfrm>
                  <a:off x="1066800" y="5533118"/>
                  <a:ext cx="847924"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tx1"/>
                            </a:solidFill>
                            <a:latin typeface="Cambria Math" panose="02040503050406030204" pitchFamily="18" charset="0"/>
                          </a:rPr>
                          <m:t>𝑁</m:t>
                        </m:r>
                      </m:oMath>
                    </m:oMathPara>
                  </a14:m>
                  <a:endParaRPr lang="en-US" sz="5000" dirty="0">
                    <a:solidFill>
                      <a:schemeClr val="tx1"/>
                    </a:solidFill>
                  </a:endParaRPr>
                </a:p>
              </p:txBody>
            </p:sp>
          </mc:Choice>
          <mc:Fallback xmlns="">
            <p:sp>
              <p:nvSpPr>
                <p:cNvPr id="156" name="TextBox 155">
                  <a:extLst>
                    <a:ext uri="{FF2B5EF4-FFF2-40B4-BE49-F238E27FC236}">
                      <a16:creationId xmlns:a16="http://schemas.microsoft.com/office/drawing/2014/main" id="{B2DB6143-2783-E345-B76D-E2454B3E8DDD}"/>
                    </a:ext>
                  </a:extLst>
                </p:cNvPr>
                <p:cNvSpPr txBox="1">
                  <a:spLocks noRot="1" noChangeAspect="1" noMove="1" noResize="1" noEditPoints="1" noAdjustHandles="1" noChangeArrowheads="1" noChangeShapeType="1" noTextEdit="1"/>
                </p:cNvSpPr>
                <p:nvPr/>
              </p:nvSpPr>
              <p:spPr>
                <a:xfrm>
                  <a:off x="1066800" y="5533118"/>
                  <a:ext cx="847924" cy="861774"/>
                </a:xfrm>
                <a:prstGeom prst="rect">
                  <a:avLst/>
                </a:prstGeom>
                <a:blipFill>
                  <a:blip r:embed="rId10"/>
                  <a:stretch>
                    <a:fillRect l="-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719DF58-044C-744B-8FB7-946DCF0CECA3}"/>
                    </a:ext>
                  </a:extLst>
                </p:cNvPr>
                <p:cNvSpPr txBox="1"/>
                <p:nvPr/>
              </p:nvSpPr>
              <p:spPr>
                <a:xfrm>
                  <a:off x="2573835" y="3778305"/>
                  <a:ext cx="754822"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tx1"/>
                            </a:solidFill>
                            <a:latin typeface="Cambria Math" panose="02040503050406030204" pitchFamily="18" charset="0"/>
                          </a:rPr>
                          <m:t>𝑑</m:t>
                        </m:r>
                      </m:oMath>
                    </m:oMathPara>
                  </a14:m>
                  <a:endParaRPr lang="en-US" sz="5000" dirty="0">
                    <a:solidFill>
                      <a:schemeClr val="tx1"/>
                    </a:solidFill>
                  </a:endParaRPr>
                </a:p>
              </p:txBody>
            </p:sp>
          </mc:Choice>
          <mc:Fallback xmlns="">
            <p:sp>
              <p:nvSpPr>
                <p:cNvPr id="157" name="TextBox 156">
                  <a:extLst>
                    <a:ext uri="{FF2B5EF4-FFF2-40B4-BE49-F238E27FC236}">
                      <a16:creationId xmlns:a16="http://schemas.microsoft.com/office/drawing/2014/main" id="{94563AD3-5016-5D47-8957-541606A01F58}"/>
                    </a:ext>
                  </a:extLst>
                </p:cNvPr>
                <p:cNvSpPr txBox="1">
                  <a:spLocks noRot="1" noChangeAspect="1" noMove="1" noResize="1" noEditPoints="1" noAdjustHandles="1" noChangeArrowheads="1" noChangeShapeType="1" noTextEdit="1"/>
                </p:cNvSpPr>
                <p:nvPr/>
              </p:nvSpPr>
              <p:spPr>
                <a:xfrm>
                  <a:off x="2573835" y="3778305"/>
                  <a:ext cx="754822" cy="861774"/>
                </a:xfrm>
                <a:prstGeom prst="rect">
                  <a:avLst/>
                </a:prstGeom>
                <a:blipFill>
                  <a:blip r:embed="rId19"/>
                  <a:stretch>
                    <a:fillRect l="-5000" r="-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1E2A6650-4D59-A843-871B-1369284EFA8D}"/>
                    </a:ext>
                  </a:extLst>
                </p:cNvPr>
                <p:cNvSpPr/>
                <p:nvPr/>
              </p:nvSpPr>
              <p:spPr>
                <a:xfrm>
                  <a:off x="4099547" y="5379229"/>
                  <a:ext cx="1104790" cy="1169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000" b="0" i="1" smtClean="0">
                            <a:latin typeface="Cambria Math" panose="02040503050406030204" pitchFamily="18" charset="0"/>
                          </a:rPr>
                          <m:t>=</m:t>
                        </m:r>
                      </m:oMath>
                    </m:oMathPara>
                  </a14:m>
                  <a:endParaRPr lang="en-US" sz="7000" dirty="0"/>
                </a:p>
              </p:txBody>
            </p:sp>
          </mc:Choice>
          <mc:Fallback xmlns="">
            <p:sp>
              <p:nvSpPr>
                <p:cNvPr id="158" name="Rectangle 157">
                  <a:extLst>
                    <a:ext uri="{FF2B5EF4-FFF2-40B4-BE49-F238E27FC236}">
                      <a16:creationId xmlns:a16="http://schemas.microsoft.com/office/drawing/2014/main" id="{DF4FD470-B6C5-BE4A-8E35-E40FE11F71EC}"/>
                    </a:ext>
                  </a:extLst>
                </p:cNvPr>
                <p:cNvSpPr>
                  <a:spLocks noRot="1" noChangeAspect="1" noMove="1" noResize="1" noEditPoints="1" noAdjustHandles="1" noChangeArrowheads="1" noChangeShapeType="1" noTextEdit="1"/>
                </p:cNvSpPr>
                <p:nvPr/>
              </p:nvSpPr>
              <p:spPr>
                <a:xfrm>
                  <a:off x="4099547" y="5379229"/>
                  <a:ext cx="1104790" cy="1169551"/>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042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3DE0D-4850-5843-9933-F2079B849890}"/>
              </a:ext>
            </a:extLst>
          </p:cNvPr>
          <p:cNvSpPr>
            <a:spLocks noGrp="1"/>
          </p:cNvSpPr>
          <p:nvPr>
            <p:ph type="title"/>
          </p:nvPr>
        </p:nvSpPr>
        <p:spPr/>
        <p:txBody>
          <a:bodyPr/>
          <a:lstStyle/>
          <a:p>
            <a:r>
              <a:rPr lang="en-US" dirty="0"/>
              <a:t>Graph Convolutional Network</a:t>
            </a:r>
          </a:p>
        </p:txBody>
      </p:sp>
      <p:sp>
        <p:nvSpPr>
          <p:cNvPr id="4" name="Slide Number Placeholder 3">
            <a:extLst>
              <a:ext uri="{FF2B5EF4-FFF2-40B4-BE49-F238E27FC236}">
                <a16:creationId xmlns:a16="http://schemas.microsoft.com/office/drawing/2014/main" id="{24702480-48A8-2B41-AE3A-FB20331A5063}"/>
              </a:ext>
            </a:extLst>
          </p:cNvPr>
          <p:cNvSpPr>
            <a:spLocks noGrp="1"/>
          </p:cNvSpPr>
          <p:nvPr>
            <p:ph type="sldNum" sz="quarter" idx="12"/>
          </p:nvPr>
        </p:nvSpPr>
        <p:spPr/>
        <p:txBody>
          <a:bodyPr/>
          <a:lstStyle/>
          <a:p>
            <a:fld id="{90338718-CCDB-0046-9DF1-89ED948D6EDA}" type="slidenum">
              <a:rPr lang="en-US" smtClean="0"/>
              <a:pPr/>
              <a:t>31</a:t>
            </a:fld>
            <a:endParaRPr lang="en-US" dirty="0"/>
          </a:p>
        </p:txBody>
      </p:sp>
      <p:grpSp>
        <p:nvGrpSpPr>
          <p:cNvPr id="75" name="Group 74">
            <a:extLst>
              <a:ext uri="{FF2B5EF4-FFF2-40B4-BE49-F238E27FC236}">
                <a16:creationId xmlns:a16="http://schemas.microsoft.com/office/drawing/2014/main" id="{DD629F04-3BB8-CD4B-9074-BA7C866D5547}"/>
              </a:ext>
            </a:extLst>
          </p:cNvPr>
          <p:cNvGrpSpPr/>
          <p:nvPr/>
        </p:nvGrpSpPr>
        <p:grpSpPr>
          <a:xfrm>
            <a:off x="2330989" y="5065152"/>
            <a:ext cx="4424034" cy="4481174"/>
            <a:chOff x="806989" y="4495800"/>
            <a:chExt cx="4424034" cy="4481174"/>
          </a:xfrm>
        </p:grpSpPr>
        <p:sp>
          <p:nvSpPr>
            <p:cNvPr id="8" name="Oval 7">
              <a:extLst>
                <a:ext uri="{FF2B5EF4-FFF2-40B4-BE49-F238E27FC236}">
                  <a16:creationId xmlns:a16="http://schemas.microsoft.com/office/drawing/2014/main" id="{96DF4C45-8326-CD4A-92B1-57DCB4ED2144}"/>
                </a:ext>
              </a:extLst>
            </p:cNvPr>
            <p:cNvSpPr/>
            <p:nvPr/>
          </p:nvSpPr>
          <p:spPr>
            <a:xfrm>
              <a:off x="3113428" y="6686531"/>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D2AC3A0-36D9-CF41-9E88-775672BB9385}"/>
                </a:ext>
              </a:extLst>
            </p:cNvPr>
            <p:cNvSpPr/>
            <p:nvPr/>
          </p:nvSpPr>
          <p:spPr>
            <a:xfrm>
              <a:off x="2538494" y="8343446"/>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55663BB-65F2-7644-8CFF-5F77BCAE0DC4}"/>
                </a:ext>
              </a:extLst>
            </p:cNvPr>
            <p:cNvSpPr/>
            <p:nvPr/>
          </p:nvSpPr>
          <p:spPr>
            <a:xfrm>
              <a:off x="4436270" y="793708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684095E-A6C1-6041-9D99-0C9C4E763A45}"/>
                </a:ext>
              </a:extLst>
            </p:cNvPr>
            <p:cNvSpPr/>
            <p:nvPr/>
          </p:nvSpPr>
          <p:spPr>
            <a:xfrm>
              <a:off x="806989" y="7540340"/>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D0D58BD-2EF2-9147-9B39-85BBE7786D4B}"/>
                </a:ext>
              </a:extLst>
            </p:cNvPr>
            <p:cNvSpPr/>
            <p:nvPr/>
          </p:nvSpPr>
          <p:spPr>
            <a:xfrm>
              <a:off x="965371" y="592482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CD18026-E425-8E43-85B6-8889E02AEE5F}"/>
                </a:ext>
              </a:extLst>
            </p:cNvPr>
            <p:cNvSpPr/>
            <p:nvPr/>
          </p:nvSpPr>
          <p:spPr>
            <a:xfrm>
              <a:off x="1530635" y="4495800"/>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48F9926-E408-2C4F-AA70-E8B6349E3BBA}"/>
                </a:ext>
              </a:extLst>
            </p:cNvPr>
            <p:cNvSpPr/>
            <p:nvPr/>
          </p:nvSpPr>
          <p:spPr>
            <a:xfrm>
              <a:off x="3204107" y="473579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14250C8-4DB6-EF4E-89D5-CC9D114F6F10}"/>
                </a:ext>
              </a:extLst>
            </p:cNvPr>
            <p:cNvSpPr/>
            <p:nvPr/>
          </p:nvSpPr>
          <p:spPr>
            <a:xfrm>
              <a:off x="4597495" y="484635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BC0B87A-9EA7-8744-A30E-7AEE52D29A9C}"/>
                </a:ext>
              </a:extLst>
            </p:cNvPr>
            <p:cNvSpPr/>
            <p:nvPr/>
          </p:nvSpPr>
          <p:spPr>
            <a:xfrm>
              <a:off x="4343015" y="6453525"/>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F0783AE8-D27E-6F41-866B-8CDBA1196F3E}"/>
              </a:ext>
            </a:extLst>
          </p:cNvPr>
          <p:cNvGrpSpPr/>
          <p:nvPr/>
        </p:nvGrpSpPr>
        <p:grpSpPr>
          <a:xfrm>
            <a:off x="2871738" y="5381916"/>
            <a:ext cx="3312041" cy="4071632"/>
            <a:chOff x="1347738" y="4812564"/>
            <a:chExt cx="3312041" cy="4071632"/>
          </a:xfrm>
        </p:grpSpPr>
        <p:cxnSp>
          <p:nvCxnSpPr>
            <p:cNvPr id="17" name="Straight Arrow Connector 1092">
              <a:extLst>
                <a:ext uri="{FF2B5EF4-FFF2-40B4-BE49-F238E27FC236}">
                  <a16:creationId xmlns:a16="http://schemas.microsoft.com/office/drawing/2014/main" id="{786A9970-A82B-1546-9A14-AD655B3C5456}"/>
                </a:ext>
              </a:extLst>
            </p:cNvPr>
            <p:cNvCxnSpPr>
              <a:cxnSpLocks/>
            </p:cNvCxnSpPr>
            <p:nvPr/>
          </p:nvCxnSpPr>
          <p:spPr>
            <a:xfrm>
              <a:off x="3520871" y="5369321"/>
              <a:ext cx="914924" cy="1176981"/>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092">
              <a:extLst>
                <a:ext uri="{FF2B5EF4-FFF2-40B4-BE49-F238E27FC236}">
                  <a16:creationId xmlns:a16="http://schemas.microsoft.com/office/drawing/2014/main" id="{9A7F6A53-72BF-8F40-B93D-8F00FD838C8E}"/>
                </a:ext>
              </a:extLst>
            </p:cNvPr>
            <p:cNvCxnSpPr>
              <a:cxnSpLocks/>
            </p:cNvCxnSpPr>
            <p:nvPr/>
          </p:nvCxnSpPr>
          <p:spPr>
            <a:xfrm>
              <a:off x="3837635" y="5052558"/>
              <a:ext cx="759861" cy="110560"/>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092">
              <a:extLst>
                <a:ext uri="{FF2B5EF4-FFF2-40B4-BE49-F238E27FC236}">
                  <a16:creationId xmlns:a16="http://schemas.microsoft.com/office/drawing/2014/main" id="{C4DECABC-03ED-034E-8B22-9915D045E6F9}"/>
                </a:ext>
              </a:extLst>
            </p:cNvPr>
            <p:cNvCxnSpPr>
              <a:cxnSpLocks/>
            </p:cNvCxnSpPr>
            <p:nvPr/>
          </p:nvCxnSpPr>
          <p:spPr>
            <a:xfrm>
              <a:off x="2164162" y="4812564"/>
              <a:ext cx="1039945" cy="239994"/>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092">
              <a:extLst>
                <a:ext uri="{FF2B5EF4-FFF2-40B4-BE49-F238E27FC236}">
                  <a16:creationId xmlns:a16="http://schemas.microsoft.com/office/drawing/2014/main" id="{58A6C14C-71E5-0C46-88F9-85AC222C4FD8}"/>
                </a:ext>
              </a:extLst>
            </p:cNvPr>
            <p:cNvCxnSpPr>
              <a:cxnSpLocks/>
            </p:cNvCxnSpPr>
            <p:nvPr/>
          </p:nvCxnSpPr>
          <p:spPr>
            <a:xfrm flipH="1">
              <a:off x="1506120" y="5129328"/>
              <a:ext cx="341278" cy="888275"/>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1092">
              <a:extLst>
                <a:ext uri="{FF2B5EF4-FFF2-40B4-BE49-F238E27FC236}">
                  <a16:creationId xmlns:a16="http://schemas.microsoft.com/office/drawing/2014/main" id="{0B3F6110-0AA6-4941-B480-CF20B78290B9}"/>
                </a:ext>
              </a:extLst>
            </p:cNvPr>
            <p:cNvCxnSpPr>
              <a:cxnSpLocks/>
            </p:cNvCxnSpPr>
            <p:nvPr/>
          </p:nvCxnSpPr>
          <p:spPr>
            <a:xfrm flipH="1" flipV="1">
              <a:off x="1506120" y="6465573"/>
              <a:ext cx="1607308" cy="537721"/>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092">
              <a:extLst>
                <a:ext uri="{FF2B5EF4-FFF2-40B4-BE49-F238E27FC236}">
                  <a16:creationId xmlns:a16="http://schemas.microsoft.com/office/drawing/2014/main" id="{84E21D3D-AC03-B445-8C78-D739CB594249}"/>
                </a:ext>
              </a:extLst>
            </p:cNvPr>
            <p:cNvCxnSpPr>
              <a:cxnSpLocks/>
            </p:cNvCxnSpPr>
            <p:nvPr/>
          </p:nvCxnSpPr>
          <p:spPr>
            <a:xfrm flipH="1">
              <a:off x="3079243" y="7320058"/>
              <a:ext cx="350949" cy="1116166"/>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1092">
              <a:extLst>
                <a:ext uri="{FF2B5EF4-FFF2-40B4-BE49-F238E27FC236}">
                  <a16:creationId xmlns:a16="http://schemas.microsoft.com/office/drawing/2014/main" id="{AA22FF48-6BCA-C94E-A07C-86D7592F7A52}"/>
                </a:ext>
              </a:extLst>
            </p:cNvPr>
            <p:cNvCxnSpPr>
              <a:cxnSpLocks/>
            </p:cNvCxnSpPr>
            <p:nvPr/>
          </p:nvCxnSpPr>
          <p:spPr>
            <a:xfrm>
              <a:off x="1347738" y="8081089"/>
              <a:ext cx="1190755" cy="579120"/>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1092">
              <a:extLst>
                <a:ext uri="{FF2B5EF4-FFF2-40B4-BE49-F238E27FC236}">
                  <a16:creationId xmlns:a16="http://schemas.microsoft.com/office/drawing/2014/main" id="{FF67A820-C826-294B-AE0B-468378E6BC26}"/>
                </a:ext>
              </a:extLst>
            </p:cNvPr>
            <p:cNvCxnSpPr>
              <a:cxnSpLocks/>
            </p:cNvCxnSpPr>
            <p:nvPr/>
          </p:nvCxnSpPr>
          <p:spPr>
            <a:xfrm flipH="1">
              <a:off x="3079243" y="7087051"/>
              <a:ext cx="1580536" cy="1349172"/>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1092">
              <a:extLst>
                <a:ext uri="{FF2B5EF4-FFF2-40B4-BE49-F238E27FC236}">
                  <a16:creationId xmlns:a16="http://schemas.microsoft.com/office/drawing/2014/main" id="{1C2CE7FD-3E88-6D42-9DD0-D356D658DEE1}"/>
                </a:ext>
              </a:extLst>
            </p:cNvPr>
            <p:cNvCxnSpPr>
              <a:cxnSpLocks/>
            </p:cNvCxnSpPr>
            <p:nvPr/>
          </p:nvCxnSpPr>
          <p:spPr>
            <a:xfrm flipH="1">
              <a:off x="3079243" y="8477834"/>
              <a:ext cx="1449806" cy="406362"/>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092">
              <a:extLst>
                <a:ext uri="{FF2B5EF4-FFF2-40B4-BE49-F238E27FC236}">
                  <a16:creationId xmlns:a16="http://schemas.microsoft.com/office/drawing/2014/main" id="{E66739F4-AB13-984B-8CA0-1319155367CF}"/>
                </a:ext>
              </a:extLst>
            </p:cNvPr>
            <p:cNvCxnSpPr>
              <a:cxnSpLocks/>
            </p:cNvCxnSpPr>
            <p:nvPr/>
          </p:nvCxnSpPr>
          <p:spPr>
            <a:xfrm flipH="1" flipV="1">
              <a:off x="3654177" y="7227280"/>
              <a:ext cx="874870" cy="802583"/>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Freeform 29">
            <a:extLst>
              <a:ext uri="{FF2B5EF4-FFF2-40B4-BE49-F238E27FC236}">
                <a16:creationId xmlns:a16="http://schemas.microsoft.com/office/drawing/2014/main" id="{18E926D4-2C4B-DF4A-89FB-CF7538780232}"/>
              </a:ext>
            </a:extLst>
          </p:cNvPr>
          <p:cNvSpPr/>
          <p:nvPr/>
        </p:nvSpPr>
        <p:spPr>
          <a:xfrm>
            <a:off x="1981200" y="6216418"/>
            <a:ext cx="5065644" cy="3841982"/>
          </a:xfrm>
          <a:custGeom>
            <a:avLst/>
            <a:gdLst>
              <a:gd name="connsiteX0" fmla="*/ 138511 w 2437161"/>
              <a:gd name="connsiteY0" fmla="*/ 19464 h 1848438"/>
              <a:gd name="connsiteX1" fmla="*/ 89525 w 2437161"/>
              <a:gd name="connsiteY1" fmla="*/ 541978 h 1848438"/>
              <a:gd name="connsiteX2" fmla="*/ 1150882 w 2437161"/>
              <a:gd name="connsiteY2" fmla="*/ 933864 h 1848438"/>
              <a:gd name="connsiteX3" fmla="*/ 807982 w 2437161"/>
              <a:gd name="connsiteY3" fmla="*/ 1423721 h 1848438"/>
              <a:gd name="connsiteX4" fmla="*/ 1232525 w 2437161"/>
              <a:gd name="connsiteY4" fmla="*/ 1848264 h 1848438"/>
              <a:gd name="connsiteX5" fmla="*/ 2408182 w 2437161"/>
              <a:gd name="connsiteY5" fmla="*/ 1374736 h 1848438"/>
              <a:gd name="connsiteX6" fmla="*/ 2048954 w 2437161"/>
              <a:gd name="connsiteY6" fmla="*/ 852221 h 1848438"/>
              <a:gd name="connsiteX7" fmla="*/ 1722382 w 2437161"/>
              <a:gd name="connsiteY7" fmla="*/ 623621 h 1848438"/>
              <a:gd name="connsiteX8" fmla="*/ 1575425 w 2437161"/>
              <a:gd name="connsiteY8" fmla="*/ 329707 h 1848438"/>
              <a:gd name="connsiteX9" fmla="*/ 791654 w 2437161"/>
              <a:gd name="connsiteY9" fmla="*/ 133764 h 1848438"/>
              <a:gd name="connsiteX10" fmla="*/ 138511 w 2437161"/>
              <a:gd name="connsiteY10" fmla="*/ 19464 h 184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7161" h="1848438">
                <a:moveTo>
                  <a:pt x="138511" y="19464"/>
                </a:moveTo>
                <a:cubicBezTo>
                  <a:pt x="21489" y="87500"/>
                  <a:pt x="-79203" y="389578"/>
                  <a:pt x="89525" y="541978"/>
                </a:cubicBezTo>
                <a:cubicBezTo>
                  <a:pt x="258253" y="694378"/>
                  <a:pt x="1031139" y="786907"/>
                  <a:pt x="1150882" y="933864"/>
                </a:cubicBezTo>
                <a:cubicBezTo>
                  <a:pt x="1270625" y="1080821"/>
                  <a:pt x="794375" y="1271321"/>
                  <a:pt x="807982" y="1423721"/>
                </a:cubicBezTo>
                <a:cubicBezTo>
                  <a:pt x="821589" y="1576121"/>
                  <a:pt x="965825" y="1856428"/>
                  <a:pt x="1232525" y="1848264"/>
                </a:cubicBezTo>
                <a:cubicBezTo>
                  <a:pt x="1499225" y="1840100"/>
                  <a:pt x="2272110" y="1540743"/>
                  <a:pt x="2408182" y="1374736"/>
                </a:cubicBezTo>
                <a:cubicBezTo>
                  <a:pt x="2544254" y="1208729"/>
                  <a:pt x="2163254" y="977407"/>
                  <a:pt x="2048954" y="852221"/>
                </a:cubicBezTo>
                <a:cubicBezTo>
                  <a:pt x="1934654" y="727035"/>
                  <a:pt x="1801304" y="710707"/>
                  <a:pt x="1722382" y="623621"/>
                </a:cubicBezTo>
                <a:cubicBezTo>
                  <a:pt x="1643460" y="536535"/>
                  <a:pt x="1730546" y="411350"/>
                  <a:pt x="1575425" y="329707"/>
                </a:cubicBezTo>
                <a:cubicBezTo>
                  <a:pt x="1420304" y="248064"/>
                  <a:pt x="1028418" y="188192"/>
                  <a:pt x="791654" y="133764"/>
                </a:cubicBezTo>
                <a:cubicBezTo>
                  <a:pt x="554890" y="79336"/>
                  <a:pt x="255533" y="-48572"/>
                  <a:pt x="138511" y="19464"/>
                </a:cubicBezTo>
                <a:close/>
              </a:path>
            </a:pathLst>
          </a:custGeom>
          <a:noFill/>
          <a:ln w="762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grpSp>
        <p:nvGrpSpPr>
          <p:cNvPr id="76" name="Group 75">
            <a:extLst>
              <a:ext uri="{FF2B5EF4-FFF2-40B4-BE49-F238E27FC236}">
                <a16:creationId xmlns:a16="http://schemas.microsoft.com/office/drawing/2014/main" id="{8B549D2E-BBF8-6E42-936B-99A3054DCC48}"/>
              </a:ext>
            </a:extLst>
          </p:cNvPr>
          <p:cNvGrpSpPr/>
          <p:nvPr/>
        </p:nvGrpSpPr>
        <p:grpSpPr>
          <a:xfrm>
            <a:off x="7698688" y="6705600"/>
            <a:ext cx="2664512" cy="1320787"/>
            <a:chOff x="5378032" y="5285889"/>
            <a:chExt cx="2664512" cy="1320787"/>
          </a:xfrm>
        </p:grpSpPr>
        <p:sp>
          <p:nvSpPr>
            <p:cNvPr id="77" name="Right Arrow 76">
              <a:extLst>
                <a:ext uri="{FF2B5EF4-FFF2-40B4-BE49-F238E27FC236}">
                  <a16:creationId xmlns:a16="http://schemas.microsoft.com/office/drawing/2014/main" id="{9184FE4D-C692-C549-8FBB-2BAE0D4BD4A6}"/>
                </a:ext>
              </a:extLst>
            </p:cNvPr>
            <p:cNvSpPr/>
            <p:nvPr/>
          </p:nvSpPr>
          <p:spPr>
            <a:xfrm>
              <a:off x="6251853" y="6107826"/>
              <a:ext cx="728755" cy="498850"/>
            </a:xfrm>
            <a:prstGeom prst="rightArrow">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8" name="TextBox 77">
              <a:extLst>
                <a:ext uri="{FF2B5EF4-FFF2-40B4-BE49-F238E27FC236}">
                  <a16:creationId xmlns:a16="http://schemas.microsoft.com/office/drawing/2014/main" id="{BE1A8E88-49F6-7C47-8FA6-C41FBA81A7C5}"/>
                </a:ext>
              </a:extLst>
            </p:cNvPr>
            <p:cNvSpPr txBox="1"/>
            <p:nvPr/>
          </p:nvSpPr>
          <p:spPr>
            <a:xfrm>
              <a:off x="5378032" y="5285889"/>
              <a:ext cx="2664512" cy="707886"/>
            </a:xfrm>
            <a:prstGeom prst="rect">
              <a:avLst/>
            </a:prstGeom>
            <a:noFill/>
          </p:spPr>
          <p:txBody>
            <a:bodyPr wrap="none" rtlCol="0">
              <a:spAutoFit/>
            </a:bodyPr>
            <a:lstStyle/>
            <a:p>
              <a:pPr algn="ctr"/>
              <a:r>
                <a:rPr lang="en-US" sz="4000" dirty="0">
                  <a:latin typeface="Times New Roman" charset="0"/>
                  <a:ea typeface="Times New Roman" charset="0"/>
                  <a:cs typeface="Times New Roman" charset="0"/>
                </a:rPr>
                <a:t>Propagation</a:t>
              </a:r>
            </a:p>
          </p:txBody>
        </p:sp>
      </p:grpSp>
      <p:grpSp>
        <p:nvGrpSpPr>
          <p:cNvPr id="101" name="Group 100">
            <a:extLst>
              <a:ext uri="{FF2B5EF4-FFF2-40B4-BE49-F238E27FC236}">
                <a16:creationId xmlns:a16="http://schemas.microsoft.com/office/drawing/2014/main" id="{034F1137-EC26-4041-A2A7-4FA301CBD001}"/>
              </a:ext>
            </a:extLst>
          </p:cNvPr>
          <p:cNvGrpSpPr/>
          <p:nvPr/>
        </p:nvGrpSpPr>
        <p:grpSpPr>
          <a:xfrm>
            <a:off x="11425566" y="3175229"/>
            <a:ext cx="4424034" cy="4481174"/>
            <a:chOff x="9592141" y="3175229"/>
            <a:chExt cx="4424034" cy="4481174"/>
          </a:xfrm>
        </p:grpSpPr>
        <p:grpSp>
          <p:nvGrpSpPr>
            <p:cNvPr id="79" name="Group 78">
              <a:extLst>
                <a:ext uri="{FF2B5EF4-FFF2-40B4-BE49-F238E27FC236}">
                  <a16:creationId xmlns:a16="http://schemas.microsoft.com/office/drawing/2014/main" id="{2155FB05-294B-1341-ACC6-13F8AA774E78}"/>
                </a:ext>
              </a:extLst>
            </p:cNvPr>
            <p:cNvGrpSpPr/>
            <p:nvPr/>
          </p:nvGrpSpPr>
          <p:grpSpPr>
            <a:xfrm>
              <a:off x="9592141" y="3175229"/>
              <a:ext cx="4424034" cy="4481174"/>
              <a:chOff x="806989" y="4495800"/>
              <a:chExt cx="4424034" cy="4481174"/>
            </a:xfrm>
          </p:grpSpPr>
          <p:sp>
            <p:nvSpPr>
              <p:cNvPr id="80" name="Oval 79">
                <a:extLst>
                  <a:ext uri="{FF2B5EF4-FFF2-40B4-BE49-F238E27FC236}">
                    <a16:creationId xmlns:a16="http://schemas.microsoft.com/office/drawing/2014/main" id="{13AB8DB5-DB98-4C46-AF31-74DD4C5B81B9}"/>
                  </a:ext>
                </a:extLst>
              </p:cNvPr>
              <p:cNvSpPr/>
              <p:nvPr/>
            </p:nvSpPr>
            <p:spPr>
              <a:xfrm>
                <a:off x="3113428" y="6686531"/>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511C9-95E2-C34F-9AA8-97478AE3C19E}"/>
                  </a:ext>
                </a:extLst>
              </p:cNvPr>
              <p:cNvSpPr/>
              <p:nvPr/>
            </p:nvSpPr>
            <p:spPr>
              <a:xfrm>
                <a:off x="2538494" y="8343446"/>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C673355-8ED1-F640-8714-602BB766487E}"/>
                  </a:ext>
                </a:extLst>
              </p:cNvPr>
              <p:cNvSpPr/>
              <p:nvPr/>
            </p:nvSpPr>
            <p:spPr>
              <a:xfrm>
                <a:off x="4436270" y="793708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4983540-9AE9-5D45-9FBC-8BEAE96BAD96}"/>
                  </a:ext>
                </a:extLst>
              </p:cNvPr>
              <p:cNvSpPr/>
              <p:nvPr/>
            </p:nvSpPr>
            <p:spPr>
              <a:xfrm>
                <a:off x="806989" y="7540340"/>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7F2AD2F-6DC9-9C4D-AFB2-B56FA080ED10}"/>
                  </a:ext>
                </a:extLst>
              </p:cNvPr>
              <p:cNvSpPr/>
              <p:nvPr/>
            </p:nvSpPr>
            <p:spPr>
              <a:xfrm>
                <a:off x="965371" y="592482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CF49E50-8D13-BE4A-B017-A311DD41B845}"/>
                  </a:ext>
                </a:extLst>
              </p:cNvPr>
              <p:cNvSpPr/>
              <p:nvPr/>
            </p:nvSpPr>
            <p:spPr>
              <a:xfrm>
                <a:off x="1530635" y="4495800"/>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8B251D73-B9EF-5C4A-A55B-BDDB032F730E}"/>
                  </a:ext>
                </a:extLst>
              </p:cNvPr>
              <p:cNvSpPr/>
              <p:nvPr/>
            </p:nvSpPr>
            <p:spPr>
              <a:xfrm>
                <a:off x="3204107" y="473579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C24B142-8CC6-E644-A471-F2CDCE024321}"/>
                  </a:ext>
                </a:extLst>
              </p:cNvPr>
              <p:cNvSpPr/>
              <p:nvPr/>
            </p:nvSpPr>
            <p:spPr>
              <a:xfrm>
                <a:off x="4597495" y="484635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A6E966-61C7-A64C-82ED-12A6BE3B38BD}"/>
                  </a:ext>
                </a:extLst>
              </p:cNvPr>
              <p:cNvSpPr/>
              <p:nvPr/>
            </p:nvSpPr>
            <p:spPr>
              <a:xfrm>
                <a:off x="4343015" y="6453525"/>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16D4F4B6-18E6-E946-AADD-16F84C410A7F}"/>
                </a:ext>
              </a:extLst>
            </p:cNvPr>
            <p:cNvGrpSpPr/>
            <p:nvPr/>
          </p:nvGrpSpPr>
          <p:grpSpPr>
            <a:xfrm>
              <a:off x="10132890" y="3491993"/>
              <a:ext cx="3312041" cy="4071632"/>
              <a:chOff x="1347738" y="4812564"/>
              <a:chExt cx="3312041" cy="4071632"/>
            </a:xfrm>
          </p:grpSpPr>
          <p:cxnSp>
            <p:nvCxnSpPr>
              <p:cNvPr id="90" name="Straight Arrow Connector 1092">
                <a:extLst>
                  <a:ext uri="{FF2B5EF4-FFF2-40B4-BE49-F238E27FC236}">
                    <a16:creationId xmlns:a16="http://schemas.microsoft.com/office/drawing/2014/main" id="{9286218F-2C72-6041-BED9-D1E98ACFB1A3}"/>
                  </a:ext>
                </a:extLst>
              </p:cNvPr>
              <p:cNvCxnSpPr>
                <a:cxnSpLocks/>
              </p:cNvCxnSpPr>
              <p:nvPr/>
            </p:nvCxnSpPr>
            <p:spPr>
              <a:xfrm>
                <a:off x="3520871" y="5369321"/>
                <a:ext cx="914924" cy="1176981"/>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1092">
                <a:extLst>
                  <a:ext uri="{FF2B5EF4-FFF2-40B4-BE49-F238E27FC236}">
                    <a16:creationId xmlns:a16="http://schemas.microsoft.com/office/drawing/2014/main" id="{E24F1F0C-4151-A94E-BFDD-E2AEDBD8EB01}"/>
                  </a:ext>
                </a:extLst>
              </p:cNvPr>
              <p:cNvCxnSpPr>
                <a:cxnSpLocks/>
              </p:cNvCxnSpPr>
              <p:nvPr/>
            </p:nvCxnSpPr>
            <p:spPr>
              <a:xfrm>
                <a:off x="3837635" y="5052558"/>
                <a:ext cx="759861" cy="110560"/>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1092">
                <a:extLst>
                  <a:ext uri="{FF2B5EF4-FFF2-40B4-BE49-F238E27FC236}">
                    <a16:creationId xmlns:a16="http://schemas.microsoft.com/office/drawing/2014/main" id="{2E9D3311-9098-4047-A77E-3DF5A9C9A66F}"/>
                  </a:ext>
                </a:extLst>
              </p:cNvPr>
              <p:cNvCxnSpPr>
                <a:cxnSpLocks/>
              </p:cNvCxnSpPr>
              <p:nvPr/>
            </p:nvCxnSpPr>
            <p:spPr>
              <a:xfrm>
                <a:off x="2164162" y="4812564"/>
                <a:ext cx="1039945" cy="239994"/>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1092">
                <a:extLst>
                  <a:ext uri="{FF2B5EF4-FFF2-40B4-BE49-F238E27FC236}">
                    <a16:creationId xmlns:a16="http://schemas.microsoft.com/office/drawing/2014/main" id="{BDB8882D-8B35-5C40-9F11-F13CC42099C1}"/>
                  </a:ext>
                </a:extLst>
              </p:cNvPr>
              <p:cNvCxnSpPr>
                <a:cxnSpLocks/>
              </p:cNvCxnSpPr>
              <p:nvPr/>
            </p:nvCxnSpPr>
            <p:spPr>
              <a:xfrm flipH="1">
                <a:off x="1506120" y="5129328"/>
                <a:ext cx="341278" cy="888275"/>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1092">
                <a:extLst>
                  <a:ext uri="{FF2B5EF4-FFF2-40B4-BE49-F238E27FC236}">
                    <a16:creationId xmlns:a16="http://schemas.microsoft.com/office/drawing/2014/main" id="{4B818118-9726-494E-B23F-18CB952CC177}"/>
                  </a:ext>
                </a:extLst>
              </p:cNvPr>
              <p:cNvCxnSpPr>
                <a:cxnSpLocks/>
              </p:cNvCxnSpPr>
              <p:nvPr/>
            </p:nvCxnSpPr>
            <p:spPr>
              <a:xfrm flipH="1" flipV="1">
                <a:off x="1506120" y="6465573"/>
                <a:ext cx="1607308" cy="537721"/>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1092">
                <a:extLst>
                  <a:ext uri="{FF2B5EF4-FFF2-40B4-BE49-F238E27FC236}">
                    <a16:creationId xmlns:a16="http://schemas.microsoft.com/office/drawing/2014/main" id="{1C111223-2E69-214F-BC8F-B69FF5C3F128}"/>
                  </a:ext>
                </a:extLst>
              </p:cNvPr>
              <p:cNvCxnSpPr>
                <a:cxnSpLocks/>
              </p:cNvCxnSpPr>
              <p:nvPr/>
            </p:nvCxnSpPr>
            <p:spPr>
              <a:xfrm flipH="1">
                <a:off x="3079243" y="7320058"/>
                <a:ext cx="350949" cy="1116166"/>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1092">
                <a:extLst>
                  <a:ext uri="{FF2B5EF4-FFF2-40B4-BE49-F238E27FC236}">
                    <a16:creationId xmlns:a16="http://schemas.microsoft.com/office/drawing/2014/main" id="{443948BF-F7AB-0C45-9818-CC2D1AD7A557}"/>
                  </a:ext>
                </a:extLst>
              </p:cNvPr>
              <p:cNvCxnSpPr>
                <a:cxnSpLocks/>
              </p:cNvCxnSpPr>
              <p:nvPr/>
            </p:nvCxnSpPr>
            <p:spPr>
              <a:xfrm>
                <a:off x="1347738" y="8081089"/>
                <a:ext cx="1190755" cy="579120"/>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1092">
                <a:extLst>
                  <a:ext uri="{FF2B5EF4-FFF2-40B4-BE49-F238E27FC236}">
                    <a16:creationId xmlns:a16="http://schemas.microsoft.com/office/drawing/2014/main" id="{E54B2AAC-1F72-E947-8BB2-47B770DEC412}"/>
                  </a:ext>
                </a:extLst>
              </p:cNvPr>
              <p:cNvCxnSpPr>
                <a:cxnSpLocks/>
              </p:cNvCxnSpPr>
              <p:nvPr/>
            </p:nvCxnSpPr>
            <p:spPr>
              <a:xfrm flipH="1">
                <a:off x="3079243" y="7087051"/>
                <a:ext cx="1580536" cy="1349172"/>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1092">
                <a:extLst>
                  <a:ext uri="{FF2B5EF4-FFF2-40B4-BE49-F238E27FC236}">
                    <a16:creationId xmlns:a16="http://schemas.microsoft.com/office/drawing/2014/main" id="{C1DC29B7-804F-4A41-8901-0D3A35C9D69A}"/>
                  </a:ext>
                </a:extLst>
              </p:cNvPr>
              <p:cNvCxnSpPr>
                <a:cxnSpLocks/>
              </p:cNvCxnSpPr>
              <p:nvPr/>
            </p:nvCxnSpPr>
            <p:spPr>
              <a:xfrm flipH="1">
                <a:off x="3079243" y="8477834"/>
                <a:ext cx="1449806" cy="406362"/>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1092">
                <a:extLst>
                  <a:ext uri="{FF2B5EF4-FFF2-40B4-BE49-F238E27FC236}">
                    <a16:creationId xmlns:a16="http://schemas.microsoft.com/office/drawing/2014/main" id="{316CD6D9-B2D5-6D4C-947D-B8E7561DBAB0}"/>
                  </a:ext>
                </a:extLst>
              </p:cNvPr>
              <p:cNvCxnSpPr>
                <a:cxnSpLocks/>
              </p:cNvCxnSpPr>
              <p:nvPr/>
            </p:nvCxnSpPr>
            <p:spPr>
              <a:xfrm flipH="1" flipV="1">
                <a:off x="3654177" y="7227280"/>
                <a:ext cx="874870" cy="802583"/>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2" name="Group 101">
            <a:extLst>
              <a:ext uri="{FF2B5EF4-FFF2-40B4-BE49-F238E27FC236}">
                <a16:creationId xmlns:a16="http://schemas.microsoft.com/office/drawing/2014/main" id="{076CE6BA-E916-E049-8C22-6FCD469E8AC4}"/>
              </a:ext>
            </a:extLst>
          </p:cNvPr>
          <p:cNvGrpSpPr/>
          <p:nvPr/>
        </p:nvGrpSpPr>
        <p:grpSpPr>
          <a:xfrm>
            <a:off x="11425566" y="8168026"/>
            <a:ext cx="4424034" cy="4481174"/>
            <a:chOff x="9592141" y="3175229"/>
            <a:chExt cx="4424034" cy="4481174"/>
          </a:xfrm>
        </p:grpSpPr>
        <p:grpSp>
          <p:nvGrpSpPr>
            <p:cNvPr id="103" name="Group 102">
              <a:extLst>
                <a:ext uri="{FF2B5EF4-FFF2-40B4-BE49-F238E27FC236}">
                  <a16:creationId xmlns:a16="http://schemas.microsoft.com/office/drawing/2014/main" id="{EA841E23-A693-1E46-B391-3DF1921A6BB2}"/>
                </a:ext>
              </a:extLst>
            </p:cNvPr>
            <p:cNvGrpSpPr/>
            <p:nvPr/>
          </p:nvGrpSpPr>
          <p:grpSpPr>
            <a:xfrm>
              <a:off x="9592141" y="3175229"/>
              <a:ext cx="4424034" cy="4481174"/>
              <a:chOff x="806989" y="4495800"/>
              <a:chExt cx="4424034" cy="4481174"/>
            </a:xfrm>
          </p:grpSpPr>
          <p:sp>
            <p:nvSpPr>
              <p:cNvPr id="115" name="Oval 114">
                <a:extLst>
                  <a:ext uri="{FF2B5EF4-FFF2-40B4-BE49-F238E27FC236}">
                    <a16:creationId xmlns:a16="http://schemas.microsoft.com/office/drawing/2014/main" id="{3219805A-7A9B-0544-ACD8-B305709DE672}"/>
                  </a:ext>
                </a:extLst>
              </p:cNvPr>
              <p:cNvSpPr/>
              <p:nvPr/>
            </p:nvSpPr>
            <p:spPr>
              <a:xfrm>
                <a:off x="3113428" y="6686531"/>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B5AC890-DCFB-0C44-823A-58B5177FA00E}"/>
                  </a:ext>
                </a:extLst>
              </p:cNvPr>
              <p:cNvSpPr/>
              <p:nvPr/>
            </p:nvSpPr>
            <p:spPr>
              <a:xfrm>
                <a:off x="2538494" y="8343446"/>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1FA56E5-C3E8-8A4D-B6B4-83D36776FF50}"/>
                  </a:ext>
                </a:extLst>
              </p:cNvPr>
              <p:cNvSpPr/>
              <p:nvPr/>
            </p:nvSpPr>
            <p:spPr>
              <a:xfrm>
                <a:off x="4436270" y="793708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6BA977F-C212-1D49-BCB1-A7E9A389EB9F}"/>
                  </a:ext>
                </a:extLst>
              </p:cNvPr>
              <p:cNvSpPr/>
              <p:nvPr/>
            </p:nvSpPr>
            <p:spPr>
              <a:xfrm>
                <a:off x="806989" y="7540340"/>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B5C449-CCF1-4049-BB25-90FBF6A0D0BA}"/>
                  </a:ext>
                </a:extLst>
              </p:cNvPr>
              <p:cNvSpPr/>
              <p:nvPr/>
            </p:nvSpPr>
            <p:spPr>
              <a:xfrm>
                <a:off x="965371" y="592482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419D0ED-9647-9A41-9E3A-A56408E7A4A5}"/>
                  </a:ext>
                </a:extLst>
              </p:cNvPr>
              <p:cNvSpPr/>
              <p:nvPr/>
            </p:nvSpPr>
            <p:spPr>
              <a:xfrm>
                <a:off x="1530635" y="4495800"/>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161B08C2-7BC2-FA4A-9C83-1E57D68A1A67}"/>
                  </a:ext>
                </a:extLst>
              </p:cNvPr>
              <p:cNvSpPr/>
              <p:nvPr/>
            </p:nvSpPr>
            <p:spPr>
              <a:xfrm>
                <a:off x="3204107" y="473579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4F614BA-D5A0-B54E-BD33-73BAB6743061}"/>
                  </a:ext>
                </a:extLst>
              </p:cNvPr>
              <p:cNvSpPr/>
              <p:nvPr/>
            </p:nvSpPr>
            <p:spPr>
              <a:xfrm>
                <a:off x="4597495" y="4846354"/>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099911A-78D2-9E49-B749-82382F16E8B0}"/>
                  </a:ext>
                </a:extLst>
              </p:cNvPr>
              <p:cNvSpPr/>
              <p:nvPr/>
            </p:nvSpPr>
            <p:spPr>
              <a:xfrm>
                <a:off x="4343015" y="6453525"/>
                <a:ext cx="633528" cy="633528"/>
              </a:xfrm>
              <a:prstGeom prst="ellipse">
                <a:avLst/>
              </a:prstGeom>
              <a:solidFill>
                <a:srgbClr val="3DACFF"/>
              </a:solidFill>
              <a:ln w="76200">
                <a:solidFill>
                  <a:srgbClr val="3DA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2E6AFE9C-1446-2D49-B918-8C85386DCC49}"/>
                </a:ext>
              </a:extLst>
            </p:cNvPr>
            <p:cNvGrpSpPr/>
            <p:nvPr/>
          </p:nvGrpSpPr>
          <p:grpSpPr>
            <a:xfrm>
              <a:off x="10132890" y="3491993"/>
              <a:ext cx="3312041" cy="4071632"/>
              <a:chOff x="1347738" y="4812564"/>
              <a:chExt cx="3312041" cy="4071632"/>
            </a:xfrm>
          </p:grpSpPr>
          <p:cxnSp>
            <p:nvCxnSpPr>
              <p:cNvPr id="105" name="Straight Arrow Connector 1092">
                <a:extLst>
                  <a:ext uri="{FF2B5EF4-FFF2-40B4-BE49-F238E27FC236}">
                    <a16:creationId xmlns:a16="http://schemas.microsoft.com/office/drawing/2014/main" id="{5BDBC6FB-7497-3D40-9B45-9F98C8A79DF5}"/>
                  </a:ext>
                </a:extLst>
              </p:cNvPr>
              <p:cNvCxnSpPr>
                <a:cxnSpLocks/>
              </p:cNvCxnSpPr>
              <p:nvPr/>
            </p:nvCxnSpPr>
            <p:spPr>
              <a:xfrm>
                <a:off x="3520871" y="5369321"/>
                <a:ext cx="914924" cy="1176981"/>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92">
                <a:extLst>
                  <a:ext uri="{FF2B5EF4-FFF2-40B4-BE49-F238E27FC236}">
                    <a16:creationId xmlns:a16="http://schemas.microsoft.com/office/drawing/2014/main" id="{6ABCA348-3C88-784A-BE86-0EE9B66E5DA2}"/>
                  </a:ext>
                </a:extLst>
              </p:cNvPr>
              <p:cNvCxnSpPr>
                <a:cxnSpLocks/>
              </p:cNvCxnSpPr>
              <p:nvPr/>
            </p:nvCxnSpPr>
            <p:spPr>
              <a:xfrm>
                <a:off x="3837635" y="5052558"/>
                <a:ext cx="759861" cy="110560"/>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92">
                <a:extLst>
                  <a:ext uri="{FF2B5EF4-FFF2-40B4-BE49-F238E27FC236}">
                    <a16:creationId xmlns:a16="http://schemas.microsoft.com/office/drawing/2014/main" id="{FA05FA5A-0CCE-0C48-96C3-BDBDDABD0B13}"/>
                  </a:ext>
                </a:extLst>
              </p:cNvPr>
              <p:cNvCxnSpPr>
                <a:cxnSpLocks/>
              </p:cNvCxnSpPr>
              <p:nvPr/>
            </p:nvCxnSpPr>
            <p:spPr>
              <a:xfrm>
                <a:off x="2164162" y="4812564"/>
                <a:ext cx="1039945" cy="239994"/>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92">
                <a:extLst>
                  <a:ext uri="{FF2B5EF4-FFF2-40B4-BE49-F238E27FC236}">
                    <a16:creationId xmlns:a16="http://schemas.microsoft.com/office/drawing/2014/main" id="{AB475382-CCCC-2446-9F32-DE9894D25884}"/>
                  </a:ext>
                </a:extLst>
              </p:cNvPr>
              <p:cNvCxnSpPr>
                <a:cxnSpLocks/>
              </p:cNvCxnSpPr>
              <p:nvPr/>
            </p:nvCxnSpPr>
            <p:spPr>
              <a:xfrm flipH="1">
                <a:off x="1506120" y="5129328"/>
                <a:ext cx="341278" cy="888275"/>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92">
                <a:extLst>
                  <a:ext uri="{FF2B5EF4-FFF2-40B4-BE49-F238E27FC236}">
                    <a16:creationId xmlns:a16="http://schemas.microsoft.com/office/drawing/2014/main" id="{FF7CD4A8-B1FA-074C-8BBE-9D696F9945D3}"/>
                  </a:ext>
                </a:extLst>
              </p:cNvPr>
              <p:cNvCxnSpPr>
                <a:cxnSpLocks/>
              </p:cNvCxnSpPr>
              <p:nvPr/>
            </p:nvCxnSpPr>
            <p:spPr>
              <a:xfrm flipH="1" flipV="1">
                <a:off x="1506120" y="6465573"/>
                <a:ext cx="1607308" cy="537721"/>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2">
                <a:extLst>
                  <a:ext uri="{FF2B5EF4-FFF2-40B4-BE49-F238E27FC236}">
                    <a16:creationId xmlns:a16="http://schemas.microsoft.com/office/drawing/2014/main" id="{00EF19E7-42D4-144C-91BD-2E3CB255BC8C}"/>
                  </a:ext>
                </a:extLst>
              </p:cNvPr>
              <p:cNvCxnSpPr>
                <a:cxnSpLocks/>
              </p:cNvCxnSpPr>
              <p:nvPr/>
            </p:nvCxnSpPr>
            <p:spPr>
              <a:xfrm flipH="1">
                <a:off x="3079243" y="7320058"/>
                <a:ext cx="350949" cy="1116166"/>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092">
                <a:extLst>
                  <a:ext uri="{FF2B5EF4-FFF2-40B4-BE49-F238E27FC236}">
                    <a16:creationId xmlns:a16="http://schemas.microsoft.com/office/drawing/2014/main" id="{ADCC0729-FF8D-C942-AE5A-C50FDCB6FE3C}"/>
                  </a:ext>
                </a:extLst>
              </p:cNvPr>
              <p:cNvCxnSpPr>
                <a:cxnSpLocks/>
              </p:cNvCxnSpPr>
              <p:nvPr/>
            </p:nvCxnSpPr>
            <p:spPr>
              <a:xfrm>
                <a:off x="1347738" y="8081089"/>
                <a:ext cx="1190755" cy="579120"/>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092">
                <a:extLst>
                  <a:ext uri="{FF2B5EF4-FFF2-40B4-BE49-F238E27FC236}">
                    <a16:creationId xmlns:a16="http://schemas.microsoft.com/office/drawing/2014/main" id="{9C02A0FF-3F54-2447-B6A6-309A63AFB153}"/>
                  </a:ext>
                </a:extLst>
              </p:cNvPr>
              <p:cNvCxnSpPr>
                <a:cxnSpLocks/>
              </p:cNvCxnSpPr>
              <p:nvPr/>
            </p:nvCxnSpPr>
            <p:spPr>
              <a:xfrm flipH="1">
                <a:off x="3079243" y="7087051"/>
                <a:ext cx="1580536" cy="1349172"/>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092">
                <a:extLst>
                  <a:ext uri="{FF2B5EF4-FFF2-40B4-BE49-F238E27FC236}">
                    <a16:creationId xmlns:a16="http://schemas.microsoft.com/office/drawing/2014/main" id="{C69869E1-A3CE-354F-B000-323E4EFC25E4}"/>
                  </a:ext>
                </a:extLst>
              </p:cNvPr>
              <p:cNvCxnSpPr>
                <a:cxnSpLocks/>
              </p:cNvCxnSpPr>
              <p:nvPr/>
            </p:nvCxnSpPr>
            <p:spPr>
              <a:xfrm flipH="1">
                <a:off x="3079243" y="8477834"/>
                <a:ext cx="1449806" cy="406362"/>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092">
                <a:extLst>
                  <a:ext uri="{FF2B5EF4-FFF2-40B4-BE49-F238E27FC236}">
                    <a16:creationId xmlns:a16="http://schemas.microsoft.com/office/drawing/2014/main" id="{F20648D9-7311-B04A-8124-51C4910DC499}"/>
                  </a:ext>
                </a:extLst>
              </p:cNvPr>
              <p:cNvCxnSpPr>
                <a:cxnSpLocks/>
              </p:cNvCxnSpPr>
              <p:nvPr/>
            </p:nvCxnSpPr>
            <p:spPr>
              <a:xfrm flipH="1" flipV="1">
                <a:off x="3654177" y="7227280"/>
                <a:ext cx="874870" cy="802583"/>
              </a:xfrm>
              <a:prstGeom prst="straightConnector1">
                <a:avLst/>
              </a:prstGeom>
              <a:ln w="76200">
                <a:solidFill>
                  <a:srgbClr val="3DAC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6" name="Group 145">
            <a:extLst>
              <a:ext uri="{FF2B5EF4-FFF2-40B4-BE49-F238E27FC236}">
                <a16:creationId xmlns:a16="http://schemas.microsoft.com/office/drawing/2014/main" id="{E5CD1188-C4FF-E84E-9F7F-0E31E5F6D033}"/>
              </a:ext>
            </a:extLst>
          </p:cNvPr>
          <p:cNvGrpSpPr/>
          <p:nvPr/>
        </p:nvGrpSpPr>
        <p:grpSpPr>
          <a:xfrm>
            <a:off x="11592902" y="4612021"/>
            <a:ext cx="4104427" cy="3052150"/>
            <a:chOff x="10745224" y="14995846"/>
            <a:chExt cx="4104427" cy="3052150"/>
          </a:xfrm>
        </p:grpSpPr>
        <p:sp>
          <p:nvSpPr>
            <p:cNvPr id="137" name="Oval 136">
              <a:extLst>
                <a:ext uri="{FF2B5EF4-FFF2-40B4-BE49-F238E27FC236}">
                  <a16:creationId xmlns:a16="http://schemas.microsoft.com/office/drawing/2014/main" id="{ECAC70BB-4DDB-BD47-A35C-0B98E0AD3D50}"/>
                </a:ext>
              </a:extLst>
            </p:cNvPr>
            <p:cNvSpPr/>
            <p:nvPr/>
          </p:nvSpPr>
          <p:spPr>
            <a:xfrm>
              <a:off x="12893281" y="15757553"/>
              <a:ext cx="633528" cy="633528"/>
            </a:xfrm>
            <a:prstGeom prst="ellipse">
              <a:avLst/>
            </a:prstGeom>
            <a:solidFill>
              <a:schemeClr val="accent2">
                <a:lumMod val="60000"/>
                <a:lumOff val="40000"/>
              </a:schemeClr>
            </a:solidFill>
            <a:ln w="889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CE9E03A-33A2-2F4A-AC22-6050D5F0FA8D}"/>
                </a:ext>
              </a:extLst>
            </p:cNvPr>
            <p:cNvSpPr/>
            <p:nvPr/>
          </p:nvSpPr>
          <p:spPr>
            <a:xfrm>
              <a:off x="12318347" y="17414468"/>
              <a:ext cx="633528" cy="633528"/>
            </a:xfrm>
            <a:prstGeom prst="ellipse">
              <a:avLst/>
            </a:prstGeom>
            <a:solidFill>
              <a:srgbClr val="3DACFF"/>
            </a:solidFill>
            <a:ln w="889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99631A5-3408-9343-A2FE-6985D4EA923D}"/>
                </a:ext>
              </a:extLst>
            </p:cNvPr>
            <p:cNvSpPr/>
            <p:nvPr/>
          </p:nvSpPr>
          <p:spPr>
            <a:xfrm>
              <a:off x="14216123" y="17008106"/>
              <a:ext cx="633528" cy="633528"/>
            </a:xfrm>
            <a:prstGeom prst="ellipse">
              <a:avLst/>
            </a:prstGeom>
            <a:solidFill>
              <a:srgbClr val="3DACFF"/>
            </a:solidFill>
            <a:ln w="889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F258EF-9D64-A94F-A0ED-34BDC3F37CE4}"/>
                </a:ext>
              </a:extLst>
            </p:cNvPr>
            <p:cNvSpPr/>
            <p:nvPr/>
          </p:nvSpPr>
          <p:spPr>
            <a:xfrm>
              <a:off x="10745224" y="14995846"/>
              <a:ext cx="633528" cy="633528"/>
            </a:xfrm>
            <a:prstGeom prst="ellipse">
              <a:avLst/>
            </a:prstGeom>
            <a:solidFill>
              <a:srgbClr val="3DACFF"/>
            </a:solidFill>
            <a:ln w="889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Arrow Connector 1092">
              <a:extLst>
                <a:ext uri="{FF2B5EF4-FFF2-40B4-BE49-F238E27FC236}">
                  <a16:creationId xmlns:a16="http://schemas.microsoft.com/office/drawing/2014/main" id="{1CE6798E-16CC-1541-B94D-035584A0BEF9}"/>
                </a:ext>
              </a:extLst>
            </p:cNvPr>
            <p:cNvCxnSpPr>
              <a:cxnSpLocks/>
            </p:cNvCxnSpPr>
            <p:nvPr/>
          </p:nvCxnSpPr>
          <p:spPr>
            <a:xfrm flipH="1" flipV="1">
              <a:off x="11285973" y="15536595"/>
              <a:ext cx="1607308" cy="537721"/>
            </a:xfrm>
            <a:prstGeom prst="straightConnector1">
              <a:avLst/>
            </a:prstGeom>
            <a:ln w="889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092">
              <a:extLst>
                <a:ext uri="{FF2B5EF4-FFF2-40B4-BE49-F238E27FC236}">
                  <a16:creationId xmlns:a16="http://schemas.microsoft.com/office/drawing/2014/main" id="{E5CCDBD2-182D-874D-BF71-8CBC0460909A}"/>
                </a:ext>
              </a:extLst>
            </p:cNvPr>
            <p:cNvCxnSpPr>
              <a:cxnSpLocks/>
            </p:cNvCxnSpPr>
            <p:nvPr/>
          </p:nvCxnSpPr>
          <p:spPr>
            <a:xfrm flipH="1">
              <a:off x="12859096" y="16391080"/>
              <a:ext cx="350949" cy="1116166"/>
            </a:xfrm>
            <a:prstGeom prst="straightConnector1">
              <a:avLst/>
            </a:prstGeom>
            <a:ln w="889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092">
              <a:extLst>
                <a:ext uri="{FF2B5EF4-FFF2-40B4-BE49-F238E27FC236}">
                  <a16:creationId xmlns:a16="http://schemas.microsoft.com/office/drawing/2014/main" id="{03709B13-35B4-784E-A300-DBC0C27A2EEF}"/>
                </a:ext>
              </a:extLst>
            </p:cNvPr>
            <p:cNvCxnSpPr>
              <a:cxnSpLocks/>
            </p:cNvCxnSpPr>
            <p:nvPr/>
          </p:nvCxnSpPr>
          <p:spPr>
            <a:xfrm flipH="1" flipV="1">
              <a:off x="13434030" y="16298302"/>
              <a:ext cx="874870" cy="802583"/>
            </a:xfrm>
            <a:prstGeom prst="straightConnector1">
              <a:avLst/>
            </a:prstGeom>
            <a:ln w="889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F14F2295-9EFF-B545-B27E-5512B2859591}"/>
              </a:ext>
            </a:extLst>
          </p:cNvPr>
          <p:cNvGrpSpPr/>
          <p:nvPr/>
        </p:nvGrpSpPr>
        <p:grpSpPr>
          <a:xfrm>
            <a:off x="11592902" y="9604818"/>
            <a:ext cx="4104427" cy="3052150"/>
            <a:chOff x="10745224" y="14995846"/>
            <a:chExt cx="4104427" cy="3052150"/>
          </a:xfrm>
        </p:grpSpPr>
        <p:sp>
          <p:nvSpPr>
            <p:cNvPr id="148" name="Oval 147">
              <a:extLst>
                <a:ext uri="{FF2B5EF4-FFF2-40B4-BE49-F238E27FC236}">
                  <a16:creationId xmlns:a16="http://schemas.microsoft.com/office/drawing/2014/main" id="{21D06747-BB1D-F54B-8C2E-22FBF5CE6C4A}"/>
                </a:ext>
              </a:extLst>
            </p:cNvPr>
            <p:cNvSpPr/>
            <p:nvPr/>
          </p:nvSpPr>
          <p:spPr>
            <a:xfrm>
              <a:off x="12893281" y="15757553"/>
              <a:ext cx="633528" cy="633528"/>
            </a:xfrm>
            <a:prstGeom prst="ellipse">
              <a:avLst/>
            </a:prstGeom>
            <a:solidFill>
              <a:srgbClr val="3DACFF"/>
            </a:solidFill>
            <a:ln w="889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7D93BB6-BD42-BA4C-A70C-97C641D39339}"/>
                </a:ext>
              </a:extLst>
            </p:cNvPr>
            <p:cNvSpPr/>
            <p:nvPr/>
          </p:nvSpPr>
          <p:spPr>
            <a:xfrm>
              <a:off x="12318347" y="17414468"/>
              <a:ext cx="633528" cy="633528"/>
            </a:xfrm>
            <a:prstGeom prst="ellipse">
              <a:avLst/>
            </a:prstGeom>
            <a:solidFill>
              <a:schemeClr val="accent2">
                <a:lumMod val="60000"/>
                <a:lumOff val="40000"/>
              </a:schemeClr>
            </a:solidFill>
            <a:ln w="889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2F56A1B-36F0-1E45-A738-641CE5533C98}"/>
                </a:ext>
              </a:extLst>
            </p:cNvPr>
            <p:cNvSpPr/>
            <p:nvPr/>
          </p:nvSpPr>
          <p:spPr>
            <a:xfrm>
              <a:off x="14216123" y="17008106"/>
              <a:ext cx="633528" cy="633528"/>
            </a:xfrm>
            <a:prstGeom prst="ellipse">
              <a:avLst/>
            </a:prstGeom>
            <a:solidFill>
              <a:schemeClr val="accent2">
                <a:lumMod val="60000"/>
                <a:lumOff val="40000"/>
              </a:schemeClr>
            </a:solidFill>
            <a:ln w="889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02DDFA6-CF7D-654F-975E-A460F8C83B46}"/>
                </a:ext>
              </a:extLst>
            </p:cNvPr>
            <p:cNvSpPr/>
            <p:nvPr/>
          </p:nvSpPr>
          <p:spPr>
            <a:xfrm>
              <a:off x="10745224" y="14995846"/>
              <a:ext cx="633528" cy="633528"/>
            </a:xfrm>
            <a:prstGeom prst="ellipse">
              <a:avLst/>
            </a:prstGeom>
            <a:solidFill>
              <a:schemeClr val="accent2">
                <a:lumMod val="60000"/>
                <a:lumOff val="40000"/>
              </a:schemeClr>
            </a:solidFill>
            <a:ln w="889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2" name="Straight Arrow Connector 1092">
              <a:extLst>
                <a:ext uri="{FF2B5EF4-FFF2-40B4-BE49-F238E27FC236}">
                  <a16:creationId xmlns:a16="http://schemas.microsoft.com/office/drawing/2014/main" id="{BD2A5F5E-FB1A-8240-8FA7-FF86DE12B41B}"/>
                </a:ext>
              </a:extLst>
            </p:cNvPr>
            <p:cNvCxnSpPr>
              <a:cxnSpLocks/>
            </p:cNvCxnSpPr>
            <p:nvPr/>
          </p:nvCxnSpPr>
          <p:spPr>
            <a:xfrm flipH="1" flipV="1">
              <a:off x="11285973" y="15536595"/>
              <a:ext cx="1607308" cy="537721"/>
            </a:xfrm>
            <a:prstGeom prst="straightConnector1">
              <a:avLst/>
            </a:prstGeom>
            <a:ln w="889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1092">
              <a:extLst>
                <a:ext uri="{FF2B5EF4-FFF2-40B4-BE49-F238E27FC236}">
                  <a16:creationId xmlns:a16="http://schemas.microsoft.com/office/drawing/2014/main" id="{3828A090-B150-0E4B-84B6-C2F543AFDBC2}"/>
                </a:ext>
              </a:extLst>
            </p:cNvPr>
            <p:cNvCxnSpPr>
              <a:cxnSpLocks/>
            </p:cNvCxnSpPr>
            <p:nvPr/>
          </p:nvCxnSpPr>
          <p:spPr>
            <a:xfrm flipH="1">
              <a:off x="12859096" y="16391080"/>
              <a:ext cx="350949" cy="1116166"/>
            </a:xfrm>
            <a:prstGeom prst="straightConnector1">
              <a:avLst/>
            </a:prstGeom>
            <a:ln w="889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092">
              <a:extLst>
                <a:ext uri="{FF2B5EF4-FFF2-40B4-BE49-F238E27FC236}">
                  <a16:creationId xmlns:a16="http://schemas.microsoft.com/office/drawing/2014/main" id="{8ABC90DC-4FB4-D84F-85AB-E13260B29698}"/>
                </a:ext>
              </a:extLst>
            </p:cNvPr>
            <p:cNvCxnSpPr>
              <a:cxnSpLocks/>
            </p:cNvCxnSpPr>
            <p:nvPr/>
          </p:nvCxnSpPr>
          <p:spPr>
            <a:xfrm flipH="1" flipV="1">
              <a:off x="13434030" y="16298302"/>
              <a:ext cx="874870" cy="802583"/>
            </a:xfrm>
            <a:prstGeom prst="straightConnector1">
              <a:avLst/>
            </a:prstGeom>
            <a:ln w="889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489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6"/>
                                        </p:tgtEl>
                                        <p:attrNameLst>
                                          <p:attrName>style.visibility</p:attrName>
                                        </p:attrNameLst>
                                      </p:cBhvr>
                                      <p:to>
                                        <p:strVal val="visible"/>
                                      </p:to>
                                    </p:set>
                                    <p:animEffect transition="in" filter="barn(inVertical)">
                                      <p:cBhvr>
                                        <p:cTn id="22" dur="1000"/>
                                        <p:tgtEl>
                                          <p:spTgt spid="1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barn(outVertical)">
                                      <p:cBhvr>
                                        <p:cTn id="3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84F3-B5F2-504F-8C13-865928C931DA}"/>
              </a:ext>
            </a:extLst>
          </p:cNvPr>
          <p:cNvSpPr>
            <a:spLocks noGrp="1"/>
          </p:cNvSpPr>
          <p:nvPr>
            <p:ph type="title"/>
          </p:nvPr>
        </p:nvSpPr>
        <p:spPr/>
        <p:txBody>
          <a:bodyPr/>
          <a:lstStyle/>
          <a:p>
            <a:r>
              <a:rPr lang="en-US" dirty="0"/>
              <a:t>Connecting Non-local and GCN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6F6175-38DC-0443-8177-BC186926DC9F}"/>
                  </a:ext>
                </a:extLst>
              </p:cNvPr>
              <p:cNvSpPr txBox="1"/>
              <p:nvPr/>
            </p:nvSpPr>
            <p:spPr>
              <a:xfrm>
                <a:off x="11049000" y="4708618"/>
                <a:ext cx="3981283"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𝑧</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𝑦</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𝑊</m:t>
                      </m:r>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oMath>
                  </m:oMathPara>
                </a14:m>
                <a:endParaRPr lang="en-US" sz="5000" dirty="0">
                  <a:solidFill>
                    <a:schemeClr val="tx1"/>
                  </a:solidFill>
                </a:endParaRPr>
              </a:p>
            </p:txBody>
          </p:sp>
        </mc:Choice>
        <mc:Fallback xmlns="">
          <p:sp>
            <p:nvSpPr>
              <p:cNvPr id="4" name="TextBox 3">
                <a:extLst>
                  <a:ext uri="{FF2B5EF4-FFF2-40B4-BE49-F238E27FC236}">
                    <a16:creationId xmlns:a16="http://schemas.microsoft.com/office/drawing/2014/main" id="{C46F6175-38DC-0443-8177-BC186926DC9F}"/>
                  </a:ext>
                </a:extLst>
              </p:cNvPr>
              <p:cNvSpPr txBox="1">
                <a:spLocks noRot="1" noChangeAspect="1" noMove="1" noResize="1" noEditPoints="1" noAdjustHandles="1" noChangeArrowheads="1" noChangeShapeType="1" noTextEdit="1"/>
              </p:cNvSpPr>
              <p:nvPr/>
            </p:nvSpPr>
            <p:spPr>
              <a:xfrm>
                <a:off x="11049000" y="4708618"/>
                <a:ext cx="3981283" cy="769441"/>
              </a:xfrm>
              <a:prstGeom prst="rect">
                <a:avLst/>
              </a:prstGeom>
              <a:blipFill>
                <a:blip r:embed="rId3"/>
                <a:stretch>
                  <a:fillRect l="-1274" r="-63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55DF63-8D83-684D-903C-1413CAA7B306}"/>
                  </a:ext>
                </a:extLst>
              </p:cNvPr>
              <p:cNvSpPr txBox="1"/>
              <p:nvPr/>
            </p:nvSpPr>
            <p:spPr>
              <a:xfrm>
                <a:off x="990600" y="4327618"/>
                <a:ext cx="7916270" cy="195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𝑦</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f>
                        <m:fPr>
                          <m:ctrlPr>
                            <a:rPr lang="en-US" altLang="zh-Hans" sz="5000" b="0" i="1" smtClean="0">
                              <a:solidFill>
                                <a:schemeClr val="tx1"/>
                              </a:solidFill>
                              <a:latin typeface="Cambria Math" panose="02040503050406030204" pitchFamily="18" charset="0"/>
                            </a:rPr>
                          </m:ctrlPr>
                        </m:fPr>
                        <m:num>
                          <m:r>
                            <a:rPr lang="en-US" altLang="zh-Hans" sz="5000" b="0" i="1" smtClean="0">
                              <a:solidFill>
                                <a:schemeClr val="tx1"/>
                              </a:solidFill>
                              <a:latin typeface="Cambria Math" panose="02040503050406030204" pitchFamily="18" charset="0"/>
                            </a:rPr>
                            <m:t>1</m:t>
                          </m:r>
                        </m:num>
                        <m:den>
                          <m:r>
                            <a:rPr lang="en-US" altLang="zh-Hans" sz="5000" b="0" i="1" smtClean="0">
                              <a:solidFill>
                                <a:schemeClr val="tx1"/>
                              </a:solidFill>
                              <a:latin typeface="Cambria Math" panose="02040503050406030204" pitchFamily="18" charset="0"/>
                            </a:rPr>
                            <m:t>𝐶</m:t>
                          </m:r>
                          <m:r>
                            <a:rPr lang="en-US" altLang="zh-Hans" sz="5000" b="0" i="1" smtClean="0">
                              <a:solidFill>
                                <a:schemeClr val="tx1"/>
                              </a:solidFill>
                              <a:latin typeface="Cambria Math" panose="02040503050406030204" pitchFamily="18" charset="0"/>
                            </a:rPr>
                            <m:t>(</m:t>
                          </m:r>
                          <m:r>
                            <a:rPr lang="en-US" altLang="zh-Hans" sz="5000" b="0" i="1" smtClean="0">
                              <a:solidFill>
                                <a:schemeClr val="tx1"/>
                              </a:solidFill>
                              <a:latin typeface="Cambria Math" panose="02040503050406030204" pitchFamily="18" charset="0"/>
                            </a:rPr>
                            <m:t>𝑥</m:t>
                          </m:r>
                          <m:r>
                            <a:rPr lang="en-US" altLang="zh-Hans" sz="5000" b="0" i="1" smtClean="0">
                              <a:solidFill>
                                <a:schemeClr val="tx1"/>
                              </a:solidFill>
                              <a:latin typeface="Cambria Math" panose="02040503050406030204" pitchFamily="18" charset="0"/>
                            </a:rPr>
                            <m:t>)</m:t>
                          </m:r>
                        </m:den>
                      </m:f>
                      <m:nary>
                        <m:naryPr>
                          <m:chr m:val="∑"/>
                          <m:supHide m:val="on"/>
                          <m:ctrlPr>
                            <a:rPr lang="en-US" altLang="zh-Hans" sz="5000" b="0" i="1" smtClean="0">
                              <a:solidFill>
                                <a:schemeClr val="tx1"/>
                              </a:solidFill>
                              <a:latin typeface="Cambria Math" panose="02040503050406030204" pitchFamily="18" charset="0"/>
                            </a:rPr>
                          </m:ctrlPr>
                        </m:naryPr>
                        <m:sub>
                          <m:r>
                            <m:rPr>
                              <m:brk m:alnAt="7"/>
                            </m:rPr>
                            <a:rPr lang="en-US" altLang="zh-Hans" sz="5000" b="0" i="1" smtClean="0">
                              <a:solidFill>
                                <a:schemeClr val="tx1"/>
                              </a:solidFill>
                              <a:latin typeface="Cambria Math" panose="02040503050406030204" pitchFamily="18" charset="0"/>
                              <a:ea typeface="Cambria Math" panose="02040503050406030204" pitchFamily="18" charset="0"/>
                            </a:rPr>
                            <m:t>∀</m:t>
                          </m:r>
                          <m:r>
                            <a:rPr lang="en-US" altLang="zh-Hans" sz="5000" b="0" i="1" smtClean="0">
                              <a:solidFill>
                                <a:schemeClr val="tx1"/>
                              </a:solidFill>
                              <a:latin typeface="Cambria Math" panose="02040503050406030204" pitchFamily="18" charset="0"/>
                            </a:rPr>
                            <m:t>𝑗</m:t>
                          </m:r>
                        </m:sub>
                        <m:sup/>
                        <m:e>
                          <m:r>
                            <a:rPr lang="en-US" altLang="zh-Hans" sz="5000" b="0" i="1" smtClean="0">
                              <a:solidFill>
                                <a:schemeClr val="tx1"/>
                              </a:solidFill>
                              <a:latin typeface="Cambria Math" panose="02040503050406030204" pitchFamily="18" charset="0"/>
                            </a:rPr>
                            <m:t>𝑓</m:t>
                          </m:r>
                          <m:d>
                            <m:dPr>
                              <m:ctrlPr>
                                <a:rPr lang="en-US" altLang="zh-Hans" sz="5000" b="0" i="1" smtClean="0">
                                  <a:solidFill>
                                    <a:schemeClr val="tx1"/>
                                  </a:solidFill>
                                  <a:latin typeface="Cambria Math" panose="02040503050406030204" pitchFamily="18" charset="0"/>
                                </a:rPr>
                              </m:ctrlPr>
                            </m:dPr>
                            <m:e>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e>
                          </m:d>
                          <m:r>
                            <a:rPr lang="zh-Hans" altLang="en-US" sz="5000" b="0" i="1" smtClean="0">
                              <a:solidFill>
                                <a:schemeClr val="tx1"/>
                              </a:solidFill>
                              <a:latin typeface="Cambria Math" panose="02040503050406030204" pitchFamily="18" charset="0"/>
                            </a:rPr>
                            <m:t> </m:t>
                          </m:r>
                          <m:r>
                            <a:rPr lang="en-US" altLang="zh-Hans" sz="5000" b="0" i="1" smtClean="0">
                              <a:solidFill>
                                <a:schemeClr val="tx1"/>
                              </a:solidFill>
                              <a:latin typeface="Cambria Math" panose="02040503050406030204" pitchFamily="18" charset="0"/>
                            </a:rPr>
                            <m:t> </m:t>
                          </m:r>
                          <m:r>
                            <a:rPr lang="en-US" altLang="zh-Hans" sz="5000" b="0" i="1" smtClean="0">
                              <a:solidFill>
                                <a:schemeClr val="tx1"/>
                              </a:solidFill>
                              <a:latin typeface="Cambria Math" panose="02040503050406030204" pitchFamily="18" charset="0"/>
                            </a:rPr>
                            <m:t>𝑔</m:t>
                          </m:r>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𝑗</m:t>
                              </m:r>
                            </m:sub>
                          </m:sSub>
                          <m:r>
                            <a:rPr lang="en-US" altLang="zh-Hans" sz="5000" b="0" i="1" smtClean="0">
                              <a:solidFill>
                                <a:schemeClr val="tx1"/>
                              </a:solidFill>
                              <a:latin typeface="Cambria Math" panose="02040503050406030204" pitchFamily="18" charset="0"/>
                            </a:rPr>
                            <m:t>)</m:t>
                          </m:r>
                        </m:e>
                      </m:nary>
                    </m:oMath>
                  </m:oMathPara>
                </a14:m>
                <a:endParaRPr lang="en-US" altLang="zh-Hans" sz="5000" b="0" i="1" dirty="0">
                  <a:solidFill>
                    <a:schemeClr val="tx1"/>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C55DF63-8D83-684D-903C-1413CAA7B306}"/>
                  </a:ext>
                </a:extLst>
              </p:cNvPr>
              <p:cNvSpPr txBox="1">
                <a:spLocks noRot="1" noChangeAspect="1" noMove="1" noResize="1" noEditPoints="1" noAdjustHandles="1" noChangeArrowheads="1" noChangeShapeType="1" noTextEdit="1"/>
              </p:cNvSpPr>
              <p:nvPr/>
            </p:nvSpPr>
            <p:spPr>
              <a:xfrm>
                <a:off x="990600" y="4327618"/>
                <a:ext cx="7916270" cy="1954125"/>
              </a:xfrm>
              <a:prstGeom prst="rect">
                <a:avLst/>
              </a:prstGeom>
              <a:blipFill>
                <a:blip r:embed="rId4"/>
                <a:stretch>
                  <a:fillRect l="-1442" t="-140000" r="-2404" b="-18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B0C7250-B4F5-B34E-BFEF-9B391CEF96EB}"/>
                  </a:ext>
                </a:extLst>
              </p:cNvPr>
              <p:cNvSpPr/>
              <p:nvPr/>
            </p:nvSpPr>
            <p:spPr>
              <a:xfrm>
                <a:off x="1605553" y="6461218"/>
                <a:ext cx="6899966" cy="21724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5000" i="1">
                          <a:latin typeface="Cambria Math" panose="02040503050406030204" pitchFamily="18" charset="0"/>
                        </a:rPr>
                        <m:t>=</m:t>
                      </m:r>
                      <m:nary>
                        <m:naryPr>
                          <m:chr m:val="∑"/>
                          <m:supHide m:val="on"/>
                          <m:ctrlPr>
                            <a:rPr lang="en-US" altLang="zh-Hans" sz="5000" i="1">
                              <a:latin typeface="Cambria Math" panose="02040503050406030204" pitchFamily="18" charset="0"/>
                            </a:rPr>
                          </m:ctrlPr>
                        </m:naryPr>
                        <m:sub>
                          <m:r>
                            <m:rPr>
                              <m:brk m:alnAt="7"/>
                            </m:rP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rPr>
                            <m:t>𝑗</m:t>
                          </m:r>
                        </m:sub>
                        <m:sup/>
                        <m:e>
                          <m:f>
                            <m:fPr>
                              <m:ctrlPr>
                                <a:rPr lang="en-US" altLang="zh-Hans" sz="5000" i="1">
                                  <a:latin typeface="Cambria Math" panose="02040503050406030204" pitchFamily="18" charset="0"/>
                                </a:rPr>
                              </m:ctrlPr>
                            </m:fPr>
                            <m:num>
                              <m:r>
                                <a:rPr lang="en-US" altLang="zh-Hans" sz="5000" i="1">
                                  <a:latin typeface="Cambria Math" panose="02040503050406030204" pitchFamily="18" charset="0"/>
                                </a:rPr>
                                <m:t>𝑓</m:t>
                              </m:r>
                              <m:d>
                                <m:dPr>
                                  <m:ctrlPr>
                                    <a:rPr lang="en-US" altLang="zh-Hans" sz="5000" i="1">
                                      <a:latin typeface="Cambria Math" panose="02040503050406030204" pitchFamily="18" charset="0"/>
                                    </a:rPr>
                                  </m:ctrlPr>
                                </m:dPr>
                                <m:e>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Sub>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d>
                            </m:num>
                            <m:den>
                              <m:nary>
                                <m:naryPr>
                                  <m:chr m:val="∑"/>
                                  <m:limLoc m:val="subSup"/>
                                  <m:supHide m:val="on"/>
                                  <m:ctrlPr>
                                    <a:rPr lang="en-US" altLang="zh-Hans" sz="5000" i="1">
                                      <a:latin typeface="Cambria Math" panose="02040503050406030204" pitchFamily="18" charset="0"/>
                                    </a:rPr>
                                  </m:ctrlPr>
                                </m:naryPr>
                                <m:sub>
                                  <m:r>
                                    <m:rPr>
                                      <m:brk m:alnAt="7"/>
                                    </m:rP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rPr>
                                    <m:t>𝑗</m:t>
                                  </m:r>
                                </m:sub>
                                <m:sup/>
                                <m:e>
                                  <m:r>
                                    <a:rPr lang="en-US" altLang="zh-Hans" sz="5000" i="1">
                                      <a:latin typeface="Cambria Math" panose="02040503050406030204" pitchFamily="18" charset="0"/>
                                    </a:rPr>
                                    <m:t>𝑓</m:t>
                                  </m:r>
                                  <m:d>
                                    <m:dPr>
                                      <m:ctrlPr>
                                        <a:rPr lang="en-US" altLang="zh-Hans" sz="5000" i="1">
                                          <a:latin typeface="Cambria Math" panose="02040503050406030204" pitchFamily="18" charset="0"/>
                                        </a:rPr>
                                      </m:ctrlPr>
                                    </m:dPr>
                                    <m:e>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Sub>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d>
                                </m:e>
                              </m:nary>
                            </m:den>
                          </m:f>
                          <m:r>
                            <a:rPr lang="en-US" altLang="zh-Hans" sz="5000" i="1">
                              <a:latin typeface="Cambria Math" panose="02040503050406030204" pitchFamily="18" charset="0"/>
                            </a:rPr>
                            <m:t>𝑔</m:t>
                          </m:r>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r>
                            <a:rPr lang="en-US" altLang="zh-Hans" sz="5000" i="1">
                              <a:latin typeface="Cambria Math" panose="02040503050406030204" pitchFamily="18" charset="0"/>
                            </a:rPr>
                            <m:t>)</m:t>
                          </m:r>
                        </m:e>
                      </m:nary>
                    </m:oMath>
                  </m:oMathPara>
                </a14:m>
                <a:endParaRPr lang="en-US" altLang="zh-Hans" sz="5000" dirty="0"/>
              </a:p>
            </p:txBody>
          </p:sp>
        </mc:Choice>
        <mc:Fallback xmlns="">
          <p:sp>
            <p:nvSpPr>
              <p:cNvPr id="7" name="Rectangle 6">
                <a:extLst>
                  <a:ext uri="{FF2B5EF4-FFF2-40B4-BE49-F238E27FC236}">
                    <a16:creationId xmlns:a16="http://schemas.microsoft.com/office/drawing/2014/main" id="{5B0C7250-B4F5-B34E-BFEF-9B391CEF96EB}"/>
                  </a:ext>
                </a:extLst>
              </p:cNvPr>
              <p:cNvSpPr>
                <a:spLocks noRot="1" noChangeAspect="1" noMove="1" noResize="1" noEditPoints="1" noAdjustHandles="1" noChangeArrowheads="1" noChangeShapeType="1" noTextEdit="1"/>
              </p:cNvSpPr>
              <p:nvPr/>
            </p:nvSpPr>
            <p:spPr>
              <a:xfrm>
                <a:off x="1605553" y="6461218"/>
                <a:ext cx="6899966" cy="2172454"/>
              </a:xfrm>
              <a:prstGeom prst="rect">
                <a:avLst/>
              </a:prstGeom>
              <a:blipFill>
                <a:blip r:embed="rId5"/>
                <a:stretch>
                  <a:fillRect l="-22385" t="-118605" r="-1101" b="-168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12C4D27-7112-7142-B593-8ED70B6C04F2}"/>
                  </a:ext>
                </a:extLst>
              </p:cNvPr>
              <p:cNvSpPr/>
              <p:nvPr/>
            </p:nvSpPr>
            <p:spPr>
              <a:xfrm>
                <a:off x="1605553" y="8621542"/>
                <a:ext cx="4387483" cy="20464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5000" i="1" smtClean="0">
                          <a:latin typeface="Cambria Math" panose="02040503050406030204" pitchFamily="18" charset="0"/>
                        </a:rPr>
                        <m:t>=</m:t>
                      </m:r>
                      <m:nary>
                        <m:naryPr>
                          <m:chr m:val="∑"/>
                          <m:supHide m:val="on"/>
                          <m:ctrlPr>
                            <a:rPr lang="en-US" altLang="zh-Hans" sz="5000" i="1">
                              <a:latin typeface="Cambria Math" panose="02040503050406030204" pitchFamily="18" charset="0"/>
                            </a:rPr>
                          </m:ctrlPr>
                        </m:naryPr>
                        <m:sub>
                          <m:r>
                            <m:rPr>
                              <m:brk m:alnAt="7"/>
                            </m:rP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rPr>
                            <m:t>𝑗</m:t>
                          </m:r>
                        </m:sub>
                        <m:sup/>
                        <m:e>
                          <m:sSub>
                            <m:sSubPr>
                              <m:ctrlPr>
                                <a:rPr lang="en-US" altLang="zh-Hans" sz="5000" b="0" i="1" smtClean="0">
                                  <a:latin typeface="Cambria Math" panose="02040503050406030204" pitchFamily="18" charset="0"/>
                                </a:rPr>
                              </m:ctrlPr>
                            </m:sSubPr>
                            <m:e>
                              <m:r>
                                <a:rPr lang="en-US" altLang="zh-Hans" sz="5000" b="0" i="1" smtClean="0">
                                  <a:latin typeface="Cambria Math" panose="02040503050406030204" pitchFamily="18" charset="0"/>
                                </a:rPr>
                                <m:t>𝐺</m:t>
                              </m:r>
                            </m:e>
                            <m:sub>
                              <m:r>
                                <a:rPr lang="en-US" altLang="zh-Hans" sz="5000" b="0" i="1" smtClean="0">
                                  <a:latin typeface="Cambria Math" panose="02040503050406030204" pitchFamily="18" charset="0"/>
                                </a:rPr>
                                <m:t>𝑖𝑗</m:t>
                              </m:r>
                            </m:sub>
                          </m:sSub>
                          <m:r>
                            <a:rPr lang="en-US" altLang="zh-Hans" sz="5000" b="0" i="1" smtClean="0">
                              <a:latin typeface="Cambria Math" panose="02040503050406030204" pitchFamily="18" charset="0"/>
                            </a:rPr>
                            <m:t> </m:t>
                          </m:r>
                          <m:r>
                            <a:rPr lang="en-US" altLang="zh-Hans" sz="5000" i="1">
                              <a:latin typeface="Cambria Math" panose="02040503050406030204" pitchFamily="18" charset="0"/>
                            </a:rPr>
                            <m:t>𝑔</m:t>
                          </m:r>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r>
                            <a:rPr lang="en-US" altLang="zh-Hans" sz="5000" i="1">
                              <a:latin typeface="Cambria Math" panose="02040503050406030204" pitchFamily="18" charset="0"/>
                            </a:rPr>
                            <m:t>)</m:t>
                          </m:r>
                        </m:e>
                      </m:nary>
                    </m:oMath>
                  </m:oMathPara>
                </a14:m>
                <a:endParaRPr lang="en-US" altLang="zh-Hans" sz="5000" dirty="0"/>
              </a:p>
            </p:txBody>
          </p:sp>
        </mc:Choice>
        <mc:Fallback xmlns="">
          <p:sp>
            <p:nvSpPr>
              <p:cNvPr id="8" name="Rectangle 7">
                <a:extLst>
                  <a:ext uri="{FF2B5EF4-FFF2-40B4-BE49-F238E27FC236}">
                    <a16:creationId xmlns:a16="http://schemas.microsoft.com/office/drawing/2014/main" id="{112C4D27-7112-7142-B593-8ED70B6C04F2}"/>
                  </a:ext>
                </a:extLst>
              </p:cNvPr>
              <p:cNvSpPr>
                <a:spLocks noRot="1" noChangeAspect="1" noMove="1" noResize="1" noEditPoints="1" noAdjustHandles="1" noChangeArrowheads="1" noChangeShapeType="1" noTextEdit="1"/>
              </p:cNvSpPr>
              <p:nvPr/>
            </p:nvSpPr>
            <p:spPr>
              <a:xfrm>
                <a:off x="1605553" y="8621542"/>
                <a:ext cx="4387483" cy="2046458"/>
              </a:xfrm>
              <a:prstGeom prst="rect">
                <a:avLst/>
              </a:prstGeom>
              <a:blipFill>
                <a:blip r:embed="rId6"/>
                <a:stretch>
                  <a:fillRect l="-35447" t="-131481" r="-2305" b="-179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7BC2A5-2D17-B74B-9C5B-782BC9D0E104}"/>
                  </a:ext>
                </a:extLst>
              </p:cNvPr>
              <p:cNvSpPr txBox="1"/>
              <p:nvPr/>
            </p:nvSpPr>
            <p:spPr>
              <a:xfrm>
                <a:off x="11695412" y="6646002"/>
                <a:ext cx="6249468" cy="195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Hans" sz="5000" b="0" i="1" smtClean="0">
                          <a:solidFill>
                            <a:schemeClr val="tx1"/>
                          </a:solidFill>
                          <a:latin typeface="Cambria Math" panose="02040503050406030204" pitchFamily="18" charset="0"/>
                        </a:rPr>
                        <m:t>=</m:t>
                      </m:r>
                      <m:nary>
                        <m:naryPr>
                          <m:chr m:val="∑"/>
                          <m:supHide m:val="on"/>
                          <m:ctrlPr>
                            <a:rPr lang="en-US" altLang="zh-Hans" sz="5000" i="1">
                              <a:latin typeface="Cambria Math" panose="02040503050406030204" pitchFamily="18" charset="0"/>
                            </a:rPr>
                          </m:ctrlPr>
                        </m:naryPr>
                        <m:sub>
                          <m:r>
                            <m:rPr>
                              <m:brk m:alnAt="7"/>
                            </m:rP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rPr>
                            <m:t>𝑗</m:t>
                          </m:r>
                        </m:sub>
                        <m:sup/>
                        <m:e>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𝐺</m:t>
                              </m:r>
                            </m:e>
                            <m:sub>
                              <m:r>
                                <a:rPr lang="en-US" altLang="zh-Hans" sz="5000" i="1">
                                  <a:latin typeface="Cambria Math" panose="02040503050406030204" pitchFamily="18" charset="0"/>
                                </a:rPr>
                                <m:t>𝑖𝑗</m:t>
                              </m:r>
                            </m:sub>
                          </m:sSub>
                          <m:r>
                            <a:rPr lang="en-US" altLang="zh-Hans" sz="5000" i="1">
                              <a:latin typeface="Cambria Math" panose="02040503050406030204" pitchFamily="18" charset="0"/>
                            </a:rPr>
                            <m:t> </m:t>
                          </m:r>
                          <m:r>
                            <a:rPr lang="en-US" altLang="zh-Hans" sz="5000" i="1">
                              <a:latin typeface="Cambria Math" panose="02040503050406030204" pitchFamily="18" charset="0"/>
                            </a:rPr>
                            <m:t>𝑔</m:t>
                          </m:r>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r>
                            <a:rPr lang="en-US" altLang="zh-Hans" sz="5000" i="1">
                              <a:latin typeface="Cambria Math" panose="02040503050406030204" pitchFamily="18" charset="0"/>
                            </a:rPr>
                            <m:t>)</m:t>
                          </m:r>
                        </m:e>
                      </m:nary>
                      <m:r>
                        <a:rPr lang="en-US" altLang="zh-Hans" sz="5000" b="0" i="1" smtClean="0">
                          <a:solidFill>
                            <a:schemeClr val="tx1"/>
                          </a:solidFill>
                          <a:latin typeface="Cambria Math" panose="02040503050406030204" pitchFamily="18" charset="0"/>
                        </a:rPr>
                        <m:t>𝑊</m:t>
                      </m:r>
                      <m:r>
                        <a:rPr lang="en-US" altLang="zh-Hans" sz="5000" b="0" i="1" smtClean="0">
                          <a:solidFill>
                            <a:schemeClr val="tx1"/>
                          </a:solidFill>
                          <a:latin typeface="Cambria Math" panose="02040503050406030204" pitchFamily="18" charset="0"/>
                        </a:rPr>
                        <m:t>+</m:t>
                      </m:r>
                      <m:sSub>
                        <m:sSubPr>
                          <m:ctrlPr>
                            <a:rPr lang="en-US" altLang="zh-Hans" sz="5000" b="0" i="1" smtClean="0">
                              <a:solidFill>
                                <a:schemeClr val="tx1"/>
                              </a:solidFill>
                              <a:latin typeface="Cambria Math" panose="02040503050406030204" pitchFamily="18" charset="0"/>
                            </a:rPr>
                          </m:ctrlPr>
                        </m:sSubPr>
                        <m:e>
                          <m:r>
                            <a:rPr lang="en-US" altLang="zh-Hans" sz="5000" b="0" i="1" smtClean="0">
                              <a:solidFill>
                                <a:schemeClr val="tx1"/>
                              </a:solidFill>
                              <a:latin typeface="Cambria Math" panose="02040503050406030204" pitchFamily="18" charset="0"/>
                            </a:rPr>
                            <m:t>𝑥</m:t>
                          </m:r>
                        </m:e>
                        <m:sub>
                          <m:r>
                            <a:rPr lang="en-US" altLang="zh-Hans" sz="5000" b="0" i="1" smtClean="0">
                              <a:solidFill>
                                <a:schemeClr val="tx1"/>
                              </a:solidFill>
                              <a:latin typeface="Cambria Math" panose="02040503050406030204" pitchFamily="18" charset="0"/>
                            </a:rPr>
                            <m:t>𝑖</m:t>
                          </m:r>
                        </m:sub>
                      </m:sSub>
                    </m:oMath>
                  </m:oMathPara>
                </a14:m>
                <a:endParaRPr lang="en-US" sz="5000" dirty="0">
                  <a:solidFill>
                    <a:schemeClr val="tx1"/>
                  </a:solidFill>
                </a:endParaRPr>
              </a:p>
            </p:txBody>
          </p:sp>
        </mc:Choice>
        <mc:Fallback xmlns="">
          <p:sp>
            <p:nvSpPr>
              <p:cNvPr id="9" name="TextBox 8">
                <a:extLst>
                  <a:ext uri="{FF2B5EF4-FFF2-40B4-BE49-F238E27FC236}">
                    <a16:creationId xmlns:a16="http://schemas.microsoft.com/office/drawing/2014/main" id="{5A7BC2A5-2D17-B74B-9C5B-782BC9D0E104}"/>
                  </a:ext>
                </a:extLst>
              </p:cNvPr>
              <p:cNvSpPr txBox="1">
                <a:spLocks noRot="1" noChangeAspect="1" noMove="1" noResize="1" noEditPoints="1" noAdjustHandles="1" noChangeArrowheads="1" noChangeShapeType="1" noTextEdit="1"/>
              </p:cNvSpPr>
              <p:nvPr/>
            </p:nvSpPr>
            <p:spPr>
              <a:xfrm>
                <a:off x="11695412" y="6646002"/>
                <a:ext cx="6249468" cy="1954125"/>
              </a:xfrm>
              <a:prstGeom prst="rect">
                <a:avLst/>
              </a:prstGeom>
              <a:blipFill>
                <a:blip r:embed="rId7"/>
                <a:stretch>
                  <a:fillRect l="-26369" t="-139355" b="-18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E93A57F-A574-6748-805D-8A1BA6282B63}"/>
                  </a:ext>
                </a:extLst>
              </p:cNvPr>
              <p:cNvSpPr/>
              <p:nvPr/>
            </p:nvSpPr>
            <p:spPr>
              <a:xfrm>
                <a:off x="11049000" y="9067800"/>
                <a:ext cx="5483104" cy="8617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000" i="1" smtClean="0">
                          <a:latin typeface="Cambria Math" panose="02040503050406030204" pitchFamily="18" charset="0"/>
                        </a:rPr>
                        <m:t>𝑍</m:t>
                      </m:r>
                      <m:r>
                        <a:rPr lang="en-US" sz="5000" i="1" smtClean="0">
                          <a:latin typeface="Cambria Math" panose="02040503050406030204" pitchFamily="18" charset="0"/>
                        </a:rPr>
                        <m:t>=</m:t>
                      </m:r>
                      <m:r>
                        <a:rPr lang="en-US" sz="5000" i="1" smtClean="0">
                          <a:latin typeface="Cambria Math" panose="02040503050406030204" pitchFamily="18" charset="0"/>
                        </a:rPr>
                        <m:t>𝐺</m:t>
                      </m:r>
                      <m:r>
                        <a:rPr lang="en-US" sz="5000" b="0" i="1" smtClean="0">
                          <a:latin typeface="Cambria Math" panose="02040503050406030204" pitchFamily="18" charset="0"/>
                        </a:rPr>
                        <m:t> </m:t>
                      </m:r>
                      <m:r>
                        <a:rPr lang="en-US" sz="5000" b="0" i="1" smtClean="0">
                          <a:latin typeface="Cambria Math" panose="02040503050406030204" pitchFamily="18" charset="0"/>
                        </a:rPr>
                        <m:t>𝑔</m:t>
                      </m:r>
                      <m:d>
                        <m:dPr>
                          <m:ctrlPr>
                            <a:rPr lang="en-US" sz="5000" b="0" i="1" smtClean="0">
                              <a:latin typeface="Cambria Math" panose="02040503050406030204" pitchFamily="18" charset="0"/>
                            </a:rPr>
                          </m:ctrlPr>
                        </m:dPr>
                        <m:e>
                          <m:r>
                            <a:rPr lang="en-US" sz="5000" i="1">
                              <a:latin typeface="Cambria Math" panose="02040503050406030204" pitchFamily="18" charset="0"/>
                            </a:rPr>
                            <m:t>𝑋</m:t>
                          </m:r>
                        </m:e>
                      </m:d>
                      <m:r>
                        <a:rPr lang="en-US" sz="5000" b="0" i="1" smtClean="0">
                          <a:latin typeface="Cambria Math" panose="02040503050406030204" pitchFamily="18" charset="0"/>
                        </a:rPr>
                        <m:t> </m:t>
                      </m:r>
                      <m:r>
                        <a:rPr lang="en-US" sz="5000" i="1">
                          <a:latin typeface="Cambria Math" panose="02040503050406030204" pitchFamily="18" charset="0"/>
                        </a:rPr>
                        <m:t>𝑊</m:t>
                      </m:r>
                      <m:r>
                        <a:rPr lang="en-US" sz="5000" i="1">
                          <a:latin typeface="Cambria Math" panose="02040503050406030204" pitchFamily="18" charset="0"/>
                        </a:rPr>
                        <m:t>+</m:t>
                      </m:r>
                      <m:r>
                        <a:rPr lang="en-US" sz="5000" i="1">
                          <a:latin typeface="Cambria Math" panose="02040503050406030204" pitchFamily="18" charset="0"/>
                        </a:rPr>
                        <m:t>𝑋</m:t>
                      </m:r>
                    </m:oMath>
                  </m:oMathPara>
                </a14:m>
                <a:endParaRPr lang="en-US" sz="5000" i="1" dirty="0"/>
              </a:p>
            </p:txBody>
          </p:sp>
        </mc:Choice>
        <mc:Fallback xmlns="">
          <p:sp>
            <p:nvSpPr>
              <p:cNvPr id="10" name="Rectangle 9">
                <a:extLst>
                  <a:ext uri="{FF2B5EF4-FFF2-40B4-BE49-F238E27FC236}">
                    <a16:creationId xmlns:a16="http://schemas.microsoft.com/office/drawing/2014/main" id="{DE93A57F-A574-6748-805D-8A1BA6282B63}"/>
                  </a:ext>
                </a:extLst>
              </p:cNvPr>
              <p:cNvSpPr>
                <a:spLocks noRot="1" noChangeAspect="1" noMove="1" noResize="1" noEditPoints="1" noAdjustHandles="1" noChangeArrowheads="1" noChangeShapeType="1" noTextEdit="1"/>
              </p:cNvSpPr>
              <p:nvPr/>
            </p:nvSpPr>
            <p:spPr>
              <a:xfrm>
                <a:off x="11049000" y="9067800"/>
                <a:ext cx="5483104" cy="861774"/>
              </a:xfrm>
              <a:prstGeom prst="rect">
                <a:avLst/>
              </a:prstGeom>
              <a:blipFill>
                <a:blip r:embed="rId8"/>
                <a:stretch>
                  <a:fillRect l="-231" t="-1449" b="-2753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C7B806-4861-E449-AEDE-64DC721AF9E3}"/>
              </a:ext>
            </a:extLst>
          </p:cNvPr>
          <p:cNvSpPr txBox="1"/>
          <p:nvPr/>
        </p:nvSpPr>
        <p:spPr>
          <a:xfrm>
            <a:off x="990600" y="3335429"/>
            <a:ext cx="7116051" cy="861774"/>
          </a:xfrm>
          <a:prstGeom prst="rect">
            <a:avLst/>
          </a:prstGeom>
          <a:noFill/>
        </p:spPr>
        <p:txBody>
          <a:bodyPr wrap="none" rtlCol="0">
            <a:spAutoFit/>
          </a:bodyPr>
          <a:lstStyle/>
          <a:p>
            <a:r>
              <a:rPr lang="en-US" sz="5000" dirty="0"/>
              <a:t>The Non-local Operator:</a:t>
            </a:r>
          </a:p>
        </p:txBody>
      </p:sp>
      <p:cxnSp>
        <p:nvCxnSpPr>
          <p:cNvPr id="14" name="Elbow Connector 13">
            <a:extLst>
              <a:ext uri="{FF2B5EF4-FFF2-40B4-BE49-F238E27FC236}">
                <a16:creationId xmlns:a16="http://schemas.microsoft.com/office/drawing/2014/main" id="{909B721C-B059-A844-B250-9AB421D42B85}"/>
              </a:ext>
            </a:extLst>
          </p:cNvPr>
          <p:cNvCxnSpPr>
            <a:stCxn id="8" idx="3"/>
          </p:cNvCxnSpPr>
          <p:nvPr/>
        </p:nvCxnSpPr>
        <p:spPr>
          <a:xfrm flipV="1">
            <a:off x="6896825" y="7547445"/>
            <a:ext cx="3894799" cy="2097326"/>
          </a:xfrm>
          <a:prstGeom prst="bentConnector3">
            <a:avLst>
              <a:gd name="adj1" fmla="val 62907"/>
            </a:avLst>
          </a:prstGeom>
          <a:ln w="127000">
            <a:solidFill>
              <a:schemeClr val="accent2">
                <a:lumMod val="40000"/>
                <a:lumOff val="60000"/>
              </a:schemeClr>
            </a:solidFill>
            <a:prstDash val="sysDash"/>
            <a:tailEnd type="triangle"/>
          </a:ln>
        </p:spPr>
        <p:style>
          <a:lnRef idx="3">
            <a:schemeClr val="accent2"/>
          </a:lnRef>
          <a:fillRef idx="0">
            <a:schemeClr val="accent2"/>
          </a:fillRef>
          <a:effectRef idx="2">
            <a:schemeClr val="accent2"/>
          </a:effectRef>
          <a:fontRef idx="minor">
            <a:schemeClr val="tx1"/>
          </a:fontRef>
        </p:style>
      </p:cxnSp>
      <p:grpSp>
        <p:nvGrpSpPr>
          <p:cNvPr id="6" name="Group 5">
            <a:extLst>
              <a:ext uri="{FF2B5EF4-FFF2-40B4-BE49-F238E27FC236}">
                <a16:creationId xmlns:a16="http://schemas.microsoft.com/office/drawing/2014/main" id="{FC900A37-5A80-EF4A-98E8-B2BCE8E71B1A}"/>
              </a:ext>
            </a:extLst>
          </p:cNvPr>
          <p:cNvGrpSpPr/>
          <p:nvPr/>
        </p:nvGrpSpPr>
        <p:grpSpPr>
          <a:xfrm>
            <a:off x="11049000" y="8839200"/>
            <a:ext cx="7006002" cy="2419821"/>
            <a:chOff x="11049000" y="8839200"/>
            <a:chExt cx="7006002" cy="2419821"/>
          </a:xfrm>
        </p:grpSpPr>
        <p:sp>
          <p:nvSpPr>
            <p:cNvPr id="16" name="TextBox 15">
              <a:extLst>
                <a:ext uri="{FF2B5EF4-FFF2-40B4-BE49-F238E27FC236}">
                  <a16:creationId xmlns:a16="http://schemas.microsoft.com/office/drawing/2014/main" id="{2621C487-01C7-7A44-9818-C7A8B9039D71}"/>
                </a:ext>
              </a:extLst>
            </p:cNvPr>
            <p:cNvSpPr txBox="1"/>
            <p:nvPr/>
          </p:nvSpPr>
          <p:spPr>
            <a:xfrm>
              <a:off x="11086171" y="10397247"/>
              <a:ext cx="6968831" cy="861774"/>
            </a:xfrm>
            <a:prstGeom prst="rect">
              <a:avLst/>
            </a:prstGeom>
            <a:noFill/>
          </p:spPr>
          <p:txBody>
            <a:bodyPr wrap="none" rtlCol="0">
              <a:spAutoFit/>
            </a:bodyPr>
            <a:lstStyle/>
            <a:p>
              <a:r>
                <a:rPr lang="en-US" sz="5000" dirty="0"/>
                <a:t>The Graph Convolution</a:t>
              </a:r>
            </a:p>
          </p:txBody>
        </p:sp>
        <p:sp>
          <p:nvSpPr>
            <p:cNvPr id="3" name="Rectangle 2">
              <a:extLst>
                <a:ext uri="{FF2B5EF4-FFF2-40B4-BE49-F238E27FC236}">
                  <a16:creationId xmlns:a16="http://schemas.microsoft.com/office/drawing/2014/main" id="{D2A84AB3-E28D-B846-BB07-C7132DEFD760}"/>
                </a:ext>
              </a:extLst>
            </p:cNvPr>
            <p:cNvSpPr/>
            <p:nvPr/>
          </p:nvSpPr>
          <p:spPr>
            <a:xfrm>
              <a:off x="11049000" y="8839200"/>
              <a:ext cx="4191000" cy="121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70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FF67-DAD2-CC4A-ACB3-320FE457D567}"/>
              </a:ext>
            </a:extLst>
          </p:cNvPr>
          <p:cNvSpPr>
            <a:spLocks noGrp="1"/>
          </p:cNvSpPr>
          <p:nvPr>
            <p:ph type="title"/>
          </p:nvPr>
        </p:nvSpPr>
        <p:spPr/>
        <p:txBody>
          <a:bodyPr/>
          <a:lstStyle/>
          <a:p>
            <a:r>
              <a:rPr lang="en-US" dirty="0"/>
              <a:t>Action Recognition on Charades</a:t>
            </a:r>
          </a:p>
        </p:txBody>
      </p:sp>
      <p:sp>
        <p:nvSpPr>
          <p:cNvPr id="4" name="Slide Number Placeholder 3">
            <a:extLst>
              <a:ext uri="{FF2B5EF4-FFF2-40B4-BE49-F238E27FC236}">
                <a16:creationId xmlns:a16="http://schemas.microsoft.com/office/drawing/2014/main" id="{7E544E87-B922-B44F-B722-03BB777FADAD}"/>
              </a:ext>
            </a:extLst>
          </p:cNvPr>
          <p:cNvSpPr>
            <a:spLocks noGrp="1"/>
          </p:cNvSpPr>
          <p:nvPr>
            <p:ph type="sldNum" sz="quarter" idx="12"/>
          </p:nvPr>
        </p:nvSpPr>
        <p:spPr/>
        <p:txBody>
          <a:bodyPr/>
          <a:lstStyle/>
          <a:p>
            <a:fld id="{90338718-CCDB-0046-9DF1-89ED948D6EDA}" type="slidenum">
              <a:rPr lang="en-US" smtClean="0"/>
              <a:pPr/>
              <a:t>33</a:t>
            </a:fld>
            <a:endParaRPr lang="en-US" dirty="0"/>
          </a:p>
        </p:txBody>
      </p:sp>
      <p:cxnSp>
        <p:nvCxnSpPr>
          <p:cNvPr id="5" name="Straight Connector 4">
            <a:extLst>
              <a:ext uri="{FF2B5EF4-FFF2-40B4-BE49-F238E27FC236}">
                <a16:creationId xmlns:a16="http://schemas.microsoft.com/office/drawing/2014/main" id="{7CA9DF83-DC8B-9643-8265-BE13AE69E32A}"/>
              </a:ext>
            </a:extLst>
          </p:cNvPr>
          <p:cNvCxnSpPr/>
          <p:nvPr/>
        </p:nvCxnSpPr>
        <p:spPr>
          <a:xfrm>
            <a:off x="3560617" y="4572000"/>
            <a:ext cx="1046018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C8BD303-8CAE-B74B-A53D-BA67BE8CE3FD}"/>
              </a:ext>
            </a:extLst>
          </p:cNvPr>
          <p:cNvCxnSpPr/>
          <p:nvPr/>
        </p:nvCxnSpPr>
        <p:spPr>
          <a:xfrm>
            <a:off x="3557606" y="5943600"/>
            <a:ext cx="104601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1232D27-49CF-DA48-ACD8-BE1B9699E1C4}"/>
              </a:ext>
            </a:extLst>
          </p:cNvPr>
          <p:cNvSpPr/>
          <p:nvPr/>
        </p:nvSpPr>
        <p:spPr>
          <a:xfrm>
            <a:off x="3657601" y="4826913"/>
            <a:ext cx="2420856" cy="861774"/>
          </a:xfrm>
          <a:prstGeom prst="rect">
            <a:avLst/>
          </a:prstGeom>
        </p:spPr>
        <p:txBody>
          <a:bodyPr wrap="none">
            <a:spAutoFit/>
          </a:bodyPr>
          <a:lstStyle/>
          <a:p>
            <a:r>
              <a:rPr kumimoji="1" lang="en-US" sz="5000" dirty="0"/>
              <a:t>Method</a:t>
            </a:r>
            <a:endParaRPr lang="en-US" sz="5000" dirty="0"/>
          </a:p>
        </p:txBody>
      </p:sp>
      <p:sp>
        <p:nvSpPr>
          <p:cNvPr id="8" name="Rectangle 7">
            <a:extLst>
              <a:ext uri="{FF2B5EF4-FFF2-40B4-BE49-F238E27FC236}">
                <a16:creationId xmlns:a16="http://schemas.microsoft.com/office/drawing/2014/main" id="{DB1C13EF-1EB8-EC42-B74E-94C74B7FA835}"/>
              </a:ext>
            </a:extLst>
          </p:cNvPr>
          <p:cNvSpPr/>
          <p:nvPr/>
        </p:nvSpPr>
        <p:spPr>
          <a:xfrm>
            <a:off x="11241731" y="4826913"/>
            <a:ext cx="2776016" cy="861774"/>
          </a:xfrm>
          <a:prstGeom prst="rect">
            <a:avLst/>
          </a:prstGeom>
        </p:spPr>
        <p:txBody>
          <a:bodyPr wrap="none">
            <a:spAutoFit/>
          </a:bodyPr>
          <a:lstStyle/>
          <a:p>
            <a:r>
              <a:rPr kumimoji="1" lang="en-US" sz="5000" dirty="0"/>
              <a:t>mean AP</a:t>
            </a:r>
            <a:endParaRPr lang="en-US" sz="5000" dirty="0"/>
          </a:p>
        </p:txBody>
      </p:sp>
      <p:grpSp>
        <p:nvGrpSpPr>
          <p:cNvPr id="9" name="Group 8">
            <a:extLst>
              <a:ext uri="{FF2B5EF4-FFF2-40B4-BE49-F238E27FC236}">
                <a16:creationId xmlns:a16="http://schemas.microsoft.com/office/drawing/2014/main" id="{1E8B6EFA-7C2A-D249-8E5B-6DC0F5325137}"/>
              </a:ext>
            </a:extLst>
          </p:cNvPr>
          <p:cNvGrpSpPr/>
          <p:nvPr/>
        </p:nvGrpSpPr>
        <p:grpSpPr>
          <a:xfrm>
            <a:off x="3657600" y="6198512"/>
            <a:ext cx="9914865" cy="861774"/>
            <a:chOff x="3657600" y="6198512"/>
            <a:chExt cx="9914865" cy="861774"/>
          </a:xfrm>
        </p:grpSpPr>
        <p:sp>
          <p:nvSpPr>
            <p:cNvPr id="10" name="Rectangle 9">
              <a:extLst>
                <a:ext uri="{FF2B5EF4-FFF2-40B4-BE49-F238E27FC236}">
                  <a16:creationId xmlns:a16="http://schemas.microsoft.com/office/drawing/2014/main" id="{2D4071AE-2CCC-6A4F-B83C-95EC83E9D69D}"/>
                </a:ext>
              </a:extLst>
            </p:cNvPr>
            <p:cNvSpPr/>
            <p:nvPr/>
          </p:nvSpPr>
          <p:spPr>
            <a:xfrm>
              <a:off x="3657600" y="6198512"/>
              <a:ext cx="2702984" cy="861774"/>
            </a:xfrm>
            <a:prstGeom prst="rect">
              <a:avLst/>
            </a:prstGeom>
          </p:spPr>
          <p:txBody>
            <a:bodyPr wrap="none">
              <a:spAutoFit/>
            </a:bodyPr>
            <a:lstStyle/>
            <a:p>
              <a:r>
                <a:rPr kumimoji="1" lang="en-US" sz="5000" dirty="0"/>
                <a:t>3D Conv</a:t>
              </a:r>
              <a:endParaRPr lang="en-US" sz="5000" dirty="0"/>
            </a:p>
          </p:txBody>
        </p:sp>
        <p:sp>
          <p:nvSpPr>
            <p:cNvPr id="11" name="Rectangle 10">
              <a:extLst>
                <a:ext uri="{FF2B5EF4-FFF2-40B4-BE49-F238E27FC236}">
                  <a16:creationId xmlns:a16="http://schemas.microsoft.com/office/drawing/2014/main" id="{7959A592-D569-3148-970E-5FF814104B09}"/>
                </a:ext>
              </a:extLst>
            </p:cNvPr>
            <p:cNvSpPr/>
            <p:nvPr/>
          </p:nvSpPr>
          <p:spPr>
            <a:xfrm>
              <a:off x="11727088" y="6198512"/>
              <a:ext cx="1845377" cy="861774"/>
            </a:xfrm>
            <a:prstGeom prst="rect">
              <a:avLst/>
            </a:prstGeom>
          </p:spPr>
          <p:txBody>
            <a:bodyPr wrap="none">
              <a:spAutoFit/>
            </a:bodyPr>
            <a:lstStyle/>
            <a:p>
              <a:r>
                <a:rPr kumimoji="1" lang="en-US" sz="5000" dirty="0"/>
                <a:t>31.8%</a:t>
              </a:r>
              <a:endParaRPr lang="en-US" sz="5000" dirty="0"/>
            </a:p>
          </p:txBody>
        </p:sp>
      </p:grpSp>
      <p:grpSp>
        <p:nvGrpSpPr>
          <p:cNvPr id="12" name="Group 11">
            <a:extLst>
              <a:ext uri="{FF2B5EF4-FFF2-40B4-BE49-F238E27FC236}">
                <a16:creationId xmlns:a16="http://schemas.microsoft.com/office/drawing/2014/main" id="{7EC8C322-B647-4A46-B306-E1A9F34E7207}"/>
              </a:ext>
            </a:extLst>
          </p:cNvPr>
          <p:cNvGrpSpPr/>
          <p:nvPr/>
        </p:nvGrpSpPr>
        <p:grpSpPr>
          <a:xfrm>
            <a:off x="3657600" y="7315197"/>
            <a:ext cx="9914865" cy="861774"/>
            <a:chOff x="3657600" y="7315197"/>
            <a:chExt cx="9914865" cy="861774"/>
          </a:xfrm>
        </p:grpSpPr>
        <p:sp>
          <p:nvSpPr>
            <p:cNvPr id="13" name="Rectangle 12">
              <a:extLst>
                <a:ext uri="{FF2B5EF4-FFF2-40B4-BE49-F238E27FC236}">
                  <a16:creationId xmlns:a16="http://schemas.microsoft.com/office/drawing/2014/main" id="{6F9972C8-65C8-7142-A303-803599A9DC70}"/>
                </a:ext>
              </a:extLst>
            </p:cNvPr>
            <p:cNvSpPr/>
            <p:nvPr/>
          </p:nvSpPr>
          <p:spPr>
            <a:xfrm>
              <a:off x="3657600" y="7315197"/>
              <a:ext cx="6139822" cy="861774"/>
            </a:xfrm>
            <a:prstGeom prst="rect">
              <a:avLst/>
            </a:prstGeom>
          </p:spPr>
          <p:txBody>
            <a:bodyPr wrap="none">
              <a:spAutoFit/>
            </a:bodyPr>
            <a:lstStyle/>
            <a:p>
              <a:r>
                <a:rPr kumimoji="1" lang="en-US" sz="5000" dirty="0"/>
                <a:t>3D Conv + Non-local</a:t>
              </a:r>
              <a:endParaRPr lang="en-US" sz="5000" dirty="0"/>
            </a:p>
          </p:txBody>
        </p:sp>
        <p:sp>
          <p:nvSpPr>
            <p:cNvPr id="14" name="Rectangle 13">
              <a:extLst>
                <a:ext uri="{FF2B5EF4-FFF2-40B4-BE49-F238E27FC236}">
                  <a16:creationId xmlns:a16="http://schemas.microsoft.com/office/drawing/2014/main" id="{6C69B7DC-E8CA-184B-8B41-8CFDB964E396}"/>
                </a:ext>
              </a:extLst>
            </p:cNvPr>
            <p:cNvSpPr/>
            <p:nvPr/>
          </p:nvSpPr>
          <p:spPr>
            <a:xfrm>
              <a:off x="11727088" y="7315197"/>
              <a:ext cx="1845377" cy="861774"/>
            </a:xfrm>
            <a:prstGeom prst="rect">
              <a:avLst/>
            </a:prstGeom>
          </p:spPr>
          <p:txBody>
            <a:bodyPr wrap="none">
              <a:spAutoFit/>
            </a:bodyPr>
            <a:lstStyle/>
            <a:p>
              <a:r>
                <a:rPr kumimoji="1" lang="en-US" sz="5000" dirty="0"/>
                <a:t>33.5%</a:t>
              </a:r>
              <a:endParaRPr lang="en-US" sz="5000" dirty="0"/>
            </a:p>
          </p:txBody>
        </p:sp>
      </p:grpSp>
      <p:cxnSp>
        <p:nvCxnSpPr>
          <p:cNvPr id="15" name="Straight Connector 14">
            <a:extLst>
              <a:ext uri="{FF2B5EF4-FFF2-40B4-BE49-F238E27FC236}">
                <a16:creationId xmlns:a16="http://schemas.microsoft.com/office/drawing/2014/main" id="{159F19AF-8570-6E46-B9A5-ABF02DEB69B7}"/>
              </a:ext>
            </a:extLst>
          </p:cNvPr>
          <p:cNvCxnSpPr/>
          <p:nvPr/>
        </p:nvCxnSpPr>
        <p:spPr>
          <a:xfrm>
            <a:off x="3560617" y="9601200"/>
            <a:ext cx="1046018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3ABA640-470C-654D-AE08-A73B440783F7}"/>
              </a:ext>
            </a:extLst>
          </p:cNvPr>
          <p:cNvGrpSpPr/>
          <p:nvPr/>
        </p:nvGrpSpPr>
        <p:grpSpPr>
          <a:xfrm>
            <a:off x="3657600" y="8431882"/>
            <a:ext cx="9914865" cy="861774"/>
            <a:chOff x="3657600" y="7315197"/>
            <a:chExt cx="9914865" cy="861774"/>
          </a:xfrm>
        </p:grpSpPr>
        <p:sp>
          <p:nvSpPr>
            <p:cNvPr id="17" name="Rectangle 16">
              <a:extLst>
                <a:ext uri="{FF2B5EF4-FFF2-40B4-BE49-F238E27FC236}">
                  <a16:creationId xmlns:a16="http://schemas.microsoft.com/office/drawing/2014/main" id="{1410F9A5-21AD-E24D-A101-AE7FD608F620}"/>
                </a:ext>
              </a:extLst>
            </p:cNvPr>
            <p:cNvSpPr/>
            <p:nvPr/>
          </p:nvSpPr>
          <p:spPr>
            <a:xfrm>
              <a:off x="3657600" y="7315197"/>
              <a:ext cx="7326044" cy="861774"/>
            </a:xfrm>
            <a:prstGeom prst="rect">
              <a:avLst/>
            </a:prstGeom>
          </p:spPr>
          <p:txBody>
            <a:bodyPr wrap="none">
              <a:spAutoFit/>
            </a:bodyPr>
            <a:lstStyle/>
            <a:p>
              <a:r>
                <a:rPr kumimoji="1" lang="en-US" sz="5000" dirty="0"/>
                <a:t>3D Conv + Region Graph</a:t>
              </a:r>
              <a:endParaRPr lang="en-US" sz="5000" dirty="0"/>
            </a:p>
          </p:txBody>
        </p:sp>
        <p:sp>
          <p:nvSpPr>
            <p:cNvPr id="18" name="Rectangle 17">
              <a:extLst>
                <a:ext uri="{FF2B5EF4-FFF2-40B4-BE49-F238E27FC236}">
                  <a16:creationId xmlns:a16="http://schemas.microsoft.com/office/drawing/2014/main" id="{B77C5327-78A5-C149-ADF8-E065D83309D8}"/>
                </a:ext>
              </a:extLst>
            </p:cNvPr>
            <p:cNvSpPr/>
            <p:nvPr/>
          </p:nvSpPr>
          <p:spPr>
            <a:xfrm>
              <a:off x="11727088" y="7315197"/>
              <a:ext cx="1845377" cy="861774"/>
            </a:xfrm>
            <a:prstGeom prst="rect">
              <a:avLst/>
            </a:prstGeom>
          </p:spPr>
          <p:txBody>
            <a:bodyPr wrap="none">
              <a:spAutoFit/>
            </a:bodyPr>
            <a:lstStyle/>
            <a:p>
              <a:r>
                <a:rPr kumimoji="1" lang="en-US" sz="5000" dirty="0"/>
                <a:t>36.2%</a:t>
              </a:r>
              <a:endParaRPr lang="en-US" sz="5000" dirty="0"/>
            </a:p>
          </p:txBody>
        </p:sp>
      </p:grpSp>
      <p:grpSp>
        <p:nvGrpSpPr>
          <p:cNvPr id="26" name="Group 25">
            <a:extLst>
              <a:ext uri="{FF2B5EF4-FFF2-40B4-BE49-F238E27FC236}">
                <a16:creationId xmlns:a16="http://schemas.microsoft.com/office/drawing/2014/main" id="{B826D089-24F9-8B4D-8D60-8B2E6E8BA8D8}"/>
              </a:ext>
            </a:extLst>
          </p:cNvPr>
          <p:cNvGrpSpPr/>
          <p:nvPr/>
        </p:nvGrpSpPr>
        <p:grpSpPr>
          <a:xfrm>
            <a:off x="13724865" y="6629399"/>
            <a:ext cx="2581935" cy="2233370"/>
            <a:chOff x="13572465" y="6629399"/>
            <a:chExt cx="2581935" cy="2233370"/>
          </a:xfrm>
        </p:grpSpPr>
        <p:cxnSp>
          <p:nvCxnSpPr>
            <p:cNvPr id="23" name="Curved Connector 22">
              <a:extLst>
                <a:ext uri="{FF2B5EF4-FFF2-40B4-BE49-F238E27FC236}">
                  <a16:creationId xmlns:a16="http://schemas.microsoft.com/office/drawing/2014/main" id="{F583A559-DD12-E349-9225-63666D51AC2D}"/>
                </a:ext>
              </a:extLst>
            </p:cNvPr>
            <p:cNvCxnSpPr>
              <a:stCxn id="11" idx="3"/>
              <a:endCxn id="18" idx="3"/>
            </p:cNvCxnSpPr>
            <p:nvPr/>
          </p:nvCxnSpPr>
          <p:spPr>
            <a:xfrm>
              <a:off x="13572465" y="6629399"/>
              <a:ext cx="12700" cy="2233370"/>
            </a:xfrm>
            <a:prstGeom prst="curvedConnector3">
              <a:avLst>
                <a:gd name="adj1" fmla="val 4392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CAF7573-7B3C-714E-B62B-08C168FD8B64}"/>
                </a:ext>
              </a:extLst>
            </p:cNvPr>
            <p:cNvSpPr/>
            <p:nvPr/>
          </p:nvSpPr>
          <p:spPr>
            <a:xfrm>
              <a:off x="14309023" y="7315197"/>
              <a:ext cx="1845377" cy="861774"/>
            </a:xfrm>
            <a:prstGeom prst="rect">
              <a:avLst/>
            </a:prstGeom>
          </p:spPr>
          <p:txBody>
            <a:bodyPr wrap="none">
              <a:spAutoFit/>
            </a:bodyPr>
            <a:lstStyle/>
            <a:p>
              <a:r>
                <a:rPr kumimoji="1" lang="en-US" sz="5000" dirty="0">
                  <a:solidFill>
                    <a:srgbClr val="FF0000"/>
                  </a:solidFill>
                </a:rPr>
                <a:t>+4.4%</a:t>
              </a:r>
              <a:endParaRPr lang="en-US" sz="5000" dirty="0">
                <a:solidFill>
                  <a:srgbClr val="FF0000"/>
                </a:solidFill>
              </a:endParaRPr>
            </a:p>
          </p:txBody>
        </p:sp>
      </p:grpSp>
    </p:spTree>
    <p:extLst>
      <p:ext uri="{BB962C8B-B14F-4D97-AF65-F5344CB8AC3E}">
        <p14:creationId xmlns:p14="http://schemas.microsoft.com/office/powerpoint/2010/main" val="267947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6222-357C-2644-A126-9465CDD9792B}"/>
              </a:ext>
            </a:extLst>
          </p:cNvPr>
          <p:cNvSpPr>
            <a:spLocks noGrp="1"/>
          </p:cNvSpPr>
          <p:nvPr>
            <p:ph type="title"/>
          </p:nvPr>
        </p:nvSpPr>
        <p:spPr/>
        <p:txBody>
          <a:bodyPr/>
          <a:lstStyle/>
          <a:p>
            <a:r>
              <a:rPr lang="en-US" dirty="0"/>
              <a:t>Action Recognition on Charades</a:t>
            </a:r>
          </a:p>
        </p:txBody>
      </p:sp>
      <p:sp>
        <p:nvSpPr>
          <p:cNvPr id="4" name="Slide Number Placeholder 3">
            <a:extLst>
              <a:ext uri="{FF2B5EF4-FFF2-40B4-BE49-F238E27FC236}">
                <a16:creationId xmlns:a16="http://schemas.microsoft.com/office/drawing/2014/main" id="{FEF5199E-8745-EF44-8AFB-0B474144D992}"/>
              </a:ext>
            </a:extLst>
          </p:cNvPr>
          <p:cNvSpPr>
            <a:spLocks noGrp="1"/>
          </p:cNvSpPr>
          <p:nvPr>
            <p:ph type="sldNum" sz="quarter" idx="12"/>
          </p:nvPr>
        </p:nvSpPr>
        <p:spPr/>
        <p:txBody>
          <a:bodyPr/>
          <a:lstStyle/>
          <a:p>
            <a:fld id="{90338718-CCDB-0046-9DF1-89ED948D6EDA}" type="slidenum">
              <a:rPr lang="en-US" smtClean="0"/>
              <a:pPr/>
              <a:t>34</a:t>
            </a:fld>
            <a:endParaRPr lang="en-US" dirty="0"/>
          </a:p>
        </p:txBody>
      </p:sp>
      <p:cxnSp>
        <p:nvCxnSpPr>
          <p:cNvPr id="6" name="Straight Connector 5">
            <a:extLst>
              <a:ext uri="{FF2B5EF4-FFF2-40B4-BE49-F238E27FC236}">
                <a16:creationId xmlns:a16="http://schemas.microsoft.com/office/drawing/2014/main" id="{A4CDCD8F-9AEA-8E41-8116-9DEF67776E18}"/>
              </a:ext>
            </a:extLst>
          </p:cNvPr>
          <p:cNvCxnSpPr/>
          <p:nvPr/>
        </p:nvCxnSpPr>
        <p:spPr>
          <a:xfrm>
            <a:off x="2785222" y="10259905"/>
            <a:ext cx="8644778" cy="0"/>
          </a:xfrm>
          <a:prstGeom prst="line">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EE9890-CC97-3E44-90C4-3BEFE320EC93}"/>
              </a:ext>
            </a:extLst>
          </p:cNvPr>
          <p:cNvSpPr txBox="1"/>
          <p:nvPr/>
        </p:nvSpPr>
        <p:spPr>
          <a:xfrm>
            <a:off x="1231533" y="9829018"/>
            <a:ext cx="1364476" cy="861774"/>
          </a:xfrm>
          <a:prstGeom prst="rect">
            <a:avLst/>
          </a:prstGeom>
          <a:noFill/>
        </p:spPr>
        <p:txBody>
          <a:bodyPr wrap="none" rtlCol="0">
            <a:spAutoFit/>
          </a:bodyPr>
          <a:lstStyle/>
          <a:p>
            <a:r>
              <a:rPr lang="en-US" sz="5000" dirty="0"/>
              <a:t>30%</a:t>
            </a:r>
          </a:p>
        </p:txBody>
      </p:sp>
      <p:sp>
        <p:nvSpPr>
          <p:cNvPr id="8" name="TextBox 7">
            <a:extLst>
              <a:ext uri="{FF2B5EF4-FFF2-40B4-BE49-F238E27FC236}">
                <a16:creationId xmlns:a16="http://schemas.microsoft.com/office/drawing/2014/main" id="{F21890AF-9851-F24D-A41F-DDBE3932FAC4}"/>
              </a:ext>
            </a:extLst>
          </p:cNvPr>
          <p:cNvSpPr txBox="1"/>
          <p:nvPr/>
        </p:nvSpPr>
        <p:spPr>
          <a:xfrm>
            <a:off x="1231533" y="7977426"/>
            <a:ext cx="1364476" cy="861774"/>
          </a:xfrm>
          <a:prstGeom prst="rect">
            <a:avLst/>
          </a:prstGeom>
          <a:noFill/>
        </p:spPr>
        <p:txBody>
          <a:bodyPr wrap="none" rtlCol="0">
            <a:spAutoFit/>
          </a:bodyPr>
          <a:lstStyle/>
          <a:p>
            <a:r>
              <a:rPr lang="en-US" sz="5000" dirty="0"/>
              <a:t>35%</a:t>
            </a:r>
          </a:p>
        </p:txBody>
      </p:sp>
      <p:sp>
        <p:nvSpPr>
          <p:cNvPr id="9" name="TextBox 8">
            <a:extLst>
              <a:ext uri="{FF2B5EF4-FFF2-40B4-BE49-F238E27FC236}">
                <a16:creationId xmlns:a16="http://schemas.microsoft.com/office/drawing/2014/main" id="{E1BEB372-52CA-9F47-99A9-62505A6DAAF9}"/>
              </a:ext>
            </a:extLst>
          </p:cNvPr>
          <p:cNvSpPr txBox="1"/>
          <p:nvPr/>
        </p:nvSpPr>
        <p:spPr>
          <a:xfrm>
            <a:off x="1231533" y="6117336"/>
            <a:ext cx="1364476" cy="861774"/>
          </a:xfrm>
          <a:prstGeom prst="rect">
            <a:avLst/>
          </a:prstGeom>
          <a:noFill/>
        </p:spPr>
        <p:txBody>
          <a:bodyPr wrap="none" rtlCol="0">
            <a:spAutoFit/>
          </a:bodyPr>
          <a:lstStyle/>
          <a:p>
            <a:r>
              <a:rPr lang="en-US" sz="5000" dirty="0"/>
              <a:t>40%</a:t>
            </a:r>
          </a:p>
        </p:txBody>
      </p:sp>
      <p:sp>
        <p:nvSpPr>
          <p:cNvPr id="10" name="TextBox 9">
            <a:extLst>
              <a:ext uri="{FF2B5EF4-FFF2-40B4-BE49-F238E27FC236}">
                <a16:creationId xmlns:a16="http://schemas.microsoft.com/office/drawing/2014/main" id="{11201F17-5171-3143-86B2-4F4609A363E9}"/>
              </a:ext>
            </a:extLst>
          </p:cNvPr>
          <p:cNvSpPr txBox="1"/>
          <p:nvPr/>
        </p:nvSpPr>
        <p:spPr>
          <a:xfrm>
            <a:off x="1231533" y="4261104"/>
            <a:ext cx="1364476" cy="861774"/>
          </a:xfrm>
          <a:prstGeom prst="rect">
            <a:avLst/>
          </a:prstGeom>
          <a:noFill/>
        </p:spPr>
        <p:txBody>
          <a:bodyPr wrap="none" rtlCol="0">
            <a:spAutoFit/>
          </a:bodyPr>
          <a:lstStyle/>
          <a:p>
            <a:r>
              <a:rPr lang="en-US" sz="5000" dirty="0"/>
              <a:t>45%</a:t>
            </a:r>
          </a:p>
        </p:txBody>
      </p:sp>
      <p:sp>
        <p:nvSpPr>
          <p:cNvPr id="11" name="TextBox 10">
            <a:extLst>
              <a:ext uri="{FF2B5EF4-FFF2-40B4-BE49-F238E27FC236}">
                <a16:creationId xmlns:a16="http://schemas.microsoft.com/office/drawing/2014/main" id="{2B7514A2-0632-7045-9570-AA4EE0F890A7}"/>
              </a:ext>
            </a:extLst>
          </p:cNvPr>
          <p:cNvSpPr txBox="1"/>
          <p:nvPr/>
        </p:nvSpPr>
        <p:spPr>
          <a:xfrm>
            <a:off x="2785222" y="11558826"/>
            <a:ext cx="8644778" cy="861774"/>
          </a:xfrm>
          <a:prstGeom prst="rect">
            <a:avLst/>
          </a:prstGeom>
          <a:noFill/>
        </p:spPr>
        <p:txBody>
          <a:bodyPr wrap="square" rtlCol="0">
            <a:spAutoFit/>
          </a:bodyPr>
          <a:lstStyle/>
          <a:p>
            <a:pPr algn="ctr"/>
            <a:r>
              <a:rPr lang="en-US" sz="5000" dirty="0"/>
              <a:t>Involves Objects ?</a:t>
            </a:r>
          </a:p>
        </p:txBody>
      </p:sp>
      <p:sp>
        <p:nvSpPr>
          <p:cNvPr id="28" name="TextBox 27">
            <a:extLst>
              <a:ext uri="{FF2B5EF4-FFF2-40B4-BE49-F238E27FC236}">
                <a16:creationId xmlns:a16="http://schemas.microsoft.com/office/drawing/2014/main" id="{87D93D59-BC17-854E-9268-0DA7C41E17B9}"/>
              </a:ext>
            </a:extLst>
          </p:cNvPr>
          <p:cNvSpPr txBox="1"/>
          <p:nvPr/>
        </p:nvSpPr>
        <p:spPr>
          <a:xfrm>
            <a:off x="2785223" y="10530186"/>
            <a:ext cx="3928228" cy="861774"/>
          </a:xfrm>
          <a:prstGeom prst="rect">
            <a:avLst/>
          </a:prstGeom>
          <a:noFill/>
        </p:spPr>
        <p:txBody>
          <a:bodyPr wrap="square" rtlCol="0">
            <a:spAutoFit/>
          </a:bodyPr>
          <a:lstStyle/>
          <a:p>
            <a:pPr algn="ctr"/>
            <a:r>
              <a:rPr lang="en-US" sz="5000" dirty="0"/>
              <a:t>No</a:t>
            </a:r>
          </a:p>
        </p:txBody>
      </p:sp>
      <p:sp>
        <p:nvSpPr>
          <p:cNvPr id="29" name="TextBox 28">
            <a:extLst>
              <a:ext uri="{FF2B5EF4-FFF2-40B4-BE49-F238E27FC236}">
                <a16:creationId xmlns:a16="http://schemas.microsoft.com/office/drawing/2014/main" id="{EB6166A6-55FB-0D46-8F3C-3D0176E1E441}"/>
              </a:ext>
            </a:extLst>
          </p:cNvPr>
          <p:cNvSpPr txBox="1"/>
          <p:nvPr/>
        </p:nvSpPr>
        <p:spPr>
          <a:xfrm>
            <a:off x="7095767" y="10530186"/>
            <a:ext cx="3928228" cy="861774"/>
          </a:xfrm>
          <a:prstGeom prst="rect">
            <a:avLst/>
          </a:prstGeom>
          <a:noFill/>
        </p:spPr>
        <p:txBody>
          <a:bodyPr wrap="square" rtlCol="0">
            <a:spAutoFit/>
          </a:bodyPr>
          <a:lstStyle/>
          <a:p>
            <a:pPr algn="ctr"/>
            <a:r>
              <a:rPr lang="en-US" sz="5000" dirty="0"/>
              <a:t>Yes</a:t>
            </a:r>
          </a:p>
        </p:txBody>
      </p:sp>
      <p:grpSp>
        <p:nvGrpSpPr>
          <p:cNvPr id="40" name="Group 39">
            <a:extLst>
              <a:ext uri="{FF2B5EF4-FFF2-40B4-BE49-F238E27FC236}">
                <a16:creationId xmlns:a16="http://schemas.microsoft.com/office/drawing/2014/main" id="{D659610F-FE7D-8B46-B5F9-94C33B07F793}"/>
              </a:ext>
            </a:extLst>
          </p:cNvPr>
          <p:cNvGrpSpPr/>
          <p:nvPr/>
        </p:nvGrpSpPr>
        <p:grpSpPr>
          <a:xfrm>
            <a:off x="4566457" y="5943600"/>
            <a:ext cx="4676304" cy="784046"/>
            <a:chOff x="4566457" y="5943600"/>
            <a:chExt cx="4676304" cy="784046"/>
          </a:xfrm>
          <a:solidFill>
            <a:schemeClr val="bg2">
              <a:lumMod val="40000"/>
              <a:lumOff val="60000"/>
            </a:schemeClr>
          </a:solidFill>
        </p:grpSpPr>
        <p:sp>
          <p:nvSpPr>
            <p:cNvPr id="30" name="Oval 29">
              <a:extLst>
                <a:ext uri="{FF2B5EF4-FFF2-40B4-BE49-F238E27FC236}">
                  <a16:creationId xmlns:a16="http://schemas.microsoft.com/office/drawing/2014/main" id="{A721A08B-3518-0E4F-B6FA-D7BF6850F10F}"/>
                </a:ext>
              </a:extLst>
            </p:cNvPr>
            <p:cNvSpPr>
              <a:spLocks noChangeAspect="1"/>
            </p:cNvSpPr>
            <p:nvPr/>
          </p:nvSpPr>
          <p:spPr>
            <a:xfrm>
              <a:off x="4566457" y="6361387"/>
              <a:ext cx="365760" cy="366259"/>
            </a:xfrm>
            <a:prstGeom prst="ellipse">
              <a:avLst/>
            </a:prstGeom>
            <a:grp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B59B240-804C-A34B-B504-10838F5984B7}"/>
                </a:ext>
              </a:extLst>
            </p:cNvPr>
            <p:cNvSpPr>
              <a:spLocks noChangeAspect="1"/>
            </p:cNvSpPr>
            <p:nvPr/>
          </p:nvSpPr>
          <p:spPr>
            <a:xfrm>
              <a:off x="8877001" y="5943600"/>
              <a:ext cx="365760" cy="366259"/>
            </a:xfrm>
            <a:prstGeom prst="ellipse">
              <a:avLst/>
            </a:prstGeom>
            <a:grp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89CC637-A836-8E4B-829B-035DE4B8BD03}"/>
                </a:ext>
              </a:extLst>
            </p:cNvPr>
            <p:cNvCxnSpPr>
              <a:cxnSpLocks/>
            </p:cNvCxnSpPr>
            <p:nvPr/>
          </p:nvCxnSpPr>
          <p:spPr>
            <a:xfrm flipV="1">
              <a:off x="4749337" y="6117336"/>
              <a:ext cx="4310544" cy="426128"/>
            </a:xfrm>
            <a:prstGeom prst="line">
              <a:avLst/>
            </a:prstGeom>
            <a:grpFill/>
            <a:ln w="762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1578877C-C532-5B4A-90A8-A4BD2198E94A}"/>
              </a:ext>
            </a:extLst>
          </p:cNvPr>
          <p:cNvGrpSpPr/>
          <p:nvPr/>
        </p:nvGrpSpPr>
        <p:grpSpPr>
          <a:xfrm>
            <a:off x="4566457" y="7315200"/>
            <a:ext cx="4676304" cy="1276242"/>
            <a:chOff x="4566457" y="7315200"/>
            <a:chExt cx="4676304" cy="1276242"/>
          </a:xfrm>
        </p:grpSpPr>
        <p:sp>
          <p:nvSpPr>
            <p:cNvPr id="35" name="Oval 34">
              <a:extLst>
                <a:ext uri="{FF2B5EF4-FFF2-40B4-BE49-F238E27FC236}">
                  <a16:creationId xmlns:a16="http://schemas.microsoft.com/office/drawing/2014/main" id="{862B488C-5C8A-A748-B626-FF122C2B9658}"/>
                </a:ext>
              </a:extLst>
            </p:cNvPr>
            <p:cNvSpPr>
              <a:spLocks noChangeAspect="1"/>
            </p:cNvSpPr>
            <p:nvPr/>
          </p:nvSpPr>
          <p:spPr>
            <a:xfrm>
              <a:off x="4566457" y="7315200"/>
              <a:ext cx="365760" cy="36625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078F5D2-316B-FC44-A2C3-526CF355F493}"/>
                </a:ext>
              </a:extLst>
            </p:cNvPr>
            <p:cNvSpPr>
              <a:spLocks noChangeAspect="1"/>
            </p:cNvSpPr>
            <p:nvPr/>
          </p:nvSpPr>
          <p:spPr>
            <a:xfrm>
              <a:off x="8877001" y="8225183"/>
              <a:ext cx="365760" cy="36625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718BA512-4CBA-2346-ABB3-1B9ADA6544E0}"/>
                </a:ext>
              </a:extLst>
            </p:cNvPr>
            <p:cNvCxnSpPr>
              <a:cxnSpLocks/>
            </p:cNvCxnSpPr>
            <p:nvPr/>
          </p:nvCxnSpPr>
          <p:spPr>
            <a:xfrm>
              <a:off x="4749337" y="7498329"/>
              <a:ext cx="4310544" cy="909983"/>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86E11B45-B629-4C40-994A-8E926D55A9A9}"/>
              </a:ext>
            </a:extLst>
          </p:cNvPr>
          <p:cNvCxnSpPr>
            <a:cxnSpLocks/>
          </p:cNvCxnSpPr>
          <p:nvPr/>
        </p:nvCxnSpPr>
        <p:spPr>
          <a:xfrm>
            <a:off x="10439400" y="4261104"/>
            <a:ext cx="1521597"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E3AB881-6A30-3C4C-9840-69D8764D9954}"/>
              </a:ext>
            </a:extLst>
          </p:cNvPr>
          <p:cNvSpPr/>
          <p:nvPr/>
        </p:nvSpPr>
        <p:spPr>
          <a:xfrm>
            <a:off x="12409347" y="3830217"/>
            <a:ext cx="2702984" cy="861774"/>
          </a:xfrm>
          <a:prstGeom prst="rect">
            <a:avLst/>
          </a:prstGeom>
        </p:spPr>
        <p:txBody>
          <a:bodyPr wrap="none">
            <a:spAutoFit/>
          </a:bodyPr>
          <a:lstStyle/>
          <a:p>
            <a:r>
              <a:rPr kumimoji="1" lang="en-US" sz="5000" dirty="0"/>
              <a:t>3D Conv</a:t>
            </a:r>
            <a:endParaRPr lang="en-US" sz="5000" dirty="0"/>
          </a:p>
        </p:txBody>
      </p:sp>
      <p:cxnSp>
        <p:nvCxnSpPr>
          <p:cNvPr id="38" name="Straight Connector 37">
            <a:extLst>
              <a:ext uri="{FF2B5EF4-FFF2-40B4-BE49-F238E27FC236}">
                <a16:creationId xmlns:a16="http://schemas.microsoft.com/office/drawing/2014/main" id="{93052219-D6A0-EC46-97A8-5A2FABC8365D}"/>
              </a:ext>
            </a:extLst>
          </p:cNvPr>
          <p:cNvCxnSpPr>
            <a:cxnSpLocks/>
          </p:cNvCxnSpPr>
          <p:nvPr/>
        </p:nvCxnSpPr>
        <p:spPr>
          <a:xfrm>
            <a:off x="10439400" y="5618767"/>
            <a:ext cx="1521597" cy="0"/>
          </a:xfrm>
          <a:prstGeom prst="line">
            <a:avLst/>
          </a:prstGeom>
          <a:ln w="762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EA1012-4E8E-0D43-8F1C-4B0287F880E9}"/>
              </a:ext>
            </a:extLst>
          </p:cNvPr>
          <p:cNvSpPr/>
          <p:nvPr/>
        </p:nvSpPr>
        <p:spPr>
          <a:xfrm>
            <a:off x="12409347" y="5187880"/>
            <a:ext cx="5165197" cy="861774"/>
          </a:xfrm>
          <a:prstGeom prst="rect">
            <a:avLst/>
          </a:prstGeom>
        </p:spPr>
        <p:txBody>
          <a:bodyPr wrap="none">
            <a:spAutoFit/>
          </a:bodyPr>
          <a:lstStyle/>
          <a:p>
            <a:r>
              <a:rPr kumimoji="1" lang="en-US" sz="5000" dirty="0"/>
              <a:t>3D Conv + Graph</a:t>
            </a:r>
            <a:endParaRPr lang="en-US" sz="5000" dirty="0"/>
          </a:p>
        </p:txBody>
      </p:sp>
    </p:spTree>
    <p:extLst>
      <p:ext uri="{BB962C8B-B14F-4D97-AF65-F5344CB8AC3E}">
        <p14:creationId xmlns:p14="http://schemas.microsoft.com/office/powerpoint/2010/main" val="173489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75B6-7D5B-0E4F-96B3-03C83C69D340}"/>
              </a:ext>
            </a:extLst>
          </p:cNvPr>
          <p:cNvSpPr>
            <a:spLocks noGrp="1"/>
          </p:cNvSpPr>
          <p:nvPr>
            <p:ph type="title"/>
          </p:nvPr>
        </p:nvSpPr>
        <p:spPr/>
        <p:txBody>
          <a:bodyPr/>
          <a:lstStyle/>
          <a:p>
            <a:r>
              <a:rPr lang="en-US" dirty="0"/>
              <a:t>Action Recognition on Charades</a:t>
            </a:r>
          </a:p>
        </p:txBody>
      </p:sp>
      <p:sp>
        <p:nvSpPr>
          <p:cNvPr id="4" name="Slide Number Placeholder 3">
            <a:extLst>
              <a:ext uri="{FF2B5EF4-FFF2-40B4-BE49-F238E27FC236}">
                <a16:creationId xmlns:a16="http://schemas.microsoft.com/office/drawing/2014/main" id="{06C3441E-5B37-C949-9695-5ED9703789B1}"/>
              </a:ext>
            </a:extLst>
          </p:cNvPr>
          <p:cNvSpPr>
            <a:spLocks noGrp="1"/>
          </p:cNvSpPr>
          <p:nvPr>
            <p:ph type="sldNum" sz="quarter" idx="12"/>
          </p:nvPr>
        </p:nvSpPr>
        <p:spPr/>
        <p:txBody>
          <a:bodyPr/>
          <a:lstStyle/>
          <a:p>
            <a:fld id="{90338718-CCDB-0046-9DF1-89ED948D6EDA}" type="slidenum">
              <a:rPr lang="en-US" smtClean="0"/>
              <a:pPr/>
              <a:t>35</a:t>
            </a:fld>
            <a:endParaRPr lang="en-US" dirty="0"/>
          </a:p>
        </p:txBody>
      </p:sp>
      <p:cxnSp>
        <p:nvCxnSpPr>
          <p:cNvPr id="6" name="Straight Connector 5">
            <a:extLst>
              <a:ext uri="{FF2B5EF4-FFF2-40B4-BE49-F238E27FC236}">
                <a16:creationId xmlns:a16="http://schemas.microsoft.com/office/drawing/2014/main" id="{E93E8279-5FED-4E4C-AC03-9B6552CCC6BC}"/>
              </a:ext>
            </a:extLst>
          </p:cNvPr>
          <p:cNvCxnSpPr/>
          <p:nvPr/>
        </p:nvCxnSpPr>
        <p:spPr>
          <a:xfrm>
            <a:off x="2785222" y="10259905"/>
            <a:ext cx="8644778" cy="0"/>
          </a:xfrm>
          <a:prstGeom prst="line">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F255516-F568-AA44-A571-6F9775FC43F6}"/>
              </a:ext>
            </a:extLst>
          </p:cNvPr>
          <p:cNvSpPr txBox="1"/>
          <p:nvPr/>
        </p:nvSpPr>
        <p:spPr>
          <a:xfrm>
            <a:off x="1231533" y="9829018"/>
            <a:ext cx="1364476" cy="861774"/>
          </a:xfrm>
          <a:prstGeom prst="rect">
            <a:avLst/>
          </a:prstGeom>
          <a:noFill/>
        </p:spPr>
        <p:txBody>
          <a:bodyPr wrap="none" rtlCol="0">
            <a:spAutoFit/>
          </a:bodyPr>
          <a:lstStyle/>
          <a:p>
            <a:r>
              <a:rPr lang="en-US" sz="5000" dirty="0"/>
              <a:t>30%</a:t>
            </a:r>
          </a:p>
        </p:txBody>
      </p:sp>
      <p:sp>
        <p:nvSpPr>
          <p:cNvPr id="12" name="TextBox 11">
            <a:extLst>
              <a:ext uri="{FF2B5EF4-FFF2-40B4-BE49-F238E27FC236}">
                <a16:creationId xmlns:a16="http://schemas.microsoft.com/office/drawing/2014/main" id="{4C23E10B-E15F-1E41-A7C0-15E721C3B230}"/>
              </a:ext>
            </a:extLst>
          </p:cNvPr>
          <p:cNvSpPr txBox="1"/>
          <p:nvPr/>
        </p:nvSpPr>
        <p:spPr>
          <a:xfrm>
            <a:off x="1231533" y="7977426"/>
            <a:ext cx="1364476" cy="861774"/>
          </a:xfrm>
          <a:prstGeom prst="rect">
            <a:avLst/>
          </a:prstGeom>
          <a:noFill/>
        </p:spPr>
        <p:txBody>
          <a:bodyPr wrap="none" rtlCol="0">
            <a:spAutoFit/>
          </a:bodyPr>
          <a:lstStyle/>
          <a:p>
            <a:r>
              <a:rPr lang="en-US" sz="5000" dirty="0"/>
              <a:t>35%</a:t>
            </a:r>
          </a:p>
        </p:txBody>
      </p:sp>
      <p:sp>
        <p:nvSpPr>
          <p:cNvPr id="13" name="TextBox 12">
            <a:extLst>
              <a:ext uri="{FF2B5EF4-FFF2-40B4-BE49-F238E27FC236}">
                <a16:creationId xmlns:a16="http://schemas.microsoft.com/office/drawing/2014/main" id="{128384D8-79A4-EE4D-9D06-A00E19A0158D}"/>
              </a:ext>
            </a:extLst>
          </p:cNvPr>
          <p:cNvSpPr txBox="1"/>
          <p:nvPr/>
        </p:nvSpPr>
        <p:spPr>
          <a:xfrm>
            <a:off x="1231533" y="6117336"/>
            <a:ext cx="1364476" cy="861774"/>
          </a:xfrm>
          <a:prstGeom prst="rect">
            <a:avLst/>
          </a:prstGeom>
          <a:noFill/>
        </p:spPr>
        <p:txBody>
          <a:bodyPr wrap="none" rtlCol="0">
            <a:spAutoFit/>
          </a:bodyPr>
          <a:lstStyle/>
          <a:p>
            <a:r>
              <a:rPr lang="en-US" sz="5000" dirty="0"/>
              <a:t>40%</a:t>
            </a:r>
          </a:p>
        </p:txBody>
      </p:sp>
      <p:sp>
        <p:nvSpPr>
          <p:cNvPr id="24" name="TextBox 23">
            <a:extLst>
              <a:ext uri="{FF2B5EF4-FFF2-40B4-BE49-F238E27FC236}">
                <a16:creationId xmlns:a16="http://schemas.microsoft.com/office/drawing/2014/main" id="{53C233CA-D94C-D441-94A9-6F41437BFB45}"/>
              </a:ext>
            </a:extLst>
          </p:cNvPr>
          <p:cNvSpPr txBox="1"/>
          <p:nvPr/>
        </p:nvSpPr>
        <p:spPr>
          <a:xfrm>
            <a:off x="1231533" y="4261104"/>
            <a:ext cx="1364476" cy="861774"/>
          </a:xfrm>
          <a:prstGeom prst="rect">
            <a:avLst/>
          </a:prstGeom>
          <a:noFill/>
        </p:spPr>
        <p:txBody>
          <a:bodyPr wrap="none" rtlCol="0">
            <a:spAutoFit/>
          </a:bodyPr>
          <a:lstStyle/>
          <a:p>
            <a:r>
              <a:rPr lang="en-US" sz="5000" dirty="0"/>
              <a:t>45%</a:t>
            </a:r>
          </a:p>
        </p:txBody>
      </p:sp>
      <p:sp>
        <p:nvSpPr>
          <p:cNvPr id="29" name="TextBox 28">
            <a:extLst>
              <a:ext uri="{FF2B5EF4-FFF2-40B4-BE49-F238E27FC236}">
                <a16:creationId xmlns:a16="http://schemas.microsoft.com/office/drawing/2014/main" id="{E94D60F3-FE53-A147-9C0D-3AD7F5B76864}"/>
              </a:ext>
            </a:extLst>
          </p:cNvPr>
          <p:cNvSpPr txBox="1"/>
          <p:nvPr/>
        </p:nvSpPr>
        <p:spPr>
          <a:xfrm>
            <a:off x="2785222" y="10568226"/>
            <a:ext cx="8644778" cy="861774"/>
          </a:xfrm>
          <a:prstGeom prst="rect">
            <a:avLst/>
          </a:prstGeom>
          <a:noFill/>
        </p:spPr>
        <p:txBody>
          <a:bodyPr wrap="square" rtlCol="0">
            <a:spAutoFit/>
          </a:bodyPr>
          <a:lstStyle/>
          <a:p>
            <a:pPr algn="ctr"/>
            <a:r>
              <a:rPr lang="en-US" sz="5000" dirty="0"/>
              <a:t>Pose Variances</a:t>
            </a:r>
          </a:p>
        </p:txBody>
      </p:sp>
      <p:grpSp>
        <p:nvGrpSpPr>
          <p:cNvPr id="46" name="Group 45">
            <a:extLst>
              <a:ext uri="{FF2B5EF4-FFF2-40B4-BE49-F238E27FC236}">
                <a16:creationId xmlns:a16="http://schemas.microsoft.com/office/drawing/2014/main" id="{3CED1C25-33D5-F946-B5B0-E0EA868DBDD1}"/>
              </a:ext>
            </a:extLst>
          </p:cNvPr>
          <p:cNvGrpSpPr/>
          <p:nvPr/>
        </p:nvGrpSpPr>
        <p:grpSpPr>
          <a:xfrm>
            <a:off x="3561089" y="4507098"/>
            <a:ext cx="6302557" cy="4786745"/>
            <a:chOff x="3091556" y="4507098"/>
            <a:chExt cx="6302557" cy="4786745"/>
          </a:xfrm>
        </p:grpSpPr>
        <p:sp>
          <p:nvSpPr>
            <p:cNvPr id="27" name="Oval 26">
              <a:extLst>
                <a:ext uri="{FF2B5EF4-FFF2-40B4-BE49-F238E27FC236}">
                  <a16:creationId xmlns:a16="http://schemas.microsoft.com/office/drawing/2014/main" id="{7DF1D935-0CCE-6E40-AD22-A97B8C4982CF}"/>
                </a:ext>
              </a:extLst>
            </p:cNvPr>
            <p:cNvSpPr>
              <a:spLocks noChangeAspect="1"/>
            </p:cNvSpPr>
            <p:nvPr/>
          </p:nvSpPr>
          <p:spPr>
            <a:xfrm>
              <a:off x="6067684" y="8225183"/>
              <a:ext cx="365760" cy="36625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FEC81AB-9FCE-B141-AB04-D26EFFEBF43A}"/>
                </a:ext>
              </a:extLst>
            </p:cNvPr>
            <p:cNvSpPr>
              <a:spLocks noChangeAspect="1"/>
            </p:cNvSpPr>
            <p:nvPr/>
          </p:nvSpPr>
          <p:spPr>
            <a:xfrm>
              <a:off x="9028353" y="8927584"/>
              <a:ext cx="365760" cy="36625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FC13CE3-4AAE-0C4D-891E-306BC0E2D92D}"/>
                </a:ext>
              </a:extLst>
            </p:cNvPr>
            <p:cNvCxnSpPr>
              <a:cxnSpLocks/>
            </p:cNvCxnSpPr>
            <p:nvPr/>
          </p:nvCxnSpPr>
          <p:spPr>
            <a:xfrm>
              <a:off x="3276600" y="4681429"/>
              <a:ext cx="2971800" cy="3722244"/>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ECD5618-B414-FA49-90DB-04E7C51D4A47}"/>
                </a:ext>
              </a:extLst>
            </p:cNvPr>
            <p:cNvCxnSpPr>
              <a:cxnSpLocks/>
            </p:cNvCxnSpPr>
            <p:nvPr/>
          </p:nvCxnSpPr>
          <p:spPr>
            <a:xfrm>
              <a:off x="6243917" y="8403673"/>
              <a:ext cx="2967316" cy="701168"/>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D1F4270-DB46-6649-8AE5-9FE2111974FA}"/>
                </a:ext>
              </a:extLst>
            </p:cNvPr>
            <p:cNvSpPr>
              <a:spLocks noChangeAspect="1"/>
            </p:cNvSpPr>
            <p:nvPr/>
          </p:nvSpPr>
          <p:spPr>
            <a:xfrm>
              <a:off x="3091556" y="4507098"/>
              <a:ext cx="365760" cy="36625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9A30D56-79BE-5240-ABF2-DAC55B69D538}"/>
              </a:ext>
            </a:extLst>
          </p:cNvPr>
          <p:cNvGrpSpPr/>
          <p:nvPr/>
        </p:nvGrpSpPr>
        <p:grpSpPr>
          <a:xfrm>
            <a:off x="3565417" y="4508861"/>
            <a:ext cx="6298229" cy="3102149"/>
            <a:chOff x="3095884" y="4508861"/>
            <a:chExt cx="6298229" cy="3102149"/>
          </a:xfrm>
          <a:solidFill>
            <a:schemeClr val="bg2">
              <a:lumMod val="40000"/>
              <a:lumOff val="60000"/>
            </a:schemeClr>
          </a:solidFill>
        </p:grpSpPr>
        <p:cxnSp>
          <p:nvCxnSpPr>
            <p:cNvPr id="31" name="Straight Connector 30">
              <a:extLst>
                <a:ext uri="{FF2B5EF4-FFF2-40B4-BE49-F238E27FC236}">
                  <a16:creationId xmlns:a16="http://schemas.microsoft.com/office/drawing/2014/main" id="{2E616723-012F-734E-BFE2-F30A43FDA3C7}"/>
                </a:ext>
              </a:extLst>
            </p:cNvPr>
            <p:cNvCxnSpPr>
              <a:cxnSpLocks/>
            </p:cNvCxnSpPr>
            <p:nvPr/>
          </p:nvCxnSpPr>
          <p:spPr>
            <a:xfrm>
              <a:off x="3276600" y="4724400"/>
              <a:ext cx="2971800" cy="1828800"/>
            </a:xfrm>
            <a:prstGeom prst="line">
              <a:avLst/>
            </a:prstGeom>
            <a:grpFill/>
            <a:ln w="762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61BB70A-35A2-734B-AC56-F449A3CA5776}"/>
                </a:ext>
              </a:extLst>
            </p:cNvPr>
            <p:cNvSpPr>
              <a:spLocks noChangeAspect="1"/>
            </p:cNvSpPr>
            <p:nvPr/>
          </p:nvSpPr>
          <p:spPr>
            <a:xfrm>
              <a:off x="3095884" y="4508861"/>
              <a:ext cx="365760" cy="366259"/>
            </a:xfrm>
            <a:prstGeom prst="ellipse">
              <a:avLst/>
            </a:prstGeom>
            <a:grp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6AF2015-C366-E14F-B468-D221F5B153D2}"/>
                </a:ext>
              </a:extLst>
            </p:cNvPr>
            <p:cNvSpPr>
              <a:spLocks noChangeAspect="1"/>
            </p:cNvSpPr>
            <p:nvPr/>
          </p:nvSpPr>
          <p:spPr>
            <a:xfrm>
              <a:off x="6067684" y="6365093"/>
              <a:ext cx="365760" cy="366259"/>
            </a:xfrm>
            <a:prstGeom prst="ellipse">
              <a:avLst/>
            </a:prstGeom>
            <a:grp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B9E81F2-DF28-0B4F-88C3-01C7BF14B94F}"/>
                </a:ext>
              </a:extLst>
            </p:cNvPr>
            <p:cNvSpPr>
              <a:spLocks noChangeAspect="1"/>
            </p:cNvSpPr>
            <p:nvPr/>
          </p:nvSpPr>
          <p:spPr>
            <a:xfrm>
              <a:off x="9028353" y="7244751"/>
              <a:ext cx="365760" cy="366259"/>
            </a:xfrm>
            <a:prstGeom prst="ellipse">
              <a:avLst/>
            </a:prstGeom>
            <a:grp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E46FF534-8B13-2945-AEAB-8670723DF897}"/>
                </a:ext>
              </a:extLst>
            </p:cNvPr>
            <p:cNvCxnSpPr>
              <a:cxnSpLocks/>
            </p:cNvCxnSpPr>
            <p:nvPr/>
          </p:nvCxnSpPr>
          <p:spPr>
            <a:xfrm>
              <a:off x="6248400" y="6596171"/>
              <a:ext cx="2962833" cy="831709"/>
            </a:xfrm>
            <a:prstGeom prst="line">
              <a:avLst/>
            </a:prstGeom>
            <a:grpFill/>
            <a:ln w="762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FF153AB9-8A70-4D44-9106-71E82F03CD88}"/>
              </a:ext>
            </a:extLst>
          </p:cNvPr>
          <p:cNvCxnSpPr>
            <a:cxnSpLocks/>
          </p:cNvCxnSpPr>
          <p:nvPr/>
        </p:nvCxnSpPr>
        <p:spPr>
          <a:xfrm>
            <a:off x="10439400" y="4261104"/>
            <a:ext cx="1521597"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6C5398C-7FA9-214D-9EBD-6331BEA9E29C}"/>
              </a:ext>
            </a:extLst>
          </p:cNvPr>
          <p:cNvSpPr/>
          <p:nvPr/>
        </p:nvSpPr>
        <p:spPr>
          <a:xfrm>
            <a:off x="12409347" y="3830217"/>
            <a:ext cx="2702984" cy="861774"/>
          </a:xfrm>
          <a:prstGeom prst="rect">
            <a:avLst/>
          </a:prstGeom>
        </p:spPr>
        <p:txBody>
          <a:bodyPr wrap="none">
            <a:spAutoFit/>
          </a:bodyPr>
          <a:lstStyle/>
          <a:p>
            <a:r>
              <a:rPr kumimoji="1" lang="en-US" sz="5000" dirty="0"/>
              <a:t>3D Conv</a:t>
            </a:r>
            <a:endParaRPr lang="en-US" sz="5000" dirty="0"/>
          </a:p>
        </p:txBody>
      </p:sp>
      <p:cxnSp>
        <p:nvCxnSpPr>
          <p:cNvPr id="50" name="Straight Connector 49">
            <a:extLst>
              <a:ext uri="{FF2B5EF4-FFF2-40B4-BE49-F238E27FC236}">
                <a16:creationId xmlns:a16="http://schemas.microsoft.com/office/drawing/2014/main" id="{9F0EF561-5685-5A46-89D4-10BD0C8E9EA5}"/>
              </a:ext>
            </a:extLst>
          </p:cNvPr>
          <p:cNvCxnSpPr>
            <a:cxnSpLocks/>
          </p:cNvCxnSpPr>
          <p:nvPr/>
        </p:nvCxnSpPr>
        <p:spPr>
          <a:xfrm>
            <a:off x="10439400" y="5618767"/>
            <a:ext cx="1521597" cy="0"/>
          </a:xfrm>
          <a:prstGeom prst="line">
            <a:avLst/>
          </a:prstGeom>
          <a:ln w="762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3EA63CC-7ECB-5B42-8D43-307EE9A47EDC}"/>
              </a:ext>
            </a:extLst>
          </p:cNvPr>
          <p:cNvSpPr/>
          <p:nvPr/>
        </p:nvSpPr>
        <p:spPr>
          <a:xfrm>
            <a:off x="12409347" y="5187880"/>
            <a:ext cx="5165197" cy="861774"/>
          </a:xfrm>
          <a:prstGeom prst="rect">
            <a:avLst/>
          </a:prstGeom>
        </p:spPr>
        <p:txBody>
          <a:bodyPr wrap="none">
            <a:spAutoFit/>
          </a:bodyPr>
          <a:lstStyle/>
          <a:p>
            <a:r>
              <a:rPr kumimoji="1" lang="en-US" sz="5000" dirty="0"/>
              <a:t>3D Conv + Graph</a:t>
            </a:r>
            <a:endParaRPr lang="en-US" sz="5000" dirty="0"/>
          </a:p>
        </p:txBody>
      </p:sp>
    </p:spTree>
    <p:extLst>
      <p:ext uri="{BB962C8B-B14F-4D97-AF65-F5344CB8AC3E}">
        <p14:creationId xmlns:p14="http://schemas.microsoft.com/office/powerpoint/2010/main" val="273747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10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7FAD-DFD2-A64F-A862-73D739A1CAE7}"/>
              </a:ext>
            </a:extLst>
          </p:cNvPr>
          <p:cNvSpPr>
            <a:spLocks noGrp="1"/>
          </p:cNvSpPr>
          <p:nvPr>
            <p:ph type="title"/>
          </p:nvPr>
        </p:nvSpPr>
        <p:spPr/>
        <p:txBody>
          <a:bodyPr/>
          <a:lstStyle/>
          <a:p>
            <a:r>
              <a:rPr lang="en-US" dirty="0"/>
              <a:t>Connection to Mean-Shift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B73A96D-8719-BE4C-B33C-88080F9194E0}"/>
                  </a:ext>
                </a:extLst>
              </p:cNvPr>
              <p:cNvSpPr/>
              <p:nvPr/>
            </p:nvSpPr>
            <p:spPr>
              <a:xfrm>
                <a:off x="5332059" y="4427762"/>
                <a:ext cx="7623882" cy="21724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𝑦</m:t>
                          </m:r>
                        </m:e>
                        <m:sub>
                          <m:r>
                            <a:rPr lang="en-US" altLang="zh-Hans" sz="5000" i="1">
                              <a:latin typeface="Cambria Math" panose="02040503050406030204" pitchFamily="18" charset="0"/>
                            </a:rPr>
                            <m:t>𝑖</m:t>
                          </m:r>
                        </m:sub>
                      </m:sSub>
                      <m:r>
                        <a:rPr lang="en-US" altLang="zh-Hans" sz="5000" i="1">
                          <a:latin typeface="Cambria Math" panose="02040503050406030204" pitchFamily="18" charset="0"/>
                        </a:rPr>
                        <m:t>=</m:t>
                      </m:r>
                      <m:nary>
                        <m:naryPr>
                          <m:chr m:val="∑"/>
                          <m:supHide m:val="on"/>
                          <m:ctrlPr>
                            <a:rPr lang="en-US" altLang="zh-Hans" sz="5000" i="1">
                              <a:latin typeface="Cambria Math" panose="02040503050406030204" pitchFamily="18" charset="0"/>
                            </a:rPr>
                          </m:ctrlPr>
                        </m:naryPr>
                        <m:sub>
                          <m:r>
                            <m:rPr>
                              <m:brk m:alnAt="7"/>
                            </m:rP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rPr>
                            <m:t>𝑗</m:t>
                          </m:r>
                        </m:sub>
                        <m:sup/>
                        <m:e>
                          <m:f>
                            <m:fPr>
                              <m:ctrlPr>
                                <a:rPr lang="en-US" altLang="zh-Hans" sz="5000" i="1">
                                  <a:latin typeface="Cambria Math" panose="02040503050406030204" pitchFamily="18" charset="0"/>
                                </a:rPr>
                              </m:ctrlPr>
                            </m:fPr>
                            <m:num>
                              <m:r>
                                <a:rPr lang="en-US" altLang="zh-Hans" sz="5000" i="1">
                                  <a:latin typeface="Cambria Math" panose="02040503050406030204" pitchFamily="18" charset="0"/>
                                </a:rPr>
                                <m:t>𝑓</m:t>
                              </m:r>
                              <m:d>
                                <m:dPr>
                                  <m:ctrlPr>
                                    <a:rPr lang="en-US" altLang="zh-Hans" sz="5000" i="1">
                                      <a:latin typeface="Cambria Math" panose="02040503050406030204" pitchFamily="18" charset="0"/>
                                    </a:rPr>
                                  </m:ctrlPr>
                                </m:dPr>
                                <m:e>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Sub>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d>
                            </m:num>
                            <m:den>
                              <m:nary>
                                <m:naryPr>
                                  <m:chr m:val="∑"/>
                                  <m:limLoc m:val="subSup"/>
                                  <m:supHide m:val="on"/>
                                  <m:ctrlPr>
                                    <a:rPr lang="en-US" altLang="zh-Hans" sz="5000" i="1">
                                      <a:latin typeface="Cambria Math" panose="02040503050406030204" pitchFamily="18" charset="0"/>
                                    </a:rPr>
                                  </m:ctrlPr>
                                </m:naryPr>
                                <m:sub>
                                  <m:r>
                                    <m:rPr>
                                      <m:brk m:alnAt="7"/>
                                    </m:rP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rPr>
                                    <m:t>𝑗</m:t>
                                  </m:r>
                                </m:sub>
                                <m:sup/>
                                <m:e>
                                  <m:r>
                                    <a:rPr lang="en-US" altLang="zh-Hans" sz="5000" i="1">
                                      <a:latin typeface="Cambria Math" panose="02040503050406030204" pitchFamily="18" charset="0"/>
                                    </a:rPr>
                                    <m:t>𝑓</m:t>
                                  </m:r>
                                  <m:d>
                                    <m:dPr>
                                      <m:ctrlPr>
                                        <a:rPr lang="en-US" altLang="zh-Hans" sz="5000" i="1">
                                          <a:latin typeface="Cambria Math" panose="02040503050406030204" pitchFamily="18" charset="0"/>
                                        </a:rPr>
                                      </m:ctrlPr>
                                    </m:dPr>
                                    <m:e>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𝑖</m:t>
                                          </m:r>
                                        </m:sub>
                                      </m:sSub>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d>
                                </m:e>
                              </m:nary>
                            </m:den>
                          </m:f>
                          <m:r>
                            <a:rPr lang="en-US" altLang="zh-Hans" sz="5000" i="1">
                              <a:latin typeface="Cambria Math" panose="02040503050406030204" pitchFamily="18" charset="0"/>
                            </a:rPr>
                            <m:t>𝑔</m:t>
                          </m:r>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r>
                            <a:rPr lang="en-US" altLang="zh-Hans" sz="5000" i="1">
                              <a:latin typeface="Cambria Math" panose="02040503050406030204" pitchFamily="18" charset="0"/>
                            </a:rPr>
                            <m:t>)</m:t>
                          </m:r>
                        </m:e>
                      </m:nary>
                    </m:oMath>
                  </m:oMathPara>
                </a14:m>
                <a:endParaRPr lang="en-US" altLang="zh-Hans" sz="5000" dirty="0"/>
              </a:p>
            </p:txBody>
          </p:sp>
        </mc:Choice>
        <mc:Fallback xmlns="">
          <p:sp>
            <p:nvSpPr>
              <p:cNvPr id="6" name="Rectangle 5">
                <a:extLst>
                  <a:ext uri="{FF2B5EF4-FFF2-40B4-BE49-F238E27FC236}">
                    <a16:creationId xmlns:a16="http://schemas.microsoft.com/office/drawing/2014/main" id="{0B73A96D-8719-BE4C-B33C-88080F9194E0}"/>
                  </a:ext>
                </a:extLst>
              </p:cNvPr>
              <p:cNvSpPr>
                <a:spLocks noRot="1" noChangeAspect="1" noMove="1" noResize="1" noEditPoints="1" noAdjustHandles="1" noChangeArrowheads="1" noChangeShapeType="1" noTextEdit="1"/>
              </p:cNvSpPr>
              <p:nvPr/>
            </p:nvSpPr>
            <p:spPr>
              <a:xfrm>
                <a:off x="5332059" y="4427762"/>
                <a:ext cx="7623882" cy="2172454"/>
              </a:xfrm>
              <a:prstGeom prst="rect">
                <a:avLst/>
              </a:prstGeom>
              <a:blipFill>
                <a:blip r:embed="rId3"/>
                <a:stretch>
                  <a:fillRect l="-11167" t="-118605" r="-1167" b="-16802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D811FE9-0BB1-B444-87CD-A478D71B69C8}"/>
              </a:ext>
            </a:extLst>
          </p:cNvPr>
          <p:cNvSpPr txBox="1"/>
          <p:nvPr/>
        </p:nvSpPr>
        <p:spPr>
          <a:xfrm>
            <a:off x="533400" y="3119131"/>
            <a:ext cx="7116051" cy="861774"/>
          </a:xfrm>
          <a:prstGeom prst="rect">
            <a:avLst/>
          </a:prstGeom>
          <a:noFill/>
        </p:spPr>
        <p:txBody>
          <a:bodyPr wrap="none" rtlCol="0">
            <a:spAutoFit/>
          </a:bodyPr>
          <a:lstStyle/>
          <a:p>
            <a:r>
              <a:rPr lang="en-US" sz="5000" dirty="0"/>
              <a:t>The Non-local Operator:</a:t>
            </a:r>
          </a:p>
        </p:txBody>
      </p:sp>
      <p:grpSp>
        <p:nvGrpSpPr>
          <p:cNvPr id="13" name="Group 12">
            <a:extLst>
              <a:ext uri="{FF2B5EF4-FFF2-40B4-BE49-F238E27FC236}">
                <a16:creationId xmlns:a16="http://schemas.microsoft.com/office/drawing/2014/main" id="{F47F2F46-9515-E24C-B756-C968B77DB9F6}"/>
              </a:ext>
            </a:extLst>
          </p:cNvPr>
          <p:cNvGrpSpPr/>
          <p:nvPr/>
        </p:nvGrpSpPr>
        <p:grpSpPr>
          <a:xfrm>
            <a:off x="533400" y="6934200"/>
            <a:ext cx="9994403" cy="3736386"/>
            <a:chOff x="533400" y="6934200"/>
            <a:chExt cx="9994403" cy="3736386"/>
          </a:xfrm>
        </p:grpSpPr>
        <p:sp>
          <p:nvSpPr>
            <p:cNvPr id="9" name="TextBox 8">
              <a:extLst>
                <a:ext uri="{FF2B5EF4-FFF2-40B4-BE49-F238E27FC236}">
                  <a16:creationId xmlns:a16="http://schemas.microsoft.com/office/drawing/2014/main" id="{911334AD-5069-2141-ACBD-8AA3C4BF3635}"/>
                </a:ext>
              </a:extLst>
            </p:cNvPr>
            <p:cNvSpPr txBox="1"/>
            <p:nvPr/>
          </p:nvSpPr>
          <p:spPr>
            <a:xfrm>
              <a:off x="533400" y="6934200"/>
              <a:ext cx="7798930" cy="861774"/>
            </a:xfrm>
            <a:prstGeom prst="rect">
              <a:avLst/>
            </a:prstGeom>
            <a:noFill/>
          </p:spPr>
          <p:txBody>
            <a:bodyPr wrap="none" rtlCol="0">
              <a:spAutoFit/>
            </a:bodyPr>
            <a:lstStyle/>
            <a:p>
              <a:r>
                <a:rPr lang="en-US" sz="5000" dirty="0"/>
                <a:t>The Mean-Shift Clustering:</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4690E42-5713-8246-B4A1-FF4BC5E57A32}"/>
                    </a:ext>
                  </a:extLst>
                </p:cNvPr>
                <p:cNvSpPr/>
                <p:nvPr/>
              </p:nvSpPr>
              <p:spPr>
                <a:xfrm>
                  <a:off x="533400" y="8407787"/>
                  <a:ext cx="9994403" cy="22627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ans" sz="5000" b="0" i="1" smtClean="0">
                            <a:latin typeface="Cambria Math" panose="02040503050406030204" pitchFamily="18" charset="0"/>
                          </a:rPr>
                          <m:t>𝑚</m:t>
                        </m:r>
                        <m:r>
                          <a:rPr lang="en-US" altLang="zh-Hans" sz="5000" b="0" i="1" smtClean="0">
                            <a:latin typeface="Cambria Math" panose="02040503050406030204" pitchFamily="18" charset="0"/>
                          </a:rPr>
                          <m:t>(</m:t>
                        </m:r>
                        <m:r>
                          <a:rPr lang="en-US" altLang="zh-Hans" sz="5000" b="0" i="1" smtClean="0">
                            <a:latin typeface="Cambria Math" panose="02040503050406030204" pitchFamily="18" charset="0"/>
                          </a:rPr>
                          <m:t>𝑥</m:t>
                        </m:r>
                        <m:r>
                          <a:rPr lang="en-US" altLang="zh-Hans" sz="5000" b="0" i="1" smtClean="0">
                            <a:latin typeface="Cambria Math" panose="02040503050406030204" pitchFamily="18" charset="0"/>
                          </a:rPr>
                          <m:t>)=</m:t>
                        </m:r>
                        <m:nary>
                          <m:naryPr>
                            <m:chr m:val="∑"/>
                            <m:supHide m:val="on"/>
                            <m:ctrlPr>
                              <a:rPr lang="en-US" altLang="zh-Hans" sz="5000" i="1">
                                <a:latin typeface="Cambria Math" panose="02040503050406030204" pitchFamily="18" charset="0"/>
                              </a:rPr>
                            </m:ctrlPr>
                          </m:naryPr>
                          <m:sub>
                            <m:sSub>
                              <m:sSubPr>
                                <m:ctrlPr>
                                  <a:rPr lang="en-US" altLang="zh-Hans" sz="5000" i="1">
                                    <a:latin typeface="Cambria Math" panose="02040503050406030204" pitchFamily="18" charset="0"/>
                                    <a:ea typeface="Cambria Math" panose="02040503050406030204" pitchFamily="18" charset="0"/>
                                  </a:rPr>
                                </m:ctrlPr>
                              </m:sSubPr>
                              <m:e>
                                <m:r>
                                  <m:rPr>
                                    <m:brk m:alnAt="7"/>
                                  </m:rPr>
                                  <a:rPr lang="en-US" altLang="zh-Hans" sz="5000" i="1">
                                    <a:latin typeface="Cambria Math" panose="02040503050406030204" pitchFamily="18" charset="0"/>
                                    <a:ea typeface="Cambria Math" panose="02040503050406030204" pitchFamily="18" charset="0"/>
                                  </a:rPr>
                                  <m:t>𝑥</m:t>
                                </m:r>
                              </m:e>
                              <m:sub>
                                <m:r>
                                  <m:rPr>
                                    <m:brk m:alnAt="7"/>
                                  </m:rPr>
                                  <a:rPr lang="en-US" altLang="zh-Hans" sz="5000" i="1">
                                    <a:latin typeface="Cambria Math" panose="02040503050406030204" pitchFamily="18" charset="0"/>
                                    <a:ea typeface="Cambria Math" panose="02040503050406030204" pitchFamily="18" charset="0"/>
                                  </a:rPr>
                                  <m:t>𝑗</m:t>
                                </m:r>
                              </m:sub>
                            </m:sSub>
                            <m:r>
                              <a:rPr lang="en-US" altLang="zh-Hans" sz="5000" b="0" i="1" smtClean="0">
                                <a:latin typeface="Cambria Math" panose="02040503050406030204" pitchFamily="18" charset="0"/>
                                <a:ea typeface="Cambria Math" panose="02040503050406030204" pitchFamily="18" charset="0"/>
                              </a:rPr>
                              <m:t>∈</m:t>
                            </m:r>
                            <m:r>
                              <a:rPr lang="en-US" altLang="zh-Hans" sz="5000" b="0" i="1" smtClean="0">
                                <a:latin typeface="Cambria Math" panose="02040503050406030204" pitchFamily="18" charset="0"/>
                                <a:ea typeface="Cambria Math" panose="02040503050406030204" pitchFamily="18" charset="0"/>
                              </a:rPr>
                              <m:t>𝑁</m:t>
                            </m:r>
                            <m:r>
                              <a:rPr lang="en-US" altLang="zh-Hans" sz="5000" b="0" i="1" smtClean="0">
                                <a:latin typeface="Cambria Math" panose="02040503050406030204" pitchFamily="18" charset="0"/>
                                <a:ea typeface="Cambria Math" panose="02040503050406030204" pitchFamily="18" charset="0"/>
                              </a:rPr>
                              <m:t>(</m:t>
                            </m:r>
                            <m:r>
                              <a:rPr lang="en-US" altLang="zh-Hans" sz="5000" b="0" i="1" smtClean="0">
                                <a:latin typeface="Cambria Math" panose="02040503050406030204" pitchFamily="18" charset="0"/>
                                <a:ea typeface="Cambria Math" panose="02040503050406030204" pitchFamily="18" charset="0"/>
                              </a:rPr>
                              <m:t>𝑥</m:t>
                            </m:r>
                            <m:r>
                              <a:rPr lang="en-US" altLang="zh-Hans" sz="5000" b="0" i="1" smtClean="0">
                                <a:latin typeface="Cambria Math" panose="02040503050406030204" pitchFamily="18" charset="0"/>
                                <a:ea typeface="Cambria Math" panose="02040503050406030204" pitchFamily="18" charset="0"/>
                              </a:rPr>
                              <m:t>)</m:t>
                            </m:r>
                          </m:sub>
                          <m:sup/>
                          <m:e>
                            <m:f>
                              <m:fPr>
                                <m:ctrlPr>
                                  <a:rPr lang="en-US" altLang="zh-Hans" sz="5000" i="1">
                                    <a:latin typeface="Cambria Math" panose="02040503050406030204" pitchFamily="18" charset="0"/>
                                  </a:rPr>
                                </m:ctrlPr>
                              </m:fPr>
                              <m:num>
                                <m:r>
                                  <a:rPr lang="en-US" altLang="zh-Hans" sz="5000" b="0" i="1" smtClean="0">
                                    <a:latin typeface="Cambria Math" panose="02040503050406030204" pitchFamily="18" charset="0"/>
                                  </a:rPr>
                                  <m:t>𝐾</m:t>
                                </m:r>
                                <m:d>
                                  <m:dPr>
                                    <m:ctrlPr>
                                      <a:rPr lang="en-US" altLang="zh-Hans" sz="5000" i="1">
                                        <a:latin typeface="Cambria Math" panose="02040503050406030204" pitchFamily="18" charset="0"/>
                                      </a:rPr>
                                    </m:ctrlPr>
                                  </m:dPr>
                                  <m:e>
                                    <m:r>
                                      <a:rPr lang="en-US" altLang="zh-Hans" sz="5000" b="0" i="1" smtClean="0">
                                        <a:latin typeface="Cambria Math" panose="02040503050406030204" pitchFamily="18" charset="0"/>
                                      </a:rPr>
                                      <m:t>𝑥</m:t>
                                    </m:r>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d>
                              </m:num>
                              <m:den>
                                <m:nary>
                                  <m:naryPr>
                                    <m:chr m:val="∑"/>
                                    <m:limLoc m:val="subSup"/>
                                    <m:supHide m:val="on"/>
                                    <m:ctrlPr>
                                      <a:rPr lang="en-US" altLang="zh-Hans" sz="5000" i="1">
                                        <a:latin typeface="Cambria Math" panose="02040503050406030204" pitchFamily="18" charset="0"/>
                                      </a:rPr>
                                    </m:ctrlPr>
                                  </m:naryPr>
                                  <m:sub>
                                    <m:sSub>
                                      <m:sSubPr>
                                        <m:ctrlPr>
                                          <a:rPr lang="en-US" altLang="zh-Hans" sz="5000" i="1">
                                            <a:latin typeface="Cambria Math" panose="02040503050406030204" pitchFamily="18" charset="0"/>
                                            <a:ea typeface="Cambria Math" panose="02040503050406030204" pitchFamily="18" charset="0"/>
                                          </a:rPr>
                                        </m:ctrlPr>
                                      </m:sSubPr>
                                      <m:e>
                                        <m:r>
                                          <m:rPr>
                                            <m:brk m:alnAt="7"/>
                                          </m:rPr>
                                          <a:rPr lang="en-US" altLang="zh-Hans" sz="5000" i="1">
                                            <a:latin typeface="Cambria Math" panose="02040503050406030204" pitchFamily="18" charset="0"/>
                                            <a:ea typeface="Cambria Math" panose="02040503050406030204" pitchFamily="18" charset="0"/>
                                          </a:rPr>
                                          <m:t>𝑥</m:t>
                                        </m:r>
                                      </m:e>
                                      <m:sub>
                                        <m:r>
                                          <m:rPr>
                                            <m:brk m:alnAt="7"/>
                                          </m:rPr>
                                          <a:rPr lang="en-US" altLang="zh-Hans" sz="5000" i="1">
                                            <a:latin typeface="Cambria Math" panose="02040503050406030204" pitchFamily="18" charset="0"/>
                                            <a:ea typeface="Cambria Math" panose="02040503050406030204" pitchFamily="18" charset="0"/>
                                          </a:rPr>
                                          <m:t>𝑗</m:t>
                                        </m:r>
                                      </m:sub>
                                    </m:sSub>
                                    <m:r>
                                      <a:rPr lang="en-US" altLang="zh-Hans" sz="5000" i="1">
                                        <a:latin typeface="Cambria Math" panose="02040503050406030204" pitchFamily="18" charset="0"/>
                                        <a:ea typeface="Cambria Math" panose="02040503050406030204" pitchFamily="18" charset="0"/>
                                      </a:rPr>
                                      <m:t>∈</m:t>
                                    </m:r>
                                    <m:r>
                                      <a:rPr lang="en-US" altLang="zh-Hans" sz="5000" i="1">
                                        <a:latin typeface="Cambria Math" panose="02040503050406030204" pitchFamily="18" charset="0"/>
                                        <a:ea typeface="Cambria Math" panose="02040503050406030204" pitchFamily="18" charset="0"/>
                                      </a:rPr>
                                      <m:t>𝑁</m:t>
                                    </m:r>
                                    <m:r>
                                      <a:rPr lang="en-US" altLang="zh-Hans" sz="5000" i="1">
                                        <a:latin typeface="Cambria Math" panose="02040503050406030204" pitchFamily="18" charset="0"/>
                                        <a:ea typeface="Cambria Math" panose="02040503050406030204" pitchFamily="18" charset="0"/>
                                      </a:rPr>
                                      <m:t>(</m:t>
                                    </m:r>
                                    <m:r>
                                      <a:rPr lang="en-US" altLang="zh-Hans" sz="5000" b="0" i="1" smtClean="0">
                                        <a:latin typeface="Cambria Math" panose="02040503050406030204" pitchFamily="18" charset="0"/>
                                        <a:ea typeface="Cambria Math" panose="02040503050406030204" pitchFamily="18" charset="0"/>
                                      </a:rPr>
                                      <m:t>𝑥</m:t>
                                    </m:r>
                                    <m:r>
                                      <a:rPr lang="en-US" altLang="zh-Hans" sz="5000" i="1">
                                        <a:latin typeface="Cambria Math" panose="02040503050406030204" pitchFamily="18" charset="0"/>
                                        <a:ea typeface="Cambria Math" panose="02040503050406030204" pitchFamily="18" charset="0"/>
                                      </a:rPr>
                                      <m:t>)</m:t>
                                    </m:r>
                                    <m:r>
                                      <a:rPr lang="en-US" altLang="zh-Hans" sz="5000" i="1" smtClean="0">
                                        <a:latin typeface="Cambria Math" panose="02040503050406030204" pitchFamily="18" charset="0"/>
                                        <a:ea typeface="Cambria Math" panose="02040503050406030204" pitchFamily="18" charset="0"/>
                                      </a:rPr>
                                      <m:t> </m:t>
                                    </m:r>
                                  </m:sub>
                                  <m:sup/>
                                  <m:e>
                                    <m:r>
                                      <a:rPr lang="en-US" altLang="zh-Hans" sz="5000" b="0" i="1" smtClean="0">
                                        <a:latin typeface="Cambria Math" panose="02040503050406030204" pitchFamily="18" charset="0"/>
                                      </a:rPr>
                                      <m:t>𝐾</m:t>
                                    </m:r>
                                    <m:d>
                                      <m:dPr>
                                        <m:ctrlPr>
                                          <a:rPr lang="en-US" altLang="zh-Hans" sz="5000" i="1">
                                            <a:latin typeface="Cambria Math" panose="02040503050406030204" pitchFamily="18" charset="0"/>
                                          </a:rPr>
                                        </m:ctrlPr>
                                      </m:dPr>
                                      <m:e>
                                        <m:r>
                                          <a:rPr lang="en-US" altLang="zh-Hans" sz="5000" b="0" i="1" smtClean="0">
                                            <a:latin typeface="Cambria Math" panose="02040503050406030204" pitchFamily="18" charset="0"/>
                                          </a:rPr>
                                          <m:t>𝑥</m:t>
                                        </m:r>
                                        <m:r>
                                          <a:rPr lang="en-US" altLang="zh-Hans" sz="5000" i="1">
                                            <a:latin typeface="Cambria Math" panose="02040503050406030204" pitchFamily="18" charset="0"/>
                                          </a:rPr>
                                          <m:t>,</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d>
                                  </m:e>
                                </m:nary>
                              </m:den>
                            </m:f>
                            <m:r>
                              <a:rPr lang="en-US" altLang="zh-Hans" sz="5000" b="0" i="1" smtClean="0">
                                <a:latin typeface="Cambria Math" panose="02040503050406030204" pitchFamily="18" charset="0"/>
                              </a:rPr>
                              <m:t> </m:t>
                            </m:r>
                            <m:sSub>
                              <m:sSubPr>
                                <m:ctrlPr>
                                  <a:rPr lang="en-US" altLang="zh-Hans" sz="5000" i="1">
                                    <a:latin typeface="Cambria Math" panose="02040503050406030204" pitchFamily="18" charset="0"/>
                                  </a:rPr>
                                </m:ctrlPr>
                              </m:sSubPr>
                              <m:e>
                                <m:r>
                                  <a:rPr lang="en-US" altLang="zh-Hans" sz="5000" i="1">
                                    <a:latin typeface="Cambria Math" panose="02040503050406030204" pitchFamily="18" charset="0"/>
                                  </a:rPr>
                                  <m:t>𝑥</m:t>
                                </m:r>
                              </m:e>
                              <m:sub>
                                <m:r>
                                  <a:rPr lang="en-US" altLang="zh-Hans" sz="5000" i="1">
                                    <a:latin typeface="Cambria Math" panose="02040503050406030204" pitchFamily="18" charset="0"/>
                                  </a:rPr>
                                  <m:t>𝑗</m:t>
                                </m:r>
                              </m:sub>
                            </m:sSub>
                          </m:e>
                        </m:nary>
                      </m:oMath>
                    </m:oMathPara>
                  </a14:m>
                  <a:endParaRPr lang="en-US" altLang="zh-Hans" sz="5000" dirty="0"/>
                </a:p>
              </p:txBody>
            </p:sp>
          </mc:Choice>
          <mc:Fallback xmlns="">
            <p:sp>
              <p:nvSpPr>
                <p:cNvPr id="10" name="Rectangle 9">
                  <a:extLst>
                    <a:ext uri="{FF2B5EF4-FFF2-40B4-BE49-F238E27FC236}">
                      <a16:creationId xmlns:a16="http://schemas.microsoft.com/office/drawing/2014/main" id="{84690E42-5713-8246-B4A1-FF4BC5E57A32}"/>
                    </a:ext>
                  </a:extLst>
                </p:cNvPr>
                <p:cNvSpPr>
                  <a:spLocks noRot="1" noChangeAspect="1" noMove="1" noResize="1" noEditPoints="1" noAdjustHandles="1" noChangeArrowheads="1" noChangeShapeType="1" noTextEdit="1"/>
                </p:cNvSpPr>
                <p:nvPr/>
              </p:nvSpPr>
              <p:spPr>
                <a:xfrm>
                  <a:off x="533400" y="8407787"/>
                  <a:ext cx="9994403" cy="2262799"/>
                </a:xfrm>
                <a:prstGeom prst="rect">
                  <a:avLst/>
                </a:prstGeom>
                <a:blipFill>
                  <a:blip r:embed="rId4"/>
                  <a:stretch>
                    <a:fillRect t="-113966" b="-157542"/>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3B2B1818-4A06-C145-B94C-A5CDAAE0DD5C}"/>
              </a:ext>
            </a:extLst>
          </p:cNvPr>
          <p:cNvSpPr txBox="1"/>
          <p:nvPr/>
        </p:nvSpPr>
        <p:spPr>
          <a:xfrm>
            <a:off x="533400" y="11183240"/>
            <a:ext cx="8954952" cy="861774"/>
          </a:xfrm>
          <a:prstGeom prst="rect">
            <a:avLst/>
          </a:prstGeom>
          <a:noFill/>
        </p:spPr>
        <p:txBody>
          <a:bodyPr wrap="none" rtlCol="0">
            <a:spAutoFit/>
          </a:bodyPr>
          <a:lstStyle/>
          <a:p>
            <a:r>
              <a:rPr lang="en-US" sz="5000" dirty="0"/>
              <a:t>Converging to the same mean?</a:t>
            </a:r>
          </a:p>
        </p:txBody>
      </p:sp>
      <p:grpSp>
        <p:nvGrpSpPr>
          <p:cNvPr id="15" name="Group 14">
            <a:extLst>
              <a:ext uri="{FF2B5EF4-FFF2-40B4-BE49-F238E27FC236}">
                <a16:creationId xmlns:a16="http://schemas.microsoft.com/office/drawing/2014/main" id="{D14F18D6-C38B-144B-B376-CFDD08F9EC2F}"/>
              </a:ext>
            </a:extLst>
          </p:cNvPr>
          <p:cNvGrpSpPr/>
          <p:nvPr/>
        </p:nvGrpSpPr>
        <p:grpSpPr>
          <a:xfrm>
            <a:off x="12039600" y="8153400"/>
            <a:ext cx="9144000" cy="4590365"/>
            <a:chOff x="12039600" y="8153400"/>
            <a:chExt cx="9144000" cy="4590365"/>
          </a:xfrm>
        </p:grpSpPr>
        <p:pic>
          <p:nvPicPr>
            <p:cNvPr id="11" name="Picture 10">
              <a:extLst>
                <a:ext uri="{FF2B5EF4-FFF2-40B4-BE49-F238E27FC236}">
                  <a16:creationId xmlns:a16="http://schemas.microsoft.com/office/drawing/2014/main" id="{27CAE200-B352-B643-BCE3-B4CBCCD8C163}"/>
                </a:ext>
              </a:extLst>
            </p:cNvPr>
            <p:cNvPicPr>
              <a:picLocks noChangeAspect="1"/>
            </p:cNvPicPr>
            <p:nvPr/>
          </p:nvPicPr>
          <p:blipFill>
            <a:blip r:embed="rId5"/>
            <a:stretch>
              <a:fillRect/>
            </a:stretch>
          </p:blipFill>
          <p:spPr>
            <a:xfrm>
              <a:off x="12344400" y="8153400"/>
              <a:ext cx="5631531" cy="4289850"/>
            </a:xfrm>
            <a:prstGeom prst="rect">
              <a:avLst/>
            </a:prstGeom>
          </p:spPr>
        </p:pic>
        <p:sp>
          <p:nvSpPr>
            <p:cNvPr id="14" name="Rectangle 13">
              <a:extLst>
                <a:ext uri="{FF2B5EF4-FFF2-40B4-BE49-F238E27FC236}">
                  <a16:creationId xmlns:a16="http://schemas.microsoft.com/office/drawing/2014/main" id="{C3A80AEF-8E46-8C4F-91FC-6816DE6CF134}"/>
                </a:ext>
              </a:extLst>
            </p:cNvPr>
            <p:cNvSpPr/>
            <p:nvPr/>
          </p:nvSpPr>
          <p:spPr>
            <a:xfrm>
              <a:off x="12039600" y="12420600"/>
              <a:ext cx="9144000" cy="323165"/>
            </a:xfrm>
            <a:prstGeom prst="rect">
              <a:avLst/>
            </a:prstGeom>
          </p:spPr>
          <p:txBody>
            <a:bodyPr>
              <a:spAutoFit/>
            </a:bodyPr>
            <a:lstStyle/>
            <a:p>
              <a:r>
                <a:rPr lang="en-US" sz="1500" dirty="0">
                  <a:hlinkClick r:id="rId6">
                    <a:extLst>
                      <a:ext uri="{A12FA001-AC4F-418D-AE19-62706E023703}">
                        <ahyp:hlinkClr xmlns:ahyp="http://schemas.microsoft.com/office/drawing/2018/hyperlinkcolor" val="tx"/>
                      </a:ext>
                    </a:extLst>
                  </a:hlinkClick>
                </a:rPr>
                <a:t>https://tw.rpi.edu/web/project/JeffersonProjectAtLakeGeorge/Clustering</a:t>
              </a:r>
              <a:endParaRPr lang="en-US" sz="1500" dirty="0"/>
            </a:p>
          </p:txBody>
        </p:sp>
      </p:grpSp>
    </p:spTree>
    <p:extLst>
      <p:ext uri="{BB962C8B-B14F-4D97-AF65-F5344CB8AC3E}">
        <p14:creationId xmlns:p14="http://schemas.microsoft.com/office/powerpoint/2010/main" val="210554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6439-D04B-814F-81BF-8589A29949F7}"/>
              </a:ext>
            </a:extLst>
          </p:cNvPr>
          <p:cNvSpPr>
            <a:spLocks noGrp="1"/>
          </p:cNvSpPr>
          <p:nvPr>
            <p:ph type="title"/>
          </p:nvPr>
        </p:nvSpPr>
        <p:spPr/>
        <p:txBody>
          <a:bodyPr/>
          <a:lstStyle/>
          <a:p>
            <a:r>
              <a:rPr lang="en-US" dirty="0"/>
              <a:t>Recent Related Work</a:t>
            </a:r>
          </a:p>
        </p:txBody>
      </p:sp>
      <p:pic>
        <p:nvPicPr>
          <p:cNvPr id="5" name="Picture 4">
            <a:extLst>
              <a:ext uri="{FF2B5EF4-FFF2-40B4-BE49-F238E27FC236}">
                <a16:creationId xmlns:a16="http://schemas.microsoft.com/office/drawing/2014/main" id="{51A5584B-640E-B145-AD0F-ABEE42A41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7" y="3063248"/>
            <a:ext cx="8256230" cy="3582658"/>
          </a:xfrm>
          <a:prstGeom prst="rect">
            <a:avLst/>
          </a:prstGeom>
        </p:spPr>
      </p:pic>
      <p:sp>
        <p:nvSpPr>
          <p:cNvPr id="6" name="Rectangle 5">
            <a:extLst>
              <a:ext uri="{FF2B5EF4-FFF2-40B4-BE49-F238E27FC236}">
                <a16:creationId xmlns:a16="http://schemas.microsoft.com/office/drawing/2014/main" id="{9658FBE0-BAFF-D745-8A57-9B35DAA5156F}"/>
              </a:ext>
            </a:extLst>
          </p:cNvPr>
          <p:cNvSpPr/>
          <p:nvPr/>
        </p:nvSpPr>
        <p:spPr>
          <a:xfrm>
            <a:off x="228600" y="6934200"/>
            <a:ext cx="8458200" cy="1200329"/>
          </a:xfrm>
          <a:prstGeom prst="rect">
            <a:avLst/>
          </a:prstGeom>
        </p:spPr>
        <p:txBody>
          <a:bodyPr wrap="square">
            <a:spAutoFit/>
          </a:bodyPr>
          <a:lstStyle/>
          <a:p>
            <a:pPr algn="ctr"/>
            <a:r>
              <a:rPr lang="en-US" dirty="0"/>
              <a:t>Actor-Centric Relation Network</a:t>
            </a:r>
          </a:p>
          <a:p>
            <a:pPr algn="ctr"/>
            <a:r>
              <a:rPr lang="en-US" dirty="0"/>
              <a:t>[Sun et al, 2018]</a:t>
            </a:r>
          </a:p>
        </p:txBody>
      </p:sp>
      <p:pic>
        <p:nvPicPr>
          <p:cNvPr id="8" name="Picture 7">
            <a:extLst>
              <a:ext uri="{FF2B5EF4-FFF2-40B4-BE49-F238E27FC236}">
                <a16:creationId xmlns:a16="http://schemas.microsoft.com/office/drawing/2014/main" id="{B77CB831-CC7F-AB49-AE2B-853742087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599" y="3155954"/>
            <a:ext cx="8532015" cy="3397246"/>
          </a:xfrm>
          <a:prstGeom prst="rect">
            <a:avLst/>
          </a:prstGeom>
        </p:spPr>
      </p:pic>
      <p:sp>
        <p:nvSpPr>
          <p:cNvPr id="9" name="Rectangle 8">
            <a:extLst>
              <a:ext uri="{FF2B5EF4-FFF2-40B4-BE49-F238E27FC236}">
                <a16:creationId xmlns:a16="http://schemas.microsoft.com/office/drawing/2014/main" id="{A0A2256D-055F-A74F-93C8-5F1D0323700F}"/>
              </a:ext>
            </a:extLst>
          </p:cNvPr>
          <p:cNvSpPr/>
          <p:nvPr/>
        </p:nvSpPr>
        <p:spPr>
          <a:xfrm>
            <a:off x="9372598" y="6934199"/>
            <a:ext cx="8532015" cy="1200329"/>
          </a:xfrm>
          <a:prstGeom prst="rect">
            <a:avLst/>
          </a:prstGeom>
        </p:spPr>
        <p:txBody>
          <a:bodyPr wrap="square">
            <a:spAutoFit/>
          </a:bodyPr>
          <a:lstStyle/>
          <a:p>
            <a:pPr algn="ctr"/>
            <a:r>
              <a:rPr lang="en-US" dirty="0"/>
              <a:t>Video Action Transformer Network</a:t>
            </a:r>
          </a:p>
          <a:p>
            <a:pPr algn="ctr"/>
            <a:r>
              <a:rPr lang="en-US" dirty="0"/>
              <a:t>[</a:t>
            </a:r>
            <a:r>
              <a:rPr lang="en-US" dirty="0" err="1"/>
              <a:t>Girdhar</a:t>
            </a:r>
            <a:r>
              <a:rPr lang="en-US" dirty="0"/>
              <a:t> et al, 2019]</a:t>
            </a:r>
          </a:p>
        </p:txBody>
      </p:sp>
      <p:pic>
        <p:nvPicPr>
          <p:cNvPr id="13" name="Picture 12">
            <a:extLst>
              <a:ext uri="{FF2B5EF4-FFF2-40B4-BE49-F238E27FC236}">
                <a16:creationId xmlns:a16="http://schemas.microsoft.com/office/drawing/2014/main" id="{3A2894AF-D878-874C-BC0A-DB07CF99B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300" y="8534400"/>
            <a:ext cx="15631363" cy="2533473"/>
          </a:xfrm>
          <a:prstGeom prst="rect">
            <a:avLst/>
          </a:prstGeom>
        </p:spPr>
      </p:pic>
      <p:sp>
        <p:nvSpPr>
          <p:cNvPr id="14" name="Rectangle 13">
            <a:extLst>
              <a:ext uri="{FF2B5EF4-FFF2-40B4-BE49-F238E27FC236}">
                <a16:creationId xmlns:a16="http://schemas.microsoft.com/office/drawing/2014/main" id="{9C05F6A5-0FC4-CF4C-A1C7-2A5437768E52}"/>
              </a:ext>
            </a:extLst>
          </p:cNvPr>
          <p:cNvSpPr/>
          <p:nvPr/>
        </p:nvSpPr>
        <p:spPr>
          <a:xfrm>
            <a:off x="1257300" y="11331481"/>
            <a:ext cx="15631363" cy="1200329"/>
          </a:xfrm>
          <a:prstGeom prst="rect">
            <a:avLst/>
          </a:prstGeom>
        </p:spPr>
        <p:txBody>
          <a:bodyPr wrap="square">
            <a:spAutoFit/>
          </a:bodyPr>
          <a:lstStyle/>
          <a:p>
            <a:pPr algn="ctr"/>
            <a:r>
              <a:rPr lang="en-US" dirty="0"/>
              <a:t>Long-Term Feature Banks for Detailed Video Understanding</a:t>
            </a:r>
          </a:p>
          <a:p>
            <a:pPr algn="ctr"/>
            <a:r>
              <a:rPr lang="en-US" dirty="0"/>
              <a:t>[Wu et al, 2019]</a:t>
            </a:r>
          </a:p>
        </p:txBody>
      </p:sp>
    </p:spTree>
    <p:extLst>
      <p:ext uri="{BB962C8B-B14F-4D97-AF65-F5344CB8AC3E}">
        <p14:creationId xmlns:p14="http://schemas.microsoft.com/office/powerpoint/2010/main" val="3961824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EB8FE-973C-4C4C-9727-CCA95083E71D}"/>
              </a:ext>
            </a:extLst>
          </p:cNvPr>
          <p:cNvSpPr>
            <a:spLocks noGrp="1"/>
          </p:cNvSpPr>
          <p:nvPr>
            <p:ph type="title"/>
          </p:nvPr>
        </p:nvSpPr>
        <p:spPr/>
        <p:txBody>
          <a:bodyPr/>
          <a:lstStyle/>
          <a:p>
            <a:r>
              <a:rPr lang="en-US" dirty="0"/>
              <a:t>Learning Affinity with </a:t>
            </a:r>
            <a:br>
              <a:rPr lang="en-US" dirty="0"/>
            </a:br>
            <a:r>
              <a:rPr lang="en-US" dirty="0"/>
              <a:t>Semantic Supervision</a:t>
            </a:r>
          </a:p>
        </p:txBody>
      </p:sp>
      <p:grpSp>
        <p:nvGrpSpPr>
          <p:cNvPr id="4" name="Group 3">
            <a:extLst>
              <a:ext uri="{FF2B5EF4-FFF2-40B4-BE49-F238E27FC236}">
                <a16:creationId xmlns:a16="http://schemas.microsoft.com/office/drawing/2014/main" id="{A50F7AFF-D232-494D-B1F1-D9BAFD9F14D1}"/>
              </a:ext>
            </a:extLst>
          </p:cNvPr>
          <p:cNvGrpSpPr/>
          <p:nvPr/>
        </p:nvGrpSpPr>
        <p:grpSpPr>
          <a:xfrm>
            <a:off x="918289" y="3772379"/>
            <a:ext cx="16451422" cy="4420374"/>
            <a:chOff x="769778" y="6933426"/>
            <a:chExt cx="16451422" cy="4420374"/>
          </a:xfrm>
        </p:grpSpPr>
        <p:pic>
          <p:nvPicPr>
            <p:cNvPr id="5" name="Picture 4">
              <a:extLst>
                <a:ext uri="{FF2B5EF4-FFF2-40B4-BE49-F238E27FC236}">
                  <a16:creationId xmlns:a16="http://schemas.microsoft.com/office/drawing/2014/main" id="{2290AE64-DC86-134D-ACEC-03AF936EEAEE}"/>
                </a:ext>
              </a:extLst>
            </p:cNvPr>
            <p:cNvPicPr>
              <a:picLocks/>
            </p:cNvPicPr>
            <p:nvPr/>
          </p:nvPicPr>
          <p:blipFill>
            <a:blip r:embed="rId2"/>
            <a:stretch>
              <a:fillRect/>
            </a:stretch>
          </p:blipFill>
          <p:spPr>
            <a:xfrm>
              <a:off x="769778" y="6933426"/>
              <a:ext cx="4297680" cy="3866209"/>
            </a:xfrm>
            <a:prstGeom prst="rect">
              <a:avLst/>
            </a:prstGeom>
            <a:scene3d>
              <a:camera prst="isometricOffAxis1Right"/>
              <a:lightRig rig="threePt" dir="t"/>
            </a:scene3d>
          </p:spPr>
        </p:pic>
        <p:pic>
          <p:nvPicPr>
            <p:cNvPr id="6" name="Picture 5">
              <a:extLst>
                <a:ext uri="{FF2B5EF4-FFF2-40B4-BE49-F238E27FC236}">
                  <a16:creationId xmlns:a16="http://schemas.microsoft.com/office/drawing/2014/main" id="{A9739B07-969D-E141-99E1-2D32E5EE2284}"/>
                </a:ext>
              </a:extLst>
            </p:cNvPr>
            <p:cNvPicPr>
              <a:picLocks/>
            </p:cNvPicPr>
            <p:nvPr/>
          </p:nvPicPr>
          <p:blipFill>
            <a:blip r:embed="rId3"/>
            <a:stretch>
              <a:fillRect/>
            </a:stretch>
          </p:blipFill>
          <p:spPr>
            <a:xfrm>
              <a:off x="4808378" y="7117580"/>
              <a:ext cx="4297680" cy="3867912"/>
            </a:xfrm>
            <a:prstGeom prst="rect">
              <a:avLst/>
            </a:prstGeom>
            <a:scene3d>
              <a:camera prst="isometricOffAxis1Right"/>
              <a:lightRig rig="threePt" dir="t"/>
            </a:scene3d>
          </p:spPr>
        </p:pic>
        <p:pic>
          <p:nvPicPr>
            <p:cNvPr id="7" name="Picture 6">
              <a:extLst>
                <a:ext uri="{FF2B5EF4-FFF2-40B4-BE49-F238E27FC236}">
                  <a16:creationId xmlns:a16="http://schemas.microsoft.com/office/drawing/2014/main" id="{AB273795-B312-5049-B9CC-5CA20FDC2BCD}"/>
                </a:ext>
              </a:extLst>
            </p:cNvPr>
            <p:cNvPicPr>
              <a:picLocks/>
            </p:cNvPicPr>
            <p:nvPr/>
          </p:nvPicPr>
          <p:blipFill>
            <a:blip r:embed="rId4"/>
            <a:stretch>
              <a:fillRect/>
            </a:stretch>
          </p:blipFill>
          <p:spPr>
            <a:xfrm>
              <a:off x="8884920" y="7301734"/>
              <a:ext cx="4297680" cy="3867912"/>
            </a:xfrm>
            <a:prstGeom prst="rect">
              <a:avLst/>
            </a:prstGeom>
            <a:scene3d>
              <a:camera prst="isometricOffAxis1Right"/>
              <a:lightRig rig="threePt" dir="t"/>
            </a:scene3d>
          </p:spPr>
        </p:pic>
        <p:pic>
          <p:nvPicPr>
            <p:cNvPr id="8" name="Picture 7">
              <a:extLst>
                <a:ext uri="{FF2B5EF4-FFF2-40B4-BE49-F238E27FC236}">
                  <a16:creationId xmlns:a16="http://schemas.microsoft.com/office/drawing/2014/main" id="{B3E68C3E-3C4F-894D-8C1D-2D18BFF7F15E}"/>
                </a:ext>
              </a:extLst>
            </p:cNvPr>
            <p:cNvPicPr>
              <a:picLocks/>
            </p:cNvPicPr>
            <p:nvPr/>
          </p:nvPicPr>
          <p:blipFill>
            <a:blip r:embed="rId5"/>
            <a:stretch>
              <a:fillRect/>
            </a:stretch>
          </p:blipFill>
          <p:spPr>
            <a:xfrm>
              <a:off x="12923520" y="7485888"/>
              <a:ext cx="4297680" cy="3867912"/>
            </a:xfrm>
            <a:prstGeom prst="rect">
              <a:avLst/>
            </a:prstGeom>
            <a:scene3d>
              <a:camera prst="isometricOffAxis1Right"/>
              <a:lightRig rig="threePt" dir="t"/>
            </a:scene3d>
          </p:spPr>
        </p:pic>
      </p:grpSp>
      <p:grpSp>
        <p:nvGrpSpPr>
          <p:cNvPr id="9" name="Group 8">
            <a:extLst>
              <a:ext uri="{FF2B5EF4-FFF2-40B4-BE49-F238E27FC236}">
                <a16:creationId xmlns:a16="http://schemas.microsoft.com/office/drawing/2014/main" id="{72E68569-2C4D-524C-BF06-0C0383D22516}"/>
              </a:ext>
            </a:extLst>
          </p:cNvPr>
          <p:cNvGrpSpPr/>
          <p:nvPr/>
        </p:nvGrpSpPr>
        <p:grpSpPr>
          <a:xfrm>
            <a:off x="3080465" y="4724400"/>
            <a:ext cx="12626183" cy="2204931"/>
            <a:chOff x="2905281" y="3967269"/>
            <a:chExt cx="12626183" cy="2204931"/>
          </a:xfrm>
        </p:grpSpPr>
        <p:cxnSp>
          <p:nvCxnSpPr>
            <p:cNvPr id="10" name="Straight Arrow Connector 9">
              <a:extLst>
                <a:ext uri="{FF2B5EF4-FFF2-40B4-BE49-F238E27FC236}">
                  <a16:creationId xmlns:a16="http://schemas.microsoft.com/office/drawing/2014/main" id="{C6407A9C-C5EF-294E-90D8-6DDD7B5209C1}"/>
                </a:ext>
              </a:extLst>
            </p:cNvPr>
            <p:cNvCxnSpPr>
              <a:cxnSpLocks/>
            </p:cNvCxnSpPr>
            <p:nvPr/>
          </p:nvCxnSpPr>
          <p:spPr>
            <a:xfrm flipH="1">
              <a:off x="14782800" y="5199329"/>
              <a:ext cx="748663" cy="51567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8A4C7EA-7ECB-3744-B44B-16C05F90BEE5}"/>
                </a:ext>
              </a:extLst>
            </p:cNvPr>
            <p:cNvCxnSpPr>
              <a:cxnSpLocks/>
            </p:cNvCxnSpPr>
            <p:nvPr/>
          </p:nvCxnSpPr>
          <p:spPr>
            <a:xfrm flipH="1">
              <a:off x="10744201" y="5199329"/>
              <a:ext cx="4787262" cy="97287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FE1E0F-BFDF-F74B-B4F4-234813EA0E52}"/>
                </a:ext>
              </a:extLst>
            </p:cNvPr>
            <p:cNvCxnSpPr>
              <a:cxnSpLocks/>
            </p:cNvCxnSpPr>
            <p:nvPr/>
          </p:nvCxnSpPr>
          <p:spPr>
            <a:xfrm flipH="1">
              <a:off x="10515600" y="5199329"/>
              <a:ext cx="5015863" cy="694664"/>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F93F892-0876-1743-9B84-B9BCCD791595}"/>
                </a:ext>
              </a:extLst>
            </p:cNvPr>
            <p:cNvCxnSpPr>
              <a:cxnSpLocks/>
            </p:cNvCxnSpPr>
            <p:nvPr/>
          </p:nvCxnSpPr>
          <p:spPr>
            <a:xfrm flipH="1">
              <a:off x="10820400" y="5199329"/>
              <a:ext cx="4711063" cy="347332"/>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E46A92-982E-FE45-A79A-39BE9FCE059A}"/>
                </a:ext>
              </a:extLst>
            </p:cNvPr>
            <p:cNvCxnSpPr>
              <a:cxnSpLocks/>
            </p:cNvCxnSpPr>
            <p:nvPr/>
          </p:nvCxnSpPr>
          <p:spPr>
            <a:xfrm flipH="1">
              <a:off x="6705600" y="5199329"/>
              <a:ext cx="8825863" cy="51567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31F883-B03A-8C40-99FC-9F00C6882AEB}"/>
                </a:ext>
              </a:extLst>
            </p:cNvPr>
            <p:cNvCxnSpPr>
              <a:cxnSpLocks/>
            </p:cNvCxnSpPr>
            <p:nvPr/>
          </p:nvCxnSpPr>
          <p:spPr>
            <a:xfrm flipH="1">
              <a:off x="6553200" y="5199329"/>
              <a:ext cx="8978263" cy="173666"/>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55A280F-1D94-9346-B0EA-3E1383D66582}"/>
                </a:ext>
              </a:extLst>
            </p:cNvPr>
            <p:cNvCxnSpPr>
              <a:cxnSpLocks/>
            </p:cNvCxnSpPr>
            <p:nvPr/>
          </p:nvCxnSpPr>
          <p:spPr>
            <a:xfrm flipH="1">
              <a:off x="3429000" y="5199329"/>
              <a:ext cx="12102464" cy="972871"/>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C90CC5-529A-A640-B6C8-D4F68EEA13AA}"/>
                </a:ext>
              </a:extLst>
            </p:cNvPr>
            <p:cNvCxnSpPr>
              <a:cxnSpLocks/>
            </p:cNvCxnSpPr>
            <p:nvPr/>
          </p:nvCxnSpPr>
          <p:spPr>
            <a:xfrm flipH="1">
              <a:off x="3276600" y="5199329"/>
              <a:ext cx="12254863" cy="173666"/>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ED207C5-9B80-244A-B982-8E83D939A3CB}"/>
                </a:ext>
              </a:extLst>
            </p:cNvPr>
            <p:cNvCxnSpPr>
              <a:cxnSpLocks/>
            </p:cNvCxnSpPr>
            <p:nvPr/>
          </p:nvCxnSpPr>
          <p:spPr>
            <a:xfrm flipH="1">
              <a:off x="2905281" y="5199329"/>
              <a:ext cx="12626183" cy="0"/>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81B3D7C-DD6B-094E-B815-A2B6D4E32909}"/>
                </a:ext>
              </a:extLst>
            </p:cNvPr>
            <p:cNvCxnSpPr>
              <a:cxnSpLocks/>
            </p:cNvCxnSpPr>
            <p:nvPr/>
          </p:nvCxnSpPr>
          <p:spPr>
            <a:xfrm flipH="1" flipV="1">
              <a:off x="2905281" y="4878672"/>
              <a:ext cx="12626183" cy="304874"/>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AE35A1-43CE-FD48-9445-B845465F7E21}"/>
                </a:ext>
              </a:extLst>
            </p:cNvPr>
            <p:cNvCxnSpPr>
              <a:cxnSpLocks/>
            </p:cNvCxnSpPr>
            <p:nvPr/>
          </p:nvCxnSpPr>
          <p:spPr>
            <a:xfrm flipH="1" flipV="1">
              <a:off x="2905281" y="4314600"/>
              <a:ext cx="12626183" cy="884728"/>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96AA16-9A50-7847-AA8F-DCB184B63E2F}"/>
                </a:ext>
              </a:extLst>
            </p:cNvPr>
            <p:cNvCxnSpPr>
              <a:cxnSpLocks/>
            </p:cNvCxnSpPr>
            <p:nvPr/>
          </p:nvCxnSpPr>
          <p:spPr>
            <a:xfrm flipH="1" flipV="1">
              <a:off x="3276600" y="3967269"/>
              <a:ext cx="12254864" cy="1232059"/>
            </a:xfrm>
            <a:prstGeom prst="straightConnector1">
              <a:avLst/>
            </a:prstGeom>
            <a:ln w="50800">
              <a:solidFill>
                <a:schemeClr val="accent6"/>
              </a:solidFill>
              <a:headEnd type="oval" w="sm" len="sm"/>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1B0BC20-AE40-8442-A08A-20DE97432255}"/>
              </a:ext>
            </a:extLst>
          </p:cNvPr>
          <p:cNvGrpSpPr/>
          <p:nvPr/>
        </p:nvGrpSpPr>
        <p:grpSpPr>
          <a:xfrm>
            <a:off x="1002634" y="8595450"/>
            <a:ext cx="16367077" cy="3825150"/>
            <a:chOff x="152400" y="8229600"/>
            <a:chExt cx="17932478" cy="4191000"/>
          </a:xfrm>
        </p:grpSpPr>
        <p:grpSp>
          <p:nvGrpSpPr>
            <p:cNvPr id="22" name="Group 21">
              <a:extLst>
                <a:ext uri="{FF2B5EF4-FFF2-40B4-BE49-F238E27FC236}">
                  <a16:creationId xmlns:a16="http://schemas.microsoft.com/office/drawing/2014/main" id="{BDE9E8FE-28C3-6E4F-92D3-32710424612C}"/>
                </a:ext>
              </a:extLst>
            </p:cNvPr>
            <p:cNvGrpSpPr/>
            <p:nvPr/>
          </p:nvGrpSpPr>
          <p:grpSpPr>
            <a:xfrm>
              <a:off x="152400" y="8229600"/>
              <a:ext cx="17932478" cy="4191000"/>
              <a:chOff x="152400" y="2057400"/>
              <a:chExt cx="17932478" cy="4191000"/>
            </a:xfrm>
          </p:grpSpPr>
          <p:pic>
            <p:nvPicPr>
              <p:cNvPr id="23" name="Picture 22">
                <a:extLst>
                  <a:ext uri="{FF2B5EF4-FFF2-40B4-BE49-F238E27FC236}">
                    <a16:creationId xmlns:a16="http://schemas.microsoft.com/office/drawing/2014/main" id="{CC50BC98-A227-3C44-8FAB-EFA141EE6155}"/>
                  </a:ext>
                </a:extLst>
              </p:cNvPr>
              <p:cNvPicPr>
                <a:picLocks noChangeAspect="1"/>
              </p:cNvPicPr>
              <p:nvPr/>
            </p:nvPicPr>
            <p:blipFill>
              <a:blip r:embed="rId6"/>
              <a:stretch>
                <a:fillRect/>
              </a:stretch>
            </p:blipFill>
            <p:spPr>
              <a:xfrm>
                <a:off x="152400" y="2057400"/>
                <a:ext cx="4216400" cy="4191000"/>
              </a:xfrm>
              <a:prstGeom prst="rect">
                <a:avLst/>
              </a:prstGeom>
            </p:spPr>
          </p:pic>
          <p:pic>
            <p:nvPicPr>
              <p:cNvPr id="24" name="Picture 23">
                <a:extLst>
                  <a:ext uri="{FF2B5EF4-FFF2-40B4-BE49-F238E27FC236}">
                    <a16:creationId xmlns:a16="http://schemas.microsoft.com/office/drawing/2014/main" id="{86A79610-CD68-5948-9BDC-F6DD80016433}"/>
                  </a:ext>
                </a:extLst>
              </p:cNvPr>
              <p:cNvPicPr>
                <a:picLocks noChangeAspect="1"/>
              </p:cNvPicPr>
              <p:nvPr/>
            </p:nvPicPr>
            <p:blipFill>
              <a:blip r:embed="rId7"/>
              <a:stretch>
                <a:fillRect/>
              </a:stretch>
            </p:blipFill>
            <p:spPr>
              <a:xfrm>
                <a:off x="4724401" y="2057400"/>
                <a:ext cx="4228985" cy="4191000"/>
              </a:xfrm>
              <a:prstGeom prst="rect">
                <a:avLst/>
              </a:prstGeom>
            </p:spPr>
          </p:pic>
          <p:pic>
            <p:nvPicPr>
              <p:cNvPr id="25" name="Picture 24">
                <a:extLst>
                  <a:ext uri="{FF2B5EF4-FFF2-40B4-BE49-F238E27FC236}">
                    <a16:creationId xmlns:a16="http://schemas.microsoft.com/office/drawing/2014/main" id="{7CF076C6-BA6A-6346-82CD-AF3B9C2BE244}"/>
                  </a:ext>
                </a:extLst>
              </p:cNvPr>
              <p:cNvPicPr>
                <a:picLocks noChangeAspect="1"/>
              </p:cNvPicPr>
              <p:nvPr/>
            </p:nvPicPr>
            <p:blipFill>
              <a:blip r:embed="rId8"/>
              <a:stretch>
                <a:fillRect/>
              </a:stretch>
            </p:blipFill>
            <p:spPr>
              <a:xfrm>
                <a:off x="9296401" y="2057400"/>
                <a:ext cx="4203662" cy="4191000"/>
              </a:xfrm>
              <a:prstGeom prst="rect">
                <a:avLst/>
              </a:prstGeom>
            </p:spPr>
          </p:pic>
          <p:pic>
            <p:nvPicPr>
              <p:cNvPr id="26" name="Picture 25">
                <a:extLst>
                  <a:ext uri="{FF2B5EF4-FFF2-40B4-BE49-F238E27FC236}">
                    <a16:creationId xmlns:a16="http://schemas.microsoft.com/office/drawing/2014/main" id="{04759A3B-B47A-834C-B39B-72994111CE84}"/>
                  </a:ext>
                </a:extLst>
              </p:cNvPr>
              <p:cNvPicPr>
                <a:picLocks noChangeAspect="1"/>
              </p:cNvPicPr>
              <p:nvPr/>
            </p:nvPicPr>
            <p:blipFill>
              <a:blip r:embed="rId9"/>
              <a:stretch>
                <a:fillRect/>
              </a:stretch>
            </p:blipFill>
            <p:spPr>
              <a:xfrm>
                <a:off x="13868401" y="2057400"/>
                <a:ext cx="4216477" cy="4191000"/>
              </a:xfrm>
              <a:prstGeom prst="rect">
                <a:avLst/>
              </a:prstGeom>
            </p:spPr>
          </p:pic>
        </p:grpSp>
        <p:grpSp>
          <p:nvGrpSpPr>
            <p:cNvPr id="27" name="Group 26">
              <a:extLst>
                <a:ext uri="{FF2B5EF4-FFF2-40B4-BE49-F238E27FC236}">
                  <a16:creationId xmlns:a16="http://schemas.microsoft.com/office/drawing/2014/main" id="{93C21D82-D8A6-B940-A04C-E02F9BEE31E0}"/>
                </a:ext>
              </a:extLst>
            </p:cNvPr>
            <p:cNvGrpSpPr/>
            <p:nvPr/>
          </p:nvGrpSpPr>
          <p:grpSpPr>
            <a:xfrm>
              <a:off x="888495" y="9431341"/>
              <a:ext cx="15342105" cy="1617659"/>
              <a:chOff x="888495" y="4141791"/>
              <a:chExt cx="15342105" cy="1617659"/>
            </a:xfrm>
          </p:grpSpPr>
          <p:cxnSp>
            <p:nvCxnSpPr>
              <p:cNvPr id="28" name="Straight Arrow Connector 27">
                <a:extLst>
                  <a:ext uri="{FF2B5EF4-FFF2-40B4-BE49-F238E27FC236}">
                    <a16:creationId xmlns:a16="http://schemas.microsoft.com/office/drawing/2014/main" id="{006323F2-A71E-E648-8DA9-024F6499E923}"/>
                  </a:ext>
                </a:extLst>
              </p:cNvPr>
              <p:cNvCxnSpPr>
                <a:cxnSpLocks/>
              </p:cNvCxnSpPr>
              <p:nvPr/>
            </p:nvCxnSpPr>
            <p:spPr>
              <a:xfrm flipV="1">
                <a:off x="888495" y="4191000"/>
                <a:ext cx="5505685" cy="685800"/>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A91EB6-CC2E-694A-BD9A-C49F49EA48F7}"/>
                  </a:ext>
                </a:extLst>
              </p:cNvPr>
              <p:cNvCxnSpPr>
                <a:cxnSpLocks/>
              </p:cNvCxnSpPr>
              <p:nvPr/>
            </p:nvCxnSpPr>
            <p:spPr>
              <a:xfrm flipV="1">
                <a:off x="888495" y="4141792"/>
                <a:ext cx="10084305" cy="735009"/>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9B32DDD-1C24-254A-A8B4-C57BCB0475BB}"/>
                  </a:ext>
                </a:extLst>
              </p:cNvPr>
              <p:cNvCxnSpPr>
                <a:cxnSpLocks/>
              </p:cNvCxnSpPr>
              <p:nvPr/>
            </p:nvCxnSpPr>
            <p:spPr>
              <a:xfrm>
                <a:off x="888495" y="4876800"/>
                <a:ext cx="10008105" cy="882650"/>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1B97F4-6247-4942-93B8-BD2AA89B99D0}"/>
                  </a:ext>
                </a:extLst>
              </p:cNvPr>
              <p:cNvCxnSpPr>
                <a:cxnSpLocks/>
              </p:cNvCxnSpPr>
              <p:nvPr/>
            </p:nvCxnSpPr>
            <p:spPr>
              <a:xfrm flipV="1">
                <a:off x="888495" y="4141791"/>
                <a:ext cx="14046705" cy="735009"/>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A71F79E-EC30-574A-94C3-95AEAC6762BF}"/>
                  </a:ext>
                </a:extLst>
              </p:cNvPr>
              <p:cNvCxnSpPr>
                <a:cxnSpLocks/>
              </p:cNvCxnSpPr>
              <p:nvPr/>
            </p:nvCxnSpPr>
            <p:spPr>
              <a:xfrm flipV="1">
                <a:off x="888495" y="4775997"/>
                <a:ext cx="15342105" cy="100802"/>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1450AC-3FE9-0F45-923C-A36AA68BE829}"/>
                  </a:ext>
                </a:extLst>
              </p:cNvPr>
              <p:cNvCxnSpPr>
                <a:cxnSpLocks/>
              </p:cNvCxnSpPr>
              <p:nvPr/>
            </p:nvCxnSpPr>
            <p:spPr>
              <a:xfrm>
                <a:off x="888495" y="4876799"/>
                <a:ext cx="14656305" cy="390924"/>
              </a:xfrm>
              <a:prstGeom prst="straightConnector1">
                <a:avLst/>
              </a:prstGeom>
              <a:ln w="57150">
                <a:solidFill>
                  <a:srgbClr val="3DACFF"/>
                </a:solidFill>
                <a:prstDash val="soli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18066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8EF47F9-AA86-B143-8B8E-1C4D0E667FB7}"/>
              </a:ext>
            </a:extLst>
          </p:cNvPr>
          <p:cNvGrpSpPr/>
          <p:nvPr/>
        </p:nvGrpSpPr>
        <p:grpSpPr>
          <a:xfrm>
            <a:off x="1447800" y="4955117"/>
            <a:ext cx="15582900" cy="5255683"/>
            <a:chOff x="2328305" y="6505015"/>
            <a:chExt cx="13635595" cy="3553385"/>
          </a:xfrm>
        </p:grpSpPr>
        <p:pic>
          <p:nvPicPr>
            <p:cNvPr id="6" name="Picture 5">
              <a:extLst>
                <a:ext uri="{FF2B5EF4-FFF2-40B4-BE49-F238E27FC236}">
                  <a16:creationId xmlns:a16="http://schemas.microsoft.com/office/drawing/2014/main" id="{54BC5084-725C-A543-B22C-AE462F49F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305" y="6505015"/>
              <a:ext cx="6634969" cy="3553385"/>
            </a:xfrm>
            <a:prstGeom prst="rect">
              <a:avLst/>
            </a:prstGeom>
          </p:spPr>
        </p:pic>
        <p:pic>
          <p:nvPicPr>
            <p:cNvPr id="7" name="Picture 6">
              <a:extLst>
                <a:ext uri="{FF2B5EF4-FFF2-40B4-BE49-F238E27FC236}">
                  <a16:creationId xmlns:a16="http://schemas.microsoft.com/office/drawing/2014/main" id="{5ACB8FD4-A345-8F47-87B6-73D37E26B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486" y="6505015"/>
              <a:ext cx="6628414" cy="3553385"/>
            </a:xfrm>
            <a:prstGeom prst="rect">
              <a:avLst/>
            </a:prstGeom>
          </p:spPr>
        </p:pic>
        <p:grpSp>
          <p:nvGrpSpPr>
            <p:cNvPr id="8" name="Group 7">
              <a:extLst>
                <a:ext uri="{FF2B5EF4-FFF2-40B4-BE49-F238E27FC236}">
                  <a16:creationId xmlns:a16="http://schemas.microsoft.com/office/drawing/2014/main" id="{70DF008A-C37F-254C-8B78-E5850C30F5DD}"/>
                </a:ext>
              </a:extLst>
            </p:cNvPr>
            <p:cNvGrpSpPr/>
            <p:nvPr/>
          </p:nvGrpSpPr>
          <p:grpSpPr>
            <a:xfrm>
              <a:off x="7315200" y="7880381"/>
              <a:ext cx="6070921" cy="2171418"/>
              <a:chOff x="6858000" y="7772400"/>
              <a:chExt cx="7772400" cy="2779995"/>
            </a:xfrm>
          </p:grpSpPr>
          <p:cxnSp>
            <p:nvCxnSpPr>
              <p:cNvPr id="9" name="Straight Arrow Connector 8">
                <a:extLst>
                  <a:ext uri="{FF2B5EF4-FFF2-40B4-BE49-F238E27FC236}">
                    <a16:creationId xmlns:a16="http://schemas.microsoft.com/office/drawing/2014/main" id="{52A96B8F-DB0E-4146-8362-020EB9AABE09}"/>
                  </a:ext>
                </a:extLst>
              </p:cNvPr>
              <p:cNvCxnSpPr>
                <a:cxnSpLocks/>
              </p:cNvCxnSpPr>
              <p:nvPr/>
            </p:nvCxnSpPr>
            <p:spPr>
              <a:xfrm flipV="1">
                <a:off x="6858000" y="7772400"/>
                <a:ext cx="6400800" cy="1066800"/>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421FF74-301B-DC48-A44E-F9D551D0C6E9}"/>
                  </a:ext>
                </a:extLst>
              </p:cNvPr>
              <p:cNvCxnSpPr>
                <a:cxnSpLocks/>
              </p:cNvCxnSpPr>
              <p:nvPr/>
            </p:nvCxnSpPr>
            <p:spPr>
              <a:xfrm flipV="1">
                <a:off x="7010400" y="8686800"/>
                <a:ext cx="6747304" cy="1519335"/>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C8A438D-641B-AE42-995B-3CC093CAF1AF}"/>
                  </a:ext>
                </a:extLst>
              </p:cNvPr>
              <p:cNvCxnSpPr>
                <a:cxnSpLocks/>
              </p:cNvCxnSpPr>
              <p:nvPr/>
            </p:nvCxnSpPr>
            <p:spPr>
              <a:xfrm flipV="1">
                <a:off x="7769004" y="9220200"/>
                <a:ext cx="6861396" cy="1266226"/>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B6C1C1-3E97-C947-B883-D1ABCBAB5643}"/>
                  </a:ext>
                </a:extLst>
              </p:cNvPr>
              <p:cNvCxnSpPr>
                <a:cxnSpLocks/>
              </p:cNvCxnSpPr>
              <p:nvPr/>
            </p:nvCxnSpPr>
            <p:spPr>
              <a:xfrm flipV="1">
                <a:off x="8527608" y="9215884"/>
                <a:ext cx="6102792" cy="1336511"/>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7BBBA1-EB49-4B42-91A9-EE22A5971B95}"/>
                  </a:ext>
                </a:extLst>
              </p:cNvPr>
              <p:cNvCxnSpPr>
                <a:cxnSpLocks/>
              </p:cNvCxnSpPr>
              <p:nvPr/>
            </p:nvCxnSpPr>
            <p:spPr>
              <a:xfrm flipV="1">
                <a:off x="7162800" y="8289964"/>
                <a:ext cx="6248400" cy="1232461"/>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sp>
        <p:nvSpPr>
          <p:cNvPr id="16" name="Title 1">
            <a:extLst>
              <a:ext uri="{FF2B5EF4-FFF2-40B4-BE49-F238E27FC236}">
                <a16:creationId xmlns:a16="http://schemas.microsoft.com/office/drawing/2014/main" id="{FB7FC8BE-86C7-DF49-8D42-F707F6B91F26}"/>
              </a:ext>
            </a:extLst>
          </p:cNvPr>
          <p:cNvSpPr txBox="1">
            <a:spLocks/>
          </p:cNvSpPr>
          <p:nvPr/>
        </p:nvSpPr>
        <p:spPr>
          <a:xfrm>
            <a:off x="4547119" y="762000"/>
            <a:ext cx="15773400" cy="2474384"/>
          </a:xfrm>
          <a:prstGeom prst="rect">
            <a:avLst/>
          </a:prstGeom>
        </p:spPr>
        <p:txBody>
          <a:bodyPr vert="horz" lIns="91440" tIns="45720" rIns="91440" bIns="45720" rtlCol="0" anchor="ctr">
            <a:noAutofit/>
          </a:bodyPr>
          <a:lstStyle>
            <a:lvl1pPr algn="ctr" defTabSz="1706910" rtl="0" eaLnBrk="1" latinLnBrk="0" hangingPunct="1">
              <a:lnSpc>
                <a:spcPct val="90000"/>
              </a:lnSpc>
              <a:spcBef>
                <a:spcPct val="0"/>
              </a:spcBef>
              <a:buNone/>
              <a:defRPr sz="8213" kern="1200">
                <a:solidFill>
                  <a:schemeClr val="tx1"/>
                </a:solidFill>
                <a:latin typeface="+mj-lt"/>
                <a:ea typeface="+mj-ea"/>
                <a:cs typeface="+mj-cs"/>
              </a:defRPr>
            </a:lvl1pPr>
          </a:lstStyle>
          <a:p>
            <a:pPr algn="l"/>
            <a:br>
              <a:rPr lang="en-US" sz="7400"/>
            </a:br>
            <a:r>
              <a:rPr lang="en-US" sz="7400"/>
              <a:t>Learn Correspondence</a:t>
            </a:r>
            <a:br>
              <a:rPr lang="en-US" sz="7400"/>
            </a:br>
            <a:r>
              <a:rPr lang="en-US" sz="7400"/>
              <a:t>without Human Supervision</a:t>
            </a:r>
            <a:endParaRPr lang="en-US" sz="7400" dirty="0"/>
          </a:p>
        </p:txBody>
      </p:sp>
      <p:sp>
        <p:nvSpPr>
          <p:cNvPr id="17" name="Rectangle 16">
            <a:extLst>
              <a:ext uri="{FF2B5EF4-FFF2-40B4-BE49-F238E27FC236}">
                <a16:creationId xmlns:a16="http://schemas.microsoft.com/office/drawing/2014/main" id="{11E6EB84-E612-F04B-8F1B-6DC39D7D0CCD}"/>
              </a:ext>
            </a:extLst>
          </p:cNvPr>
          <p:cNvSpPr/>
          <p:nvPr/>
        </p:nvSpPr>
        <p:spPr>
          <a:xfrm>
            <a:off x="975685" y="1739205"/>
            <a:ext cx="2986715" cy="1384995"/>
          </a:xfrm>
          <a:prstGeom prst="rect">
            <a:avLst/>
          </a:prstGeom>
        </p:spPr>
        <p:txBody>
          <a:bodyPr wrap="none">
            <a:spAutoFit/>
          </a:bodyPr>
          <a:lstStyle/>
          <a:p>
            <a:r>
              <a:rPr lang="en-US" sz="8400" dirty="0">
                <a:solidFill>
                  <a:srgbClr val="FFFF00"/>
                </a:solidFill>
              </a:rPr>
              <a:t>Goal: </a:t>
            </a:r>
          </a:p>
        </p:txBody>
      </p:sp>
    </p:spTree>
    <p:extLst>
      <p:ext uri="{BB962C8B-B14F-4D97-AF65-F5344CB8AC3E}">
        <p14:creationId xmlns:p14="http://schemas.microsoft.com/office/powerpoint/2010/main" val="149087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EBB9-B9B1-454E-ADB7-5B8CAB10DD87}"/>
              </a:ext>
            </a:extLst>
          </p:cNvPr>
          <p:cNvSpPr>
            <a:spLocks noGrp="1"/>
          </p:cNvSpPr>
          <p:nvPr>
            <p:ph type="title"/>
          </p:nvPr>
        </p:nvSpPr>
        <p:spPr/>
        <p:txBody>
          <a:bodyPr>
            <a:normAutofit fontScale="90000"/>
          </a:bodyPr>
          <a:lstStyle/>
          <a:p>
            <a:r>
              <a:rPr lang="en-US" sz="8800" dirty="0"/>
              <a:t>Convolutional Neural Networks</a:t>
            </a:r>
            <a:endParaRPr lang="en-US" dirty="0"/>
          </a:p>
        </p:txBody>
      </p:sp>
      <p:pic>
        <p:nvPicPr>
          <p:cNvPr id="4" name="Picture 3">
            <a:extLst>
              <a:ext uri="{FF2B5EF4-FFF2-40B4-BE49-F238E27FC236}">
                <a16:creationId xmlns:a16="http://schemas.microsoft.com/office/drawing/2014/main" id="{D7A18D7B-CA2C-DF49-9547-2BD552DEF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06" y="5640217"/>
            <a:ext cx="17517194" cy="6210251"/>
          </a:xfrm>
          <a:prstGeom prst="rect">
            <a:avLst/>
          </a:prstGeom>
        </p:spPr>
      </p:pic>
      <p:sp>
        <p:nvSpPr>
          <p:cNvPr id="5" name="Rectangle 4">
            <a:extLst>
              <a:ext uri="{FF2B5EF4-FFF2-40B4-BE49-F238E27FC236}">
                <a16:creationId xmlns:a16="http://schemas.microsoft.com/office/drawing/2014/main" id="{B6E2143C-03FF-3C4A-96E3-37271A1E9CB8}"/>
              </a:ext>
            </a:extLst>
          </p:cNvPr>
          <p:cNvSpPr/>
          <p:nvPr/>
        </p:nvSpPr>
        <p:spPr>
          <a:xfrm>
            <a:off x="381000" y="12002869"/>
            <a:ext cx="17596853" cy="646331"/>
          </a:xfrm>
          <a:prstGeom prst="rect">
            <a:avLst/>
          </a:prstGeom>
        </p:spPr>
        <p:txBody>
          <a:bodyPr wrap="square">
            <a:spAutoFit/>
          </a:bodyPr>
          <a:lstStyle/>
          <a:p>
            <a:pPr algn="ctr"/>
            <a:r>
              <a:rPr lang="en-US" dirty="0"/>
              <a:t>Figure credit:  Van Den Oord et al.</a:t>
            </a:r>
          </a:p>
        </p:txBody>
      </p:sp>
      <p:sp>
        <p:nvSpPr>
          <p:cNvPr id="6" name="Content Placeholder 2">
            <a:extLst>
              <a:ext uri="{FF2B5EF4-FFF2-40B4-BE49-F238E27FC236}">
                <a16:creationId xmlns:a16="http://schemas.microsoft.com/office/drawing/2014/main" id="{6FF7DA53-E56F-2040-B3BF-D31CB5D9DBE4}"/>
              </a:ext>
            </a:extLst>
          </p:cNvPr>
          <p:cNvSpPr>
            <a:spLocks noGrp="1"/>
          </p:cNvSpPr>
          <p:nvPr>
            <p:ph idx="1"/>
          </p:nvPr>
        </p:nvSpPr>
        <p:spPr>
          <a:xfrm>
            <a:off x="1257300" y="3132508"/>
            <a:ext cx="15773400" cy="8122498"/>
          </a:xfrm>
        </p:spPr>
        <p:txBody>
          <a:bodyPr/>
          <a:lstStyle/>
          <a:p>
            <a:r>
              <a:rPr lang="en-US" dirty="0"/>
              <a:t>Convolution is local</a:t>
            </a:r>
          </a:p>
          <a:p>
            <a:r>
              <a:rPr lang="en-US" dirty="0"/>
              <a:t>Long-range Pairwise relations are not modeled</a:t>
            </a:r>
          </a:p>
        </p:txBody>
      </p:sp>
    </p:spTree>
    <p:extLst>
      <p:ext uri="{BB962C8B-B14F-4D97-AF65-F5344CB8AC3E}">
        <p14:creationId xmlns:p14="http://schemas.microsoft.com/office/powerpoint/2010/main" val="217240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223F9-B514-E640-BE1F-B3C3733D69F6}"/>
              </a:ext>
            </a:extLst>
          </p:cNvPr>
          <p:cNvSpPr>
            <a:spLocks noGrp="1"/>
          </p:cNvSpPr>
          <p:nvPr>
            <p:ph type="title"/>
          </p:nvPr>
        </p:nvSpPr>
        <p:spPr/>
        <p:txBody>
          <a:bodyPr>
            <a:normAutofit/>
          </a:bodyPr>
          <a:lstStyle/>
          <a:p>
            <a:r>
              <a:rPr lang="en-US" sz="7200" dirty="0"/>
              <a:t>The visual world exhibits continuity</a:t>
            </a:r>
          </a:p>
        </p:txBody>
      </p:sp>
      <p:pic>
        <p:nvPicPr>
          <p:cNvPr id="3" name="dog_appear">
            <a:hlinkClick r:id="" action="ppaction://media"/>
            <a:extLst>
              <a:ext uri="{FF2B5EF4-FFF2-40B4-BE49-F238E27FC236}">
                <a16:creationId xmlns:a16="http://schemas.microsoft.com/office/drawing/2014/main" id="{88066E34-DC35-3C4F-AD56-59DB7C9D39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5410" y="2895600"/>
            <a:ext cx="15537180" cy="8739664"/>
          </a:xfrm>
          <a:prstGeom prst="rect">
            <a:avLst/>
          </a:prstGeom>
        </p:spPr>
      </p:pic>
    </p:spTree>
    <p:extLst>
      <p:ext uri="{BB962C8B-B14F-4D97-AF65-F5344CB8AC3E}">
        <p14:creationId xmlns:p14="http://schemas.microsoft.com/office/powerpoint/2010/main" val="2761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409735C2-BE9A-D841-AEA0-60035E7F15D9}"/>
              </a:ext>
            </a:extLst>
          </p:cNvPr>
          <p:cNvSpPr>
            <a:spLocks noGrp="1"/>
          </p:cNvSpPr>
          <p:nvPr>
            <p:ph type="title"/>
          </p:nvPr>
        </p:nvSpPr>
        <p:spPr>
          <a:xfrm>
            <a:off x="1257300" y="681570"/>
            <a:ext cx="15773400" cy="2474384"/>
          </a:xfrm>
        </p:spPr>
        <p:txBody>
          <a:bodyPr>
            <a:normAutofit/>
          </a:bodyPr>
          <a:lstStyle/>
          <a:p>
            <a:r>
              <a:rPr lang="en-US" sz="7200" dirty="0"/>
              <a:t>Prior Work: Learning from Time</a:t>
            </a:r>
          </a:p>
        </p:txBody>
      </p:sp>
      <p:grpSp>
        <p:nvGrpSpPr>
          <p:cNvPr id="2" name="Group 1">
            <a:extLst>
              <a:ext uri="{FF2B5EF4-FFF2-40B4-BE49-F238E27FC236}">
                <a16:creationId xmlns:a16="http://schemas.microsoft.com/office/drawing/2014/main" id="{122AE94B-39C3-AB48-BFC6-19D75CEE6F2C}"/>
              </a:ext>
            </a:extLst>
          </p:cNvPr>
          <p:cNvGrpSpPr/>
          <p:nvPr/>
        </p:nvGrpSpPr>
        <p:grpSpPr>
          <a:xfrm>
            <a:off x="1104900" y="3276600"/>
            <a:ext cx="15811500" cy="9296400"/>
            <a:chOff x="1104900" y="2895600"/>
            <a:chExt cx="15811500" cy="9296400"/>
          </a:xfrm>
        </p:grpSpPr>
        <p:grpSp>
          <p:nvGrpSpPr>
            <p:cNvPr id="28" name="Group 27">
              <a:extLst>
                <a:ext uri="{FF2B5EF4-FFF2-40B4-BE49-F238E27FC236}">
                  <a16:creationId xmlns:a16="http://schemas.microsoft.com/office/drawing/2014/main" id="{F8EC01C7-D021-9E48-9D93-45B2E2FB46A5}"/>
                </a:ext>
              </a:extLst>
            </p:cNvPr>
            <p:cNvGrpSpPr/>
            <p:nvPr/>
          </p:nvGrpSpPr>
          <p:grpSpPr>
            <a:xfrm>
              <a:off x="1104900" y="2916067"/>
              <a:ext cx="7277100" cy="5344549"/>
              <a:chOff x="1104900" y="2916067"/>
              <a:chExt cx="7277100" cy="5344549"/>
            </a:xfrm>
          </p:grpSpPr>
          <p:pic>
            <p:nvPicPr>
              <p:cNvPr id="5" name="Picture 4">
                <a:extLst>
                  <a:ext uri="{FF2B5EF4-FFF2-40B4-BE49-F238E27FC236}">
                    <a16:creationId xmlns:a16="http://schemas.microsoft.com/office/drawing/2014/main" id="{D340F6A4-01FF-B244-9DEB-2F08579EE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2916067"/>
                <a:ext cx="6972300" cy="3682698"/>
              </a:xfrm>
              <a:prstGeom prst="rect">
                <a:avLst/>
              </a:prstGeom>
            </p:spPr>
          </p:pic>
          <p:sp>
            <p:nvSpPr>
              <p:cNvPr id="20" name="TextBox 19">
                <a:extLst>
                  <a:ext uri="{FF2B5EF4-FFF2-40B4-BE49-F238E27FC236}">
                    <a16:creationId xmlns:a16="http://schemas.microsoft.com/office/drawing/2014/main" id="{64133D32-511E-B546-BFE2-2871435F2AE1}"/>
                  </a:ext>
                </a:extLst>
              </p:cNvPr>
              <p:cNvSpPr txBox="1"/>
              <p:nvPr/>
            </p:nvSpPr>
            <p:spPr>
              <a:xfrm>
                <a:off x="1104900" y="6629400"/>
                <a:ext cx="7277100" cy="1631216"/>
              </a:xfrm>
              <a:prstGeom prst="rect">
                <a:avLst/>
              </a:prstGeom>
              <a:noFill/>
            </p:spPr>
            <p:txBody>
              <a:bodyPr wrap="square" rtlCol="0">
                <a:spAutoFit/>
              </a:bodyPr>
              <a:lstStyle/>
              <a:p>
                <a:pPr algn="ctr"/>
                <a:r>
                  <a:rPr lang="en-US" sz="5000" dirty="0"/>
                  <a:t>Predict Color in Time </a:t>
                </a:r>
              </a:p>
              <a:p>
                <a:pPr algn="ctr"/>
                <a:r>
                  <a:rPr lang="en-US" sz="5000" dirty="0"/>
                  <a:t>[</a:t>
                </a:r>
                <a:r>
                  <a:rPr lang="en-US" sz="5000" dirty="0" err="1"/>
                  <a:t>Vondrick</a:t>
                </a:r>
                <a:r>
                  <a:rPr lang="en-US" sz="5000" dirty="0"/>
                  <a:t> et al, 2018]</a:t>
                </a:r>
              </a:p>
            </p:txBody>
          </p:sp>
        </p:grpSp>
        <p:grpSp>
          <p:nvGrpSpPr>
            <p:cNvPr id="29" name="Group 28">
              <a:extLst>
                <a:ext uri="{FF2B5EF4-FFF2-40B4-BE49-F238E27FC236}">
                  <a16:creationId xmlns:a16="http://schemas.microsoft.com/office/drawing/2014/main" id="{874276E7-8B34-4B4A-B2AB-909C0F61D578}"/>
                </a:ext>
              </a:extLst>
            </p:cNvPr>
            <p:cNvGrpSpPr/>
            <p:nvPr/>
          </p:nvGrpSpPr>
          <p:grpSpPr>
            <a:xfrm>
              <a:off x="9944100" y="2895600"/>
              <a:ext cx="6972300" cy="5365016"/>
              <a:chOff x="9944100" y="2895600"/>
              <a:chExt cx="6972300" cy="5365016"/>
            </a:xfrm>
          </p:grpSpPr>
          <p:grpSp>
            <p:nvGrpSpPr>
              <p:cNvPr id="16" name="Group 15">
                <a:extLst>
                  <a:ext uri="{FF2B5EF4-FFF2-40B4-BE49-F238E27FC236}">
                    <a16:creationId xmlns:a16="http://schemas.microsoft.com/office/drawing/2014/main" id="{CE1CEE53-3643-CC48-8554-489D2260A956}"/>
                  </a:ext>
                </a:extLst>
              </p:cNvPr>
              <p:cNvGrpSpPr/>
              <p:nvPr/>
            </p:nvGrpSpPr>
            <p:grpSpPr>
              <a:xfrm>
                <a:off x="10238354" y="2895600"/>
                <a:ext cx="6383792" cy="3703165"/>
                <a:chOff x="9676311" y="3865733"/>
                <a:chExt cx="7391400" cy="4287667"/>
              </a:xfrm>
            </p:grpSpPr>
            <p:pic>
              <p:nvPicPr>
                <p:cNvPr id="11" name="Picture 10">
                  <a:extLst>
                    <a:ext uri="{FF2B5EF4-FFF2-40B4-BE49-F238E27FC236}">
                      <a16:creationId xmlns:a16="http://schemas.microsoft.com/office/drawing/2014/main" id="{45F74C4C-0C53-2C44-939F-1AD8D5FB5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2591" y="6721864"/>
                  <a:ext cx="3578840" cy="1431536"/>
                </a:xfrm>
                <a:prstGeom prst="rect">
                  <a:avLst/>
                </a:prstGeom>
              </p:spPr>
            </p:pic>
            <p:pic>
              <p:nvPicPr>
                <p:cNvPr id="13" name="Picture 12">
                  <a:extLst>
                    <a:ext uri="{FF2B5EF4-FFF2-40B4-BE49-F238E27FC236}">
                      <a16:creationId xmlns:a16="http://schemas.microsoft.com/office/drawing/2014/main" id="{730C2163-CFD5-9D4D-B738-C0C757605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6311" y="4512064"/>
                  <a:ext cx="7391400" cy="1431536"/>
                </a:xfrm>
                <a:prstGeom prst="rect">
                  <a:avLst/>
                </a:prstGeom>
              </p:spPr>
            </p:pic>
            <p:sp>
              <p:nvSpPr>
                <p:cNvPr id="14" name="TextBox 13">
                  <a:extLst>
                    <a:ext uri="{FF2B5EF4-FFF2-40B4-BE49-F238E27FC236}">
                      <a16:creationId xmlns:a16="http://schemas.microsoft.com/office/drawing/2014/main" id="{7D7D1E19-E005-2D4B-9CFF-D0ECBAABCC05}"/>
                    </a:ext>
                  </a:extLst>
                </p:cNvPr>
                <p:cNvSpPr txBox="1"/>
                <p:nvPr/>
              </p:nvSpPr>
              <p:spPr>
                <a:xfrm>
                  <a:off x="9676311" y="3865733"/>
                  <a:ext cx="7391400" cy="646331"/>
                </a:xfrm>
                <a:prstGeom prst="rect">
                  <a:avLst/>
                </a:prstGeom>
                <a:noFill/>
              </p:spPr>
              <p:txBody>
                <a:bodyPr wrap="square" rtlCol="0">
                  <a:spAutoFit/>
                </a:bodyPr>
                <a:lstStyle/>
                <a:p>
                  <a:pPr algn="ctr"/>
                  <a:r>
                    <a:rPr lang="en-US" dirty="0"/>
                    <a:t>Inputs</a:t>
                  </a:r>
                </a:p>
              </p:txBody>
            </p:sp>
            <p:sp>
              <p:nvSpPr>
                <p:cNvPr id="15" name="TextBox 14">
                  <a:extLst>
                    <a:ext uri="{FF2B5EF4-FFF2-40B4-BE49-F238E27FC236}">
                      <a16:creationId xmlns:a16="http://schemas.microsoft.com/office/drawing/2014/main" id="{95ED63B4-168D-0C42-86A8-8170C7F3D278}"/>
                    </a:ext>
                  </a:extLst>
                </p:cNvPr>
                <p:cNvSpPr txBox="1"/>
                <p:nvPr/>
              </p:nvSpPr>
              <p:spPr>
                <a:xfrm>
                  <a:off x="11582592" y="6019800"/>
                  <a:ext cx="3578840" cy="646331"/>
                </a:xfrm>
                <a:prstGeom prst="rect">
                  <a:avLst/>
                </a:prstGeom>
                <a:noFill/>
              </p:spPr>
              <p:txBody>
                <a:bodyPr wrap="square" rtlCol="0">
                  <a:spAutoFit/>
                </a:bodyPr>
                <a:lstStyle/>
                <a:p>
                  <a:pPr algn="ctr"/>
                  <a:r>
                    <a:rPr lang="en-US" dirty="0"/>
                    <a:t>Outputs</a:t>
                  </a:r>
                </a:p>
              </p:txBody>
            </p:sp>
          </p:grpSp>
          <p:sp>
            <p:nvSpPr>
              <p:cNvPr id="21" name="TextBox 20">
                <a:extLst>
                  <a:ext uri="{FF2B5EF4-FFF2-40B4-BE49-F238E27FC236}">
                    <a16:creationId xmlns:a16="http://schemas.microsoft.com/office/drawing/2014/main" id="{D2D4C936-1748-B443-A986-3DEA542F61BB}"/>
                  </a:ext>
                </a:extLst>
              </p:cNvPr>
              <p:cNvSpPr txBox="1"/>
              <p:nvPr/>
            </p:nvSpPr>
            <p:spPr>
              <a:xfrm>
                <a:off x="9944100" y="6629400"/>
                <a:ext cx="6972300" cy="1631216"/>
              </a:xfrm>
              <a:prstGeom prst="rect">
                <a:avLst/>
              </a:prstGeom>
              <a:noFill/>
            </p:spPr>
            <p:txBody>
              <a:bodyPr wrap="square" rtlCol="0">
                <a:spAutoFit/>
              </a:bodyPr>
              <a:lstStyle/>
              <a:p>
                <a:pPr algn="ctr"/>
                <a:r>
                  <a:rPr lang="en-US" sz="5000" dirty="0"/>
                  <a:t>Predict Pixel in Time </a:t>
                </a:r>
              </a:p>
              <a:p>
                <a:pPr algn="ctr"/>
                <a:r>
                  <a:rPr lang="en-US" sz="5000" dirty="0"/>
                  <a:t>[Mathieu et al, 2015]</a:t>
                </a:r>
              </a:p>
            </p:txBody>
          </p:sp>
        </p:grpSp>
        <p:grpSp>
          <p:nvGrpSpPr>
            <p:cNvPr id="30" name="Group 29">
              <a:extLst>
                <a:ext uri="{FF2B5EF4-FFF2-40B4-BE49-F238E27FC236}">
                  <a16:creationId xmlns:a16="http://schemas.microsoft.com/office/drawing/2014/main" id="{85FB4DDC-A3F5-F948-AF96-A5C8E10820C0}"/>
                </a:ext>
              </a:extLst>
            </p:cNvPr>
            <p:cNvGrpSpPr/>
            <p:nvPr/>
          </p:nvGrpSpPr>
          <p:grpSpPr>
            <a:xfrm>
              <a:off x="3481250" y="8680075"/>
              <a:ext cx="11325500" cy="3511925"/>
              <a:chOff x="3481250" y="8680075"/>
              <a:chExt cx="11325500" cy="3511925"/>
            </a:xfrm>
          </p:grpSpPr>
          <p:pic>
            <p:nvPicPr>
              <p:cNvPr id="23" name="Picture 22">
                <a:extLst>
                  <a:ext uri="{FF2B5EF4-FFF2-40B4-BE49-F238E27FC236}">
                    <a16:creationId xmlns:a16="http://schemas.microsoft.com/office/drawing/2014/main" id="{3CF5A386-1E39-DF47-B46A-3DEC40613E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5500" y="8928978"/>
                <a:ext cx="9697000" cy="2327280"/>
              </a:xfrm>
              <a:prstGeom prst="rect">
                <a:avLst/>
              </a:prstGeom>
            </p:spPr>
          </p:pic>
          <p:sp>
            <p:nvSpPr>
              <p:cNvPr id="24" name="TextBox 23">
                <a:extLst>
                  <a:ext uri="{FF2B5EF4-FFF2-40B4-BE49-F238E27FC236}">
                    <a16:creationId xmlns:a16="http://schemas.microsoft.com/office/drawing/2014/main" id="{768815B4-195A-AF45-88CA-D625117C90BE}"/>
                  </a:ext>
                </a:extLst>
              </p:cNvPr>
              <p:cNvSpPr txBox="1"/>
              <p:nvPr/>
            </p:nvSpPr>
            <p:spPr>
              <a:xfrm>
                <a:off x="3481250" y="11330226"/>
                <a:ext cx="11325500" cy="861774"/>
              </a:xfrm>
              <a:prstGeom prst="rect">
                <a:avLst/>
              </a:prstGeom>
              <a:noFill/>
            </p:spPr>
            <p:txBody>
              <a:bodyPr wrap="square" rtlCol="0">
                <a:spAutoFit/>
              </a:bodyPr>
              <a:lstStyle/>
              <a:p>
                <a:pPr algn="ctr"/>
                <a:r>
                  <a:rPr lang="en-US" sz="5000" dirty="0"/>
                  <a:t>Predict Arrow of Time [Wei et al, 2018]</a:t>
                </a:r>
              </a:p>
            </p:txBody>
          </p:sp>
          <p:sp>
            <p:nvSpPr>
              <p:cNvPr id="25" name="Right Arrow 24">
                <a:extLst>
                  <a:ext uri="{FF2B5EF4-FFF2-40B4-BE49-F238E27FC236}">
                    <a16:creationId xmlns:a16="http://schemas.microsoft.com/office/drawing/2014/main" id="{CCFBB7DC-C130-EA45-B814-AAD08CA1DA61}"/>
                  </a:ext>
                </a:extLst>
              </p:cNvPr>
              <p:cNvSpPr/>
              <p:nvPr/>
            </p:nvSpPr>
            <p:spPr>
              <a:xfrm>
                <a:off x="4295500" y="8680075"/>
                <a:ext cx="9697000" cy="762000"/>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42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6A57-9D6B-3547-962E-0B311219BD86}"/>
              </a:ext>
            </a:extLst>
          </p:cNvPr>
          <p:cNvSpPr>
            <a:spLocks noGrp="1"/>
          </p:cNvSpPr>
          <p:nvPr>
            <p:ph type="title"/>
          </p:nvPr>
        </p:nvSpPr>
        <p:spPr/>
        <p:txBody>
          <a:bodyPr>
            <a:normAutofit fontScale="90000"/>
          </a:bodyPr>
          <a:lstStyle/>
          <a:p>
            <a:r>
              <a:rPr lang="en-US" sz="8800" dirty="0"/>
              <a:t>Using Tracking to Learn Features</a:t>
            </a:r>
            <a:endParaRPr lang="en-US" dirty="0"/>
          </a:p>
        </p:txBody>
      </p:sp>
      <p:pic>
        <p:nvPicPr>
          <p:cNvPr id="14" name="Picture 3">
            <a:extLst>
              <a:ext uri="{FF2B5EF4-FFF2-40B4-BE49-F238E27FC236}">
                <a16:creationId xmlns:a16="http://schemas.microsoft.com/office/drawing/2014/main" id="{D80E8235-6339-B64D-9E95-3E7DDCCF10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744" y="7689461"/>
            <a:ext cx="3306690" cy="248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a:extLst>
              <a:ext uri="{FF2B5EF4-FFF2-40B4-BE49-F238E27FC236}">
                <a16:creationId xmlns:a16="http://schemas.microsoft.com/office/drawing/2014/main" id="{E6046023-C74D-AD40-9AC1-1AB04892E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8640" y="7694748"/>
            <a:ext cx="3311568" cy="248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3A85072C-8052-2543-BFFA-9FE7E02C97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3649" y="7694748"/>
            <a:ext cx="3322606" cy="248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 name="Group 43">
            <a:extLst>
              <a:ext uri="{FF2B5EF4-FFF2-40B4-BE49-F238E27FC236}">
                <a16:creationId xmlns:a16="http://schemas.microsoft.com/office/drawing/2014/main" id="{6F414CF7-2C6C-1942-AEFA-C7C1CB0C3DEB}"/>
              </a:ext>
            </a:extLst>
          </p:cNvPr>
          <p:cNvGrpSpPr/>
          <p:nvPr/>
        </p:nvGrpSpPr>
        <p:grpSpPr>
          <a:xfrm>
            <a:off x="4294579" y="8581144"/>
            <a:ext cx="9638947" cy="1252326"/>
            <a:chOff x="1168635" y="10061319"/>
            <a:chExt cx="9638947" cy="1252326"/>
          </a:xfrm>
        </p:grpSpPr>
        <p:sp>
          <p:nvSpPr>
            <p:cNvPr id="15" name="Rectangle 14">
              <a:extLst>
                <a:ext uri="{FF2B5EF4-FFF2-40B4-BE49-F238E27FC236}">
                  <a16:creationId xmlns:a16="http://schemas.microsoft.com/office/drawing/2014/main" id="{C6B86E43-22EC-A348-B101-929947CFEE75}"/>
                </a:ext>
              </a:extLst>
            </p:cNvPr>
            <p:cNvSpPr/>
            <p:nvPr/>
          </p:nvSpPr>
          <p:spPr>
            <a:xfrm>
              <a:off x="1168635" y="10089584"/>
              <a:ext cx="1176363" cy="117636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Rectangle 12">
              <a:extLst>
                <a:ext uri="{FF2B5EF4-FFF2-40B4-BE49-F238E27FC236}">
                  <a16:creationId xmlns:a16="http://schemas.microsoft.com/office/drawing/2014/main" id="{A989EFFF-9944-5844-A0DF-A01F225BFA52}"/>
                </a:ext>
              </a:extLst>
            </p:cNvPr>
            <p:cNvSpPr/>
            <p:nvPr/>
          </p:nvSpPr>
          <p:spPr>
            <a:xfrm>
              <a:off x="5374045" y="10137282"/>
              <a:ext cx="1176363" cy="117636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Rectangle 10">
              <a:extLst>
                <a:ext uri="{FF2B5EF4-FFF2-40B4-BE49-F238E27FC236}">
                  <a16:creationId xmlns:a16="http://schemas.microsoft.com/office/drawing/2014/main" id="{8E70927A-D7FD-674F-B711-31114EADDEEA}"/>
                </a:ext>
              </a:extLst>
            </p:cNvPr>
            <p:cNvSpPr/>
            <p:nvPr/>
          </p:nvSpPr>
          <p:spPr>
            <a:xfrm>
              <a:off x="9624248" y="10061319"/>
              <a:ext cx="1183334" cy="118333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8" name="Curved Connector 7">
              <a:extLst>
                <a:ext uri="{FF2B5EF4-FFF2-40B4-BE49-F238E27FC236}">
                  <a16:creationId xmlns:a16="http://schemas.microsoft.com/office/drawing/2014/main" id="{30FF2B26-EFDF-624D-BE24-6641F2E291F7}"/>
                </a:ext>
              </a:extLst>
            </p:cNvPr>
            <p:cNvCxnSpPr>
              <a:cxnSpLocks/>
            </p:cNvCxnSpPr>
            <p:nvPr/>
          </p:nvCxnSpPr>
          <p:spPr>
            <a:xfrm>
              <a:off x="1656853" y="10677765"/>
              <a:ext cx="4242139" cy="195512"/>
            </a:xfrm>
            <a:prstGeom prst="curvedConnector3">
              <a:avLst/>
            </a:prstGeom>
            <a:ln w="76200">
              <a:solidFill>
                <a:srgbClr val="FFC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6E502790-2B41-634A-8F5D-B96A7F76F753}"/>
                </a:ext>
              </a:extLst>
            </p:cNvPr>
            <p:cNvCxnSpPr>
              <a:cxnSpLocks/>
            </p:cNvCxnSpPr>
            <p:nvPr/>
          </p:nvCxnSpPr>
          <p:spPr>
            <a:xfrm flipV="1">
              <a:off x="5962226" y="10454635"/>
              <a:ext cx="4381427" cy="436761"/>
            </a:xfrm>
            <a:prstGeom prst="curvedConnector3">
              <a:avLst>
                <a:gd name="adj1" fmla="val 50000"/>
              </a:avLst>
            </a:prstGeom>
            <a:ln w="76200">
              <a:solidFill>
                <a:srgbClr val="FFC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1993DFB-4EB3-ED4D-A2BE-235D89FEF1F3}"/>
              </a:ext>
            </a:extLst>
          </p:cNvPr>
          <p:cNvGrpSpPr/>
          <p:nvPr/>
        </p:nvGrpSpPr>
        <p:grpSpPr>
          <a:xfrm>
            <a:off x="4882761" y="5998955"/>
            <a:ext cx="8459098" cy="2534255"/>
            <a:chOff x="4882761" y="6075155"/>
            <a:chExt cx="8459098" cy="2534255"/>
          </a:xfrm>
        </p:grpSpPr>
        <p:pic>
          <p:nvPicPr>
            <p:cNvPr id="20" name="Picture 4">
              <a:extLst>
                <a:ext uri="{FF2B5EF4-FFF2-40B4-BE49-F238E27FC236}">
                  <a16:creationId xmlns:a16="http://schemas.microsoft.com/office/drawing/2014/main" id="{B46FE3C8-B00B-E649-8467-A8A9ECFA22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9971" y="6079885"/>
              <a:ext cx="1186073" cy="117741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08C41CBC-BDBC-D542-A3C9-55218B4BA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5897" y="6075155"/>
              <a:ext cx="1186073" cy="117741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Elbow Connector 21">
              <a:extLst>
                <a:ext uri="{FF2B5EF4-FFF2-40B4-BE49-F238E27FC236}">
                  <a16:creationId xmlns:a16="http://schemas.microsoft.com/office/drawing/2014/main" id="{3249F35E-3D01-7C48-B5AC-41554D60AA51}"/>
                </a:ext>
              </a:extLst>
            </p:cNvPr>
            <p:cNvCxnSpPr>
              <a:cxnSpLocks/>
              <a:stCxn id="11" idx="0"/>
              <a:endCxn id="20" idx="2"/>
            </p:cNvCxnSpPr>
            <p:nvPr/>
          </p:nvCxnSpPr>
          <p:spPr>
            <a:xfrm rot="16200000" flipV="1">
              <a:off x="11485512" y="6724796"/>
              <a:ext cx="1323844" cy="2388851"/>
            </a:xfrm>
            <a:prstGeom prst="bentConnector3">
              <a:avLst>
                <a:gd name="adj1" fmla="val 50000"/>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28C4271-D1C6-1141-B548-E05B1791D966}"/>
                </a:ext>
              </a:extLst>
            </p:cNvPr>
            <p:cNvCxnSpPr>
              <a:cxnSpLocks/>
              <a:stCxn id="15" idx="0"/>
              <a:endCxn id="21" idx="2"/>
            </p:cNvCxnSpPr>
            <p:nvPr/>
          </p:nvCxnSpPr>
          <p:spPr>
            <a:xfrm rot="5400000" flipH="1" flipV="1">
              <a:off x="5422428" y="6712904"/>
              <a:ext cx="1356839" cy="2436173"/>
            </a:xfrm>
            <a:prstGeom prst="bentConnector3">
              <a:avLst>
                <a:gd name="adj1" fmla="val 50000"/>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05DD4662-62E7-2A4A-A6EA-AC908A33E64F}"/>
              </a:ext>
            </a:extLst>
          </p:cNvPr>
          <p:cNvGrpSpPr/>
          <p:nvPr/>
        </p:nvGrpSpPr>
        <p:grpSpPr>
          <a:xfrm>
            <a:off x="6630739" y="2743200"/>
            <a:ext cx="5010461" cy="2913900"/>
            <a:chOff x="4076295" y="3130193"/>
            <a:chExt cx="5010461" cy="2913900"/>
          </a:xfrm>
        </p:grpSpPr>
        <p:grpSp>
          <p:nvGrpSpPr>
            <p:cNvPr id="30" name="Group 29">
              <a:extLst>
                <a:ext uri="{FF2B5EF4-FFF2-40B4-BE49-F238E27FC236}">
                  <a16:creationId xmlns:a16="http://schemas.microsoft.com/office/drawing/2014/main" id="{AFF619AC-2B20-2F47-9CE0-CFBA1720BF5A}"/>
                </a:ext>
              </a:extLst>
            </p:cNvPr>
            <p:cNvGrpSpPr/>
            <p:nvPr/>
          </p:nvGrpSpPr>
          <p:grpSpPr>
            <a:xfrm>
              <a:off x="4076295" y="4573635"/>
              <a:ext cx="1376387" cy="1470458"/>
              <a:chOff x="11553948" y="3774245"/>
              <a:chExt cx="1376387" cy="1470458"/>
            </a:xfrm>
          </p:grpSpPr>
          <p:sp>
            <p:nvSpPr>
              <p:cNvPr id="39" name="Trapezoid 38">
                <a:extLst>
                  <a:ext uri="{FF2B5EF4-FFF2-40B4-BE49-F238E27FC236}">
                    <a16:creationId xmlns:a16="http://schemas.microsoft.com/office/drawing/2014/main" id="{3349A106-C584-134F-AE7E-B546E955075C}"/>
                  </a:ext>
                </a:extLst>
              </p:cNvPr>
              <p:cNvSpPr/>
              <p:nvPr/>
            </p:nvSpPr>
            <p:spPr>
              <a:xfrm>
                <a:off x="11553948" y="4151149"/>
                <a:ext cx="1376387" cy="1093554"/>
              </a:xfrm>
              <a:prstGeom prst="trapezoid">
                <a:avLst/>
              </a:prstGeom>
              <a:solidFill>
                <a:schemeClr val="tx1">
                  <a:lumMod val="9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40" name="TextBox 39">
                <a:extLst>
                  <a:ext uri="{FF2B5EF4-FFF2-40B4-BE49-F238E27FC236}">
                    <a16:creationId xmlns:a16="http://schemas.microsoft.com/office/drawing/2014/main" id="{0D244A1A-3FC0-1045-9436-E0B2ABC778A2}"/>
                  </a:ext>
                </a:extLst>
              </p:cNvPr>
              <p:cNvSpPr txBox="1"/>
              <p:nvPr/>
            </p:nvSpPr>
            <p:spPr>
              <a:xfrm>
                <a:off x="11632839" y="4565929"/>
                <a:ext cx="1218603" cy="615553"/>
              </a:xfrm>
              <a:prstGeom prst="rect">
                <a:avLst/>
              </a:prstGeom>
              <a:noFill/>
            </p:spPr>
            <p:txBody>
              <a:bodyPr wrap="none" rtlCol="0">
                <a:spAutoFit/>
              </a:bodyPr>
              <a:lstStyle/>
              <a:p>
                <a:r>
                  <a:rPr lang="en-US" altLang="zh-CN" sz="3400" dirty="0">
                    <a:solidFill>
                      <a:schemeClr val="bg1"/>
                    </a:solidFill>
                  </a:rPr>
                  <a:t>CNN</a:t>
                </a:r>
                <a:endParaRPr lang="en-US" sz="3400" dirty="0">
                  <a:solidFill>
                    <a:schemeClr val="bg1"/>
                  </a:solidFill>
                </a:endParaRPr>
              </a:p>
            </p:txBody>
          </p:sp>
          <p:sp>
            <p:nvSpPr>
              <p:cNvPr id="41" name="Rectangle 40">
                <a:extLst>
                  <a:ext uri="{FF2B5EF4-FFF2-40B4-BE49-F238E27FC236}">
                    <a16:creationId xmlns:a16="http://schemas.microsoft.com/office/drawing/2014/main" id="{443D2C35-0D4F-7B44-B110-240DB1166BC3}"/>
                  </a:ext>
                </a:extLst>
              </p:cNvPr>
              <p:cNvSpPr/>
              <p:nvPr/>
            </p:nvSpPr>
            <p:spPr>
              <a:xfrm>
                <a:off x="11799815" y="3774245"/>
                <a:ext cx="878245" cy="281256"/>
              </a:xfrm>
              <a:prstGeom prst="rect">
                <a:avLst/>
              </a:prstGeom>
              <a:solidFill>
                <a:schemeClr val="tx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dirty="0">
                  <a:solidFill>
                    <a:schemeClr val="bg1"/>
                  </a:solidFill>
                </a:endParaRPr>
              </a:p>
            </p:txBody>
          </p:sp>
        </p:grpSp>
        <p:grpSp>
          <p:nvGrpSpPr>
            <p:cNvPr id="31" name="Group 30">
              <a:extLst>
                <a:ext uri="{FF2B5EF4-FFF2-40B4-BE49-F238E27FC236}">
                  <a16:creationId xmlns:a16="http://schemas.microsoft.com/office/drawing/2014/main" id="{037108AE-BBC9-614C-95FD-D2662385B7B0}"/>
                </a:ext>
              </a:extLst>
            </p:cNvPr>
            <p:cNvGrpSpPr/>
            <p:nvPr/>
          </p:nvGrpSpPr>
          <p:grpSpPr>
            <a:xfrm>
              <a:off x="7710369" y="4573635"/>
              <a:ext cx="1376387" cy="1470458"/>
              <a:chOff x="11553948" y="3774245"/>
              <a:chExt cx="1376387" cy="1470458"/>
            </a:xfrm>
          </p:grpSpPr>
          <p:sp>
            <p:nvSpPr>
              <p:cNvPr id="36" name="Trapezoid 35">
                <a:extLst>
                  <a:ext uri="{FF2B5EF4-FFF2-40B4-BE49-F238E27FC236}">
                    <a16:creationId xmlns:a16="http://schemas.microsoft.com/office/drawing/2014/main" id="{094CB254-4646-5E42-89F3-B92DC0A4DF72}"/>
                  </a:ext>
                </a:extLst>
              </p:cNvPr>
              <p:cNvSpPr/>
              <p:nvPr/>
            </p:nvSpPr>
            <p:spPr>
              <a:xfrm>
                <a:off x="11553948" y="4151149"/>
                <a:ext cx="1376387" cy="1093554"/>
              </a:xfrm>
              <a:prstGeom prst="trapezoid">
                <a:avLst/>
              </a:prstGeom>
              <a:solidFill>
                <a:schemeClr val="tx1">
                  <a:lumMod val="9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37" name="TextBox 36">
                <a:extLst>
                  <a:ext uri="{FF2B5EF4-FFF2-40B4-BE49-F238E27FC236}">
                    <a16:creationId xmlns:a16="http://schemas.microsoft.com/office/drawing/2014/main" id="{CFF26CA3-3B89-5D44-B8EC-92C4DA6171C2}"/>
                  </a:ext>
                </a:extLst>
              </p:cNvPr>
              <p:cNvSpPr txBox="1"/>
              <p:nvPr/>
            </p:nvSpPr>
            <p:spPr>
              <a:xfrm>
                <a:off x="11632839" y="4565929"/>
                <a:ext cx="1218603" cy="615553"/>
              </a:xfrm>
              <a:prstGeom prst="rect">
                <a:avLst/>
              </a:prstGeom>
              <a:noFill/>
            </p:spPr>
            <p:txBody>
              <a:bodyPr wrap="none" rtlCol="0">
                <a:spAutoFit/>
              </a:bodyPr>
              <a:lstStyle/>
              <a:p>
                <a:r>
                  <a:rPr lang="en-US" altLang="zh-CN" sz="3400" dirty="0">
                    <a:solidFill>
                      <a:schemeClr val="bg1"/>
                    </a:solidFill>
                  </a:rPr>
                  <a:t>CNN</a:t>
                </a:r>
                <a:endParaRPr lang="en-US" sz="3400" dirty="0">
                  <a:solidFill>
                    <a:schemeClr val="bg1"/>
                  </a:solidFill>
                </a:endParaRPr>
              </a:p>
            </p:txBody>
          </p:sp>
          <p:sp>
            <p:nvSpPr>
              <p:cNvPr id="38" name="Rectangle 37">
                <a:extLst>
                  <a:ext uri="{FF2B5EF4-FFF2-40B4-BE49-F238E27FC236}">
                    <a16:creationId xmlns:a16="http://schemas.microsoft.com/office/drawing/2014/main" id="{933FB493-A37A-544A-B370-FCABD45F7E6C}"/>
                  </a:ext>
                </a:extLst>
              </p:cNvPr>
              <p:cNvSpPr/>
              <p:nvPr/>
            </p:nvSpPr>
            <p:spPr>
              <a:xfrm>
                <a:off x="11799815" y="3774245"/>
                <a:ext cx="878245" cy="281256"/>
              </a:xfrm>
              <a:prstGeom prst="rect">
                <a:avLst/>
              </a:prstGeom>
              <a:solidFill>
                <a:schemeClr val="tx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dirty="0">
                  <a:solidFill>
                    <a:schemeClr val="bg1"/>
                  </a:solidFill>
                </a:endParaRPr>
              </a:p>
            </p:txBody>
          </p:sp>
        </p:grpSp>
        <p:sp>
          <p:nvSpPr>
            <p:cNvPr id="33" name="Rectangle 32">
              <a:extLst>
                <a:ext uri="{FF2B5EF4-FFF2-40B4-BE49-F238E27FC236}">
                  <a16:creationId xmlns:a16="http://schemas.microsoft.com/office/drawing/2014/main" id="{E3B86011-560E-1A4A-B117-0A32CF1F254E}"/>
                </a:ext>
              </a:extLst>
            </p:cNvPr>
            <p:cNvSpPr/>
            <p:nvPr/>
          </p:nvSpPr>
          <p:spPr>
            <a:xfrm>
              <a:off x="4389980" y="3130193"/>
              <a:ext cx="4360000" cy="712617"/>
            </a:xfrm>
            <a:prstGeom prst="rect">
              <a:avLst/>
            </a:prstGeom>
            <a:solidFill>
              <a:schemeClr val="tx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bg1"/>
                  </a:solidFill>
                </a:rPr>
                <a:t>Similarity</a:t>
              </a:r>
            </a:p>
          </p:txBody>
        </p:sp>
        <p:cxnSp>
          <p:nvCxnSpPr>
            <p:cNvPr id="34" name="Straight Arrow Connector 33">
              <a:extLst>
                <a:ext uri="{FF2B5EF4-FFF2-40B4-BE49-F238E27FC236}">
                  <a16:creationId xmlns:a16="http://schemas.microsoft.com/office/drawing/2014/main" id="{5D704383-54A0-DA4C-9D51-ADCB0707D50F}"/>
                </a:ext>
              </a:extLst>
            </p:cNvPr>
            <p:cNvCxnSpPr>
              <a:cxnSpLocks/>
            </p:cNvCxnSpPr>
            <p:nvPr/>
          </p:nvCxnSpPr>
          <p:spPr>
            <a:xfrm flipV="1">
              <a:off x="4761284" y="3886421"/>
              <a:ext cx="8483" cy="589088"/>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7AD201F-B658-E34D-B3E9-3B35F580CD6B}"/>
                </a:ext>
              </a:extLst>
            </p:cNvPr>
            <p:cNvCxnSpPr>
              <a:cxnSpLocks/>
            </p:cNvCxnSpPr>
            <p:nvPr/>
          </p:nvCxnSpPr>
          <p:spPr>
            <a:xfrm flipV="1">
              <a:off x="8398565" y="3871742"/>
              <a:ext cx="0" cy="595218"/>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92F47AF-6193-DD43-BEBC-8D92FC7A995F}"/>
                  </a:ext>
                </a:extLst>
              </p:cNvPr>
              <p:cNvSpPr txBox="1"/>
              <p:nvPr/>
            </p:nvSpPr>
            <p:spPr>
              <a:xfrm>
                <a:off x="2762686" y="10639217"/>
                <a:ext cx="12762628" cy="1631216"/>
              </a:xfrm>
              <a:prstGeom prst="rect">
                <a:avLst/>
              </a:prstGeom>
              <a:noFill/>
            </p:spPr>
            <p:txBody>
              <a:bodyPr wrap="square" rtlCol="0">
                <a:spAutoFit/>
              </a:bodyPr>
              <a:lstStyle/>
              <a:p>
                <a:pPr algn="ctr"/>
                <a:r>
                  <a:rPr lang="en-US" sz="5000" dirty="0">
                    <a:ea typeface="Cambria Math" panose="02040503050406030204" pitchFamily="18" charset="0"/>
                  </a:rPr>
                  <a:t>Tracking </a:t>
                </a:r>
                <a14:m>
                  <m:oMath xmlns:m="http://schemas.openxmlformats.org/officeDocument/2006/math">
                    <m:r>
                      <a:rPr lang="en-US" sz="5000" i="1" smtClean="0">
                        <a:latin typeface="Cambria Math" panose="02040503050406030204" pitchFamily="18" charset="0"/>
                        <a:ea typeface="Cambria Math" panose="02040503050406030204" pitchFamily="18" charset="0"/>
                      </a:rPr>
                      <m:t>→</m:t>
                    </m:r>
                  </m:oMath>
                </a14:m>
                <a:r>
                  <a:rPr lang="en-US" sz="5000" dirty="0"/>
                  <a:t> Similarity</a:t>
                </a:r>
              </a:p>
              <a:p>
                <a:pPr algn="ctr"/>
                <a:r>
                  <a:rPr lang="en-US" sz="5000" dirty="0"/>
                  <a:t>[Wang et al, 2015]</a:t>
                </a:r>
              </a:p>
            </p:txBody>
          </p:sp>
        </mc:Choice>
        <mc:Fallback xmlns="">
          <p:sp>
            <p:nvSpPr>
              <p:cNvPr id="46" name="TextBox 45">
                <a:extLst>
                  <a:ext uri="{FF2B5EF4-FFF2-40B4-BE49-F238E27FC236}">
                    <a16:creationId xmlns:a16="http://schemas.microsoft.com/office/drawing/2014/main" id="{992F47AF-6193-DD43-BEBC-8D92FC7A995F}"/>
                  </a:ext>
                </a:extLst>
              </p:cNvPr>
              <p:cNvSpPr txBox="1">
                <a:spLocks noRot="1" noChangeAspect="1" noMove="1" noResize="1" noEditPoints="1" noAdjustHandles="1" noChangeArrowheads="1" noChangeShapeType="1" noTextEdit="1"/>
              </p:cNvSpPr>
              <p:nvPr/>
            </p:nvSpPr>
            <p:spPr>
              <a:xfrm>
                <a:off x="2762686" y="10639217"/>
                <a:ext cx="12762628" cy="1631216"/>
              </a:xfrm>
              <a:prstGeom prst="rect">
                <a:avLst/>
              </a:prstGeom>
              <a:blipFill>
                <a:blip r:embed="rId8"/>
                <a:stretch>
                  <a:fillRect t="-8527" b="-19380"/>
                </a:stretch>
              </a:blipFill>
            </p:spPr>
            <p:txBody>
              <a:bodyPr/>
              <a:lstStyle/>
              <a:p>
                <a:r>
                  <a:rPr lang="en-US">
                    <a:noFill/>
                  </a:rPr>
                  <a:t> </a:t>
                </a:r>
              </a:p>
            </p:txBody>
          </p:sp>
        </mc:Fallback>
      </mc:AlternateContent>
    </p:spTree>
    <p:extLst>
      <p:ext uri="{BB962C8B-B14F-4D97-AF65-F5344CB8AC3E}">
        <p14:creationId xmlns:p14="http://schemas.microsoft.com/office/powerpoint/2010/main" val="425954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down)">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down)">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6A57-9D6B-3547-962E-0B311219BD86}"/>
              </a:ext>
            </a:extLst>
          </p:cNvPr>
          <p:cNvSpPr>
            <a:spLocks noGrp="1"/>
          </p:cNvSpPr>
          <p:nvPr>
            <p:ph type="title"/>
          </p:nvPr>
        </p:nvSpPr>
        <p:spPr/>
        <p:txBody>
          <a:bodyPr>
            <a:normAutofit fontScale="90000"/>
          </a:bodyPr>
          <a:lstStyle/>
          <a:p>
            <a:r>
              <a:rPr lang="en-US" sz="8800" dirty="0"/>
              <a:t>Using Tracking to Learn Features</a:t>
            </a:r>
            <a:endParaRPr lang="en-US" dirty="0"/>
          </a:p>
        </p:txBody>
      </p:sp>
      <p:pic>
        <p:nvPicPr>
          <p:cNvPr id="14" name="Picture 3">
            <a:extLst>
              <a:ext uri="{FF2B5EF4-FFF2-40B4-BE49-F238E27FC236}">
                <a16:creationId xmlns:a16="http://schemas.microsoft.com/office/drawing/2014/main" id="{D80E8235-6339-B64D-9E95-3E7DDCCF10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744" y="7689461"/>
            <a:ext cx="3306690" cy="248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a:extLst>
              <a:ext uri="{FF2B5EF4-FFF2-40B4-BE49-F238E27FC236}">
                <a16:creationId xmlns:a16="http://schemas.microsoft.com/office/drawing/2014/main" id="{E6046023-C74D-AD40-9AC1-1AB04892E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8640" y="7694748"/>
            <a:ext cx="3311568" cy="248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3A85072C-8052-2543-BFFA-9FE7E02C97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3649" y="7694748"/>
            <a:ext cx="3322606" cy="248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 name="Group 43">
            <a:extLst>
              <a:ext uri="{FF2B5EF4-FFF2-40B4-BE49-F238E27FC236}">
                <a16:creationId xmlns:a16="http://schemas.microsoft.com/office/drawing/2014/main" id="{6F414CF7-2C6C-1942-AEFA-C7C1CB0C3DEB}"/>
              </a:ext>
            </a:extLst>
          </p:cNvPr>
          <p:cNvGrpSpPr/>
          <p:nvPr/>
        </p:nvGrpSpPr>
        <p:grpSpPr>
          <a:xfrm>
            <a:off x="4294579" y="8581144"/>
            <a:ext cx="9638947" cy="1252326"/>
            <a:chOff x="1168635" y="10061319"/>
            <a:chExt cx="9638947" cy="1252326"/>
          </a:xfrm>
        </p:grpSpPr>
        <p:sp>
          <p:nvSpPr>
            <p:cNvPr id="15" name="Rectangle 14">
              <a:extLst>
                <a:ext uri="{FF2B5EF4-FFF2-40B4-BE49-F238E27FC236}">
                  <a16:creationId xmlns:a16="http://schemas.microsoft.com/office/drawing/2014/main" id="{C6B86E43-22EC-A348-B101-929947CFEE75}"/>
                </a:ext>
              </a:extLst>
            </p:cNvPr>
            <p:cNvSpPr/>
            <p:nvPr/>
          </p:nvSpPr>
          <p:spPr>
            <a:xfrm>
              <a:off x="1168635" y="10089584"/>
              <a:ext cx="1176363" cy="117636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Rectangle 12">
              <a:extLst>
                <a:ext uri="{FF2B5EF4-FFF2-40B4-BE49-F238E27FC236}">
                  <a16:creationId xmlns:a16="http://schemas.microsoft.com/office/drawing/2014/main" id="{A989EFFF-9944-5844-A0DF-A01F225BFA52}"/>
                </a:ext>
              </a:extLst>
            </p:cNvPr>
            <p:cNvSpPr/>
            <p:nvPr/>
          </p:nvSpPr>
          <p:spPr>
            <a:xfrm>
              <a:off x="5374045" y="10137282"/>
              <a:ext cx="1176363" cy="117636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Rectangle 10">
              <a:extLst>
                <a:ext uri="{FF2B5EF4-FFF2-40B4-BE49-F238E27FC236}">
                  <a16:creationId xmlns:a16="http://schemas.microsoft.com/office/drawing/2014/main" id="{8E70927A-D7FD-674F-B711-31114EADDEEA}"/>
                </a:ext>
              </a:extLst>
            </p:cNvPr>
            <p:cNvSpPr/>
            <p:nvPr/>
          </p:nvSpPr>
          <p:spPr>
            <a:xfrm>
              <a:off x="9624248" y="10061319"/>
              <a:ext cx="1183334" cy="118333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8" name="Curved Connector 7">
              <a:extLst>
                <a:ext uri="{FF2B5EF4-FFF2-40B4-BE49-F238E27FC236}">
                  <a16:creationId xmlns:a16="http://schemas.microsoft.com/office/drawing/2014/main" id="{30FF2B26-EFDF-624D-BE24-6641F2E291F7}"/>
                </a:ext>
              </a:extLst>
            </p:cNvPr>
            <p:cNvCxnSpPr>
              <a:cxnSpLocks/>
            </p:cNvCxnSpPr>
            <p:nvPr/>
          </p:nvCxnSpPr>
          <p:spPr>
            <a:xfrm>
              <a:off x="1656853" y="10677765"/>
              <a:ext cx="4242139" cy="195512"/>
            </a:xfrm>
            <a:prstGeom prst="curvedConnector3">
              <a:avLst/>
            </a:prstGeom>
            <a:ln w="76200">
              <a:solidFill>
                <a:srgbClr val="FFC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6E502790-2B41-634A-8F5D-B96A7F76F753}"/>
                </a:ext>
              </a:extLst>
            </p:cNvPr>
            <p:cNvCxnSpPr>
              <a:cxnSpLocks/>
            </p:cNvCxnSpPr>
            <p:nvPr/>
          </p:nvCxnSpPr>
          <p:spPr>
            <a:xfrm flipV="1">
              <a:off x="5962226" y="10454635"/>
              <a:ext cx="4381427" cy="436761"/>
            </a:xfrm>
            <a:prstGeom prst="curvedConnector3">
              <a:avLst>
                <a:gd name="adj1" fmla="val 50000"/>
              </a:avLst>
            </a:prstGeom>
            <a:ln w="76200">
              <a:solidFill>
                <a:srgbClr val="FFC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1993DFB-4EB3-ED4D-A2BE-235D89FEF1F3}"/>
              </a:ext>
            </a:extLst>
          </p:cNvPr>
          <p:cNvGrpSpPr/>
          <p:nvPr/>
        </p:nvGrpSpPr>
        <p:grpSpPr>
          <a:xfrm>
            <a:off x="4882761" y="5998955"/>
            <a:ext cx="8459098" cy="2534255"/>
            <a:chOff x="4882761" y="6075155"/>
            <a:chExt cx="8459098" cy="2534255"/>
          </a:xfrm>
        </p:grpSpPr>
        <p:pic>
          <p:nvPicPr>
            <p:cNvPr id="20" name="Picture 4">
              <a:extLst>
                <a:ext uri="{FF2B5EF4-FFF2-40B4-BE49-F238E27FC236}">
                  <a16:creationId xmlns:a16="http://schemas.microsoft.com/office/drawing/2014/main" id="{B46FE3C8-B00B-E649-8467-A8A9ECFA22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9971" y="6079885"/>
              <a:ext cx="1186073" cy="117741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08C41CBC-BDBC-D542-A3C9-55218B4BA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5897" y="6075155"/>
              <a:ext cx="1186073" cy="117741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Elbow Connector 21">
              <a:extLst>
                <a:ext uri="{FF2B5EF4-FFF2-40B4-BE49-F238E27FC236}">
                  <a16:creationId xmlns:a16="http://schemas.microsoft.com/office/drawing/2014/main" id="{3249F35E-3D01-7C48-B5AC-41554D60AA51}"/>
                </a:ext>
              </a:extLst>
            </p:cNvPr>
            <p:cNvCxnSpPr>
              <a:cxnSpLocks/>
              <a:stCxn id="11" idx="0"/>
              <a:endCxn id="20" idx="2"/>
            </p:cNvCxnSpPr>
            <p:nvPr/>
          </p:nvCxnSpPr>
          <p:spPr>
            <a:xfrm rot="16200000" flipV="1">
              <a:off x="11485512" y="6724796"/>
              <a:ext cx="1323844" cy="2388851"/>
            </a:xfrm>
            <a:prstGeom prst="bentConnector3">
              <a:avLst>
                <a:gd name="adj1" fmla="val 50000"/>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28C4271-D1C6-1141-B548-E05B1791D966}"/>
                </a:ext>
              </a:extLst>
            </p:cNvPr>
            <p:cNvCxnSpPr>
              <a:cxnSpLocks/>
              <a:stCxn id="15" idx="0"/>
              <a:endCxn id="21" idx="2"/>
            </p:cNvCxnSpPr>
            <p:nvPr/>
          </p:nvCxnSpPr>
          <p:spPr>
            <a:xfrm rot="5400000" flipH="1" flipV="1">
              <a:off x="5422428" y="6712904"/>
              <a:ext cx="1356839" cy="2436173"/>
            </a:xfrm>
            <a:prstGeom prst="bentConnector3">
              <a:avLst>
                <a:gd name="adj1" fmla="val 50000"/>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05DD4662-62E7-2A4A-A6EA-AC908A33E64F}"/>
              </a:ext>
            </a:extLst>
          </p:cNvPr>
          <p:cNvGrpSpPr/>
          <p:nvPr/>
        </p:nvGrpSpPr>
        <p:grpSpPr>
          <a:xfrm>
            <a:off x="6630739" y="2743200"/>
            <a:ext cx="5010461" cy="2913900"/>
            <a:chOff x="4076295" y="3130193"/>
            <a:chExt cx="5010461" cy="2913900"/>
          </a:xfrm>
        </p:grpSpPr>
        <p:grpSp>
          <p:nvGrpSpPr>
            <p:cNvPr id="30" name="Group 29">
              <a:extLst>
                <a:ext uri="{FF2B5EF4-FFF2-40B4-BE49-F238E27FC236}">
                  <a16:creationId xmlns:a16="http://schemas.microsoft.com/office/drawing/2014/main" id="{AFF619AC-2B20-2F47-9CE0-CFBA1720BF5A}"/>
                </a:ext>
              </a:extLst>
            </p:cNvPr>
            <p:cNvGrpSpPr/>
            <p:nvPr/>
          </p:nvGrpSpPr>
          <p:grpSpPr>
            <a:xfrm>
              <a:off x="4076295" y="4573635"/>
              <a:ext cx="1376387" cy="1470458"/>
              <a:chOff x="11553948" y="3774245"/>
              <a:chExt cx="1376387" cy="1470458"/>
            </a:xfrm>
          </p:grpSpPr>
          <p:sp>
            <p:nvSpPr>
              <p:cNvPr id="39" name="Trapezoid 38">
                <a:extLst>
                  <a:ext uri="{FF2B5EF4-FFF2-40B4-BE49-F238E27FC236}">
                    <a16:creationId xmlns:a16="http://schemas.microsoft.com/office/drawing/2014/main" id="{3349A106-C584-134F-AE7E-B546E955075C}"/>
                  </a:ext>
                </a:extLst>
              </p:cNvPr>
              <p:cNvSpPr/>
              <p:nvPr/>
            </p:nvSpPr>
            <p:spPr>
              <a:xfrm>
                <a:off x="11553948" y="4151149"/>
                <a:ext cx="1376387" cy="1093554"/>
              </a:xfrm>
              <a:prstGeom prst="trapezoid">
                <a:avLst/>
              </a:prstGeom>
              <a:solidFill>
                <a:schemeClr val="tx1">
                  <a:lumMod val="9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40" name="TextBox 39">
                <a:extLst>
                  <a:ext uri="{FF2B5EF4-FFF2-40B4-BE49-F238E27FC236}">
                    <a16:creationId xmlns:a16="http://schemas.microsoft.com/office/drawing/2014/main" id="{0D244A1A-3FC0-1045-9436-E0B2ABC778A2}"/>
                  </a:ext>
                </a:extLst>
              </p:cNvPr>
              <p:cNvSpPr txBox="1"/>
              <p:nvPr/>
            </p:nvSpPr>
            <p:spPr>
              <a:xfrm>
                <a:off x="11632839" y="4565929"/>
                <a:ext cx="1218603" cy="615553"/>
              </a:xfrm>
              <a:prstGeom prst="rect">
                <a:avLst/>
              </a:prstGeom>
              <a:noFill/>
            </p:spPr>
            <p:txBody>
              <a:bodyPr wrap="none" rtlCol="0">
                <a:spAutoFit/>
              </a:bodyPr>
              <a:lstStyle/>
              <a:p>
                <a:r>
                  <a:rPr lang="en-US" altLang="zh-CN" sz="3400" dirty="0">
                    <a:solidFill>
                      <a:schemeClr val="bg1"/>
                    </a:solidFill>
                  </a:rPr>
                  <a:t>CNN</a:t>
                </a:r>
                <a:endParaRPr lang="en-US" sz="3400" dirty="0">
                  <a:solidFill>
                    <a:schemeClr val="bg1"/>
                  </a:solidFill>
                </a:endParaRPr>
              </a:p>
            </p:txBody>
          </p:sp>
          <p:sp>
            <p:nvSpPr>
              <p:cNvPr id="41" name="Rectangle 40">
                <a:extLst>
                  <a:ext uri="{FF2B5EF4-FFF2-40B4-BE49-F238E27FC236}">
                    <a16:creationId xmlns:a16="http://schemas.microsoft.com/office/drawing/2014/main" id="{443D2C35-0D4F-7B44-B110-240DB1166BC3}"/>
                  </a:ext>
                </a:extLst>
              </p:cNvPr>
              <p:cNvSpPr/>
              <p:nvPr/>
            </p:nvSpPr>
            <p:spPr>
              <a:xfrm>
                <a:off x="11799815" y="3774245"/>
                <a:ext cx="878245" cy="281256"/>
              </a:xfrm>
              <a:prstGeom prst="rect">
                <a:avLst/>
              </a:prstGeom>
              <a:solidFill>
                <a:schemeClr val="tx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dirty="0">
                  <a:solidFill>
                    <a:schemeClr val="bg1"/>
                  </a:solidFill>
                </a:endParaRPr>
              </a:p>
            </p:txBody>
          </p:sp>
        </p:grpSp>
        <p:grpSp>
          <p:nvGrpSpPr>
            <p:cNvPr id="31" name="Group 30">
              <a:extLst>
                <a:ext uri="{FF2B5EF4-FFF2-40B4-BE49-F238E27FC236}">
                  <a16:creationId xmlns:a16="http://schemas.microsoft.com/office/drawing/2014/main" id="{037108AE-BBC9-614C-95FD-D2662385B7B0}"/>
                </a:ext>
              </a:extLst>
            </p:cNvPr>
            <p:cNvGrpSpPr/>
            <p:nvPr/>
          </p:nvGrpSpPr>
          <p:grpSpPr>
            <a:xfrm>
              <a:off x="7710369" y="4573635"/>
              <a:ext cx="1376387" cy="1470458"/>
              <a:chOff x="11553948" y="3774245"/>
              <a:chExt cx="1376387" cy="1470458"/>
            </a:xfrm>
          </p:grpSpPr>
          <p:sp>
            <p:nvSpPr>
              <p:cNvPr id="36" name="Trapezoid 35">
                <a:extLst>
                  <a:ext uri="{FF2B5EF4-FFF2-40B4-BE49-F238E27FC236}">
                    <a16:creationId xmlns:a16="http://schemas.microsoft.com/office/drawing/2014/main" id="{094CB254-4646-5E42-89F3-B92DC0A4DF72}"/>
                  </a:ext>
                </a:extLst>
              </p:cNvPr>
              <p:cNvSpPr/>
              <p:nvPr/>
            </p:nvSpPr>
            <p:spPr>
              <a:xfrm>
                <a:off x="11553948" y="4151149"/>
                <a:ext cx="1376387" cy="1093554"/>
              </a:xfrm>
              <a:prstGeom prst="trapezoid">
                <a:avLst/>
              </a:prstGeom>
              <a:solidFill>
                <a:schemeClr val="tx1">
                  <a:lumMod val="9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sp>
            <p:nvSpPr>
              <p:cNvPr id="37" name="TextBox 36">
                <a:extLst>
                  <a:ext uri="{FF2B5EF4-FFF2-40B4-BE49-F238E27FC236}">
                    <a16:creationId xmlns:a16="http://schemas.microsoft.com/office/drawing/2014/main" id="{CFF26CA3-3B89-5D44-B8EC-92C4DA6171C2}"/>
                  </a:ext>
                </a:extLst>
              </p:cNvPr>
              <p:cNvSpPr txBox="1"/>
              <p:nvPr/>
            </p:nvSpPr>
            <p:spPr>
              <a:xfrm>
                <a:off x="11632839" y="4565929"/>
                <a:ext cx="1218603" cy="615553"/>
              </a:xfrm>
              <a:prstGeom prst="rect">
                <a:avLst/>
              </a:prstGeom>
              <a:noFill/>
            </p:spPr>
            <p:txBody>
              <a:bodyPr wrap="none" rtlCol="0">
                <a:spAutoFit/>
              </a:bodyPr>
              <a:lstStyle/>
              <a:p>
                <a:r>
                  <a:rPr lang="en-US" altLang="zh-CN" sz="3400" dirty="0">
                    <a:solidFill>
                      <a:schemeClr val="bg1"/>
                    </a:solidFill>
                  </a:rPr>
                  <a:t>CNN</a:t>
                </a:r>
                <a:endParaRPr lang="en-US" sz="3400" dirty="0">
                  <a:solidFill>
                    <a:schemeClr val="bg1"/>
                  </a:solidFill>
                </a:endParaRPr>
              </a:p>
            </p:txBody>
          </p:sp>
          <p:sp>
            <p:nvSpPr>
              <p:cNvPr id="38" name="Rectangle 37">
                <a:extLst>
                  <a:ext uri="{FF2B5EF4-FFF2-40B4-BE49-F238E27FC236}">
                    <a16:creationId xmlns:a16="http://schemas.microsoft.com/office/drawing/2014/main" id="{933FB493-A37A-544A-B370-FCABD45F7E6C}"/>
                  </a:ext>
                </a:extLst>
              </p:cNvPr>
              <p:cNvSpPr/>
              <p:nvPr/>
            </p:nvSpPr>
            <p:spPr>
              <a:xfrm>
                <a:off x="11799815" y="3774245"/>
                <a:ext cx="878245" cy="281256"/>
              </a:xfrm>
              <a:prstGeom prst="rect">
                <a:avLst/>
              </a:prstGeom>
              <a:solidFill>
                <a:schemeClr val="tx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dirty="0">
                  <a:solidFill>
                    <a:schemeClr val="bg1"/>
                  </a:solidFill>
                </a:endParaRPr>
              </a:p>
            </p:txBody>
          </p:sp>
        </p:grpSp>
        <p:sp>
          <p:nvSpPr>
            <p:cNvPr id="33" name="Rectangle 32">
              <a:extLst>
                <a:ext uri="{FF2B5EF4-FFF2-40B4-BE49-F238E27FC236}">
                  <a16:creationId xmlns:a16="http://schemas.microsoft.com/office/drawing/2014/main" id="{E3B86011-560E-1A4A-B117-0A32CF1F254E}"/>
                </a:ext>
              </a:extLst>
            </p:cNvPr>
            <p:cNvSpPr/>
            <p:nvPr/>
          </p:nvSpPr>
          <p:spPr>
            <a:xfrm>
              <a:off x="4389980" y="3130193"/>
              <a:ext cx="4360000" cy="712617"/>
            </a:xfrm>
            <a:prstGeom prst="rect">
              <a:avLst/>
            </a:prstGeom>
            <a:solidFill>
              <a:schemeClr val="tx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bg1"/>
                  </a:solidFill>
                </a:rPr>
                <a:t>Similarity</a:t>
              </a:r>
            </a:p>
          </p:txBody>
        </p:sp>
        <p:cxnSp>
          <p:nvCxnSpPr>
            <p:cNvPr id="34" name="Straight Arrow Connector 33">
              <a:extLst>
                <a:ext uri="{FF2B5EF4-FFF2-40B4-BE49-F238E27FC236}">
                  <a16:creationId xmlns:a16="http://schemas.microsoft.com/office/drawing/2014/main" id="{5D704383-54A0-DA4C-9D51-ADCB0707D50F}"/>
                </a:ext>
              </a:extLst>
            </p:cNvPr>
            <p:cNvCxnSpPr>
              <a:cxnSpLocks/>
            </p:cNvCxnSpPr>
            <p:nvPr/>
          </p:nvCxnSpPr>
          <p:spPr>
            <a:xfrm flipV="1">
              <a:off x="4761284" y="3886421"/>
              <a:ext cx="8483" cy="589088"/>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7AD201F-B658-E34D-B3E9-3B35F580CD6B}"/>
                </a:ext>
              </a:extLst>
            </p:cNvPr>
            <p:cNvCxnSpPr>
              <a:cxnSpLocks/>
            </p:cNvCxnSpPr>
            <p:nvPr/>
          </p:nvCxnSpPr>
          <p:spPr>
            <a:xfrm flipV="1">
              <a:off x="8398565" y="3871742"/>
              <a:ext cx="0" cy="595218"/>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92F47AF-6193-DD43-BEBC-8D92FC7A995F}"/>
                  </a:ext>
                </a:extLst>
              </p:cNvPr>
              <p:cNvSpPr txBox="1"/>
              <p:nvPr/>
            </p:nvSpPr>
            <p:spPr>
              <a:xfrm>
                <a:off x="2762686" y="10639217"/>
                <a:ext cx="12762628" cy="1631216"/>
              </a:xfrm>
              <a:prstGeom prst="rect">
                <a:avLst/>
              </a:prstGeom>
              <a:noFill/>
            </p:spPr>
            <p:txBody>
              <a:bodyPr wrap="square" rtlCol="0">
                <a:spAutoFit/>
              </a:bodyPr>
              <a:lstStyle/>
              <a:p>
                <a:pPr algn="ctr"/>
                <a:r>
                  <a:rPr lang="en-US" sz="5000" dirty="0">
                    <a:ea typeface="Cambria Math" panose="02040503050406030204" pitchFamily="18" charset="0"/>
                  </a:rPr>
                  <a:t>Tracking </a:t>
                </a:r>
                <a14:m>
                  <m:oMath xmlns:m="http://schemas.openxmlformats.org/officeDocument/2006/math">
                    <m:r>
                      <a:rPr lang="en-US" sz="5000" i="1">
                        <a:latin typeface="Cambria Math" panose="02040503050406030204" pitchFamily="18" charset="0"/>
                        <a:ea typeface="Cambria Math" panose="02040503050406030204" pitchFamily="18" charset="0"/>
                      </a:rPr>
                      <m:t>→</m:t>
                    </m:r>
                  </m:oMath>
                </a14:m>
                <a:r>
                  <a:rPr lang="en-US" sz="5000" dirty="0"/>
                  <a:t> Similarity</a:t>
                </a:r>
              </a:p>
              <a:p>
                <a:pPr algn="ctr"/>
                <a:r>
                  <a:rPr lang="en-US" sz="5000" dirty="0"/>
                  <a:t>[Wang et al, 2015]</a:t>
                </a:r>
              </a:p>
            </p:txBody>
          </p:sp>
        </mc:Choice>
        <mc:Fallback xmlns="">
          <p:sp>
            <p:nvSpPr>
              <p:cNvPr id="46" name="TextBox 45">
                <a:extLst>
                  <a:ext uri="{FF2B5EF4-FFF2-40B4-BE49-F238E27FC236}">
                    <a16:creationId xmlns:a16="http://schemas.microsoft.com/office/drawing/2014/main" id="{992F47AF-6193-DD43-BEBC-8D92FC7A995F}"/>
                  </a:ext>
                </a:extLst>
              </p:cNvPr>
              <p:cNvSpPr txBox="1">
                <a:spLocks noRot="1" noChangeAspect="1" noMove="1" noResize="1" noEditPoints="1" noAdjustHandles="1" noChangeArrowheads="1" noChangeShapeType="1" noTextEdit="1"/>
              </p:cNvSpPr>
              <p:nvPr/>
            </p:nvSpPr>
            <p:spPr>
              <a:xfrm>
                <a:off x="2762686" y="10639217"/>
                <a:ext cx="12762628" cy="1631216"/>
              </a:xfrm>
              <a:prstGeom prst="rect">
                <a:avLst/>
              </a:prstGeom>
              <a:blipFill>
                <a:blip r:embed="rId8"/>
                <a:stretch>
                  <a:fillRect t="-8527" b="-1938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464C2096-26A5-0746-BBAD-ED0B204032DD}"/>
              </a:ext>
            </a:extLst>
          </p:cNvPr>
          <p:cNvSpPr txBox="1"/>
          <p:nvPr/>
        </p:nvSpPr>
        <p:spPr>
          <a:xfrm>
            <a:off x="804688" y="7772400"/>
            <a:ext cx="16678624" cy="2246769"/>
          </a:xfrm>
          <a:prstGeom prst="rect">
            <a:avLst/>
          </a:prstGeom>
          <a:solidFill>
            <a:schemeClr val="accent2">
              <a:lumMod val="40000"/>
              <a:lumOff val="60000"/>
              <a:alpha val="90000"/>
            </a:schemeClr>
          </a:solidFill>
        </p:spPr>
        <p:txBody>
          <a:bodyPr wrap="square" rtlCol="0">
            <a:spAutoFit/>
          </a:bodyPr>
          <a:lstStyle/>
          <a:p>
            <a:pPr algn="ctr"/>
            <a:endParaRPr lang="en-US" sz="3000" b="1" dirty="0">
              <a:solidFill>
                <a:schemeClr val="bg1"/>
              </a:solidFill>
              <a:latin typeface="+mj-lt"/>
              <a:cs typeface="Arial" panose="020B0604020202020204" pitchFamily="34" charset="0"/>
            </a:endParaRPr>
          </a:p>
          <a:p>
            <a:pPr algn="ctr"/>
            <a:r>
              <a:rPr lang="en-US" sz="8000" b="1" dirty="0">
                <a:solidFill>
                  <a:schemeClr val="bg1"/>
                </a:solidFill>
                <a:latin typeface="+mj-lt"/>
                <a:cs typeface="Arial" panose="020B0604020202020204" pitchFamily="34" charset="0"/>
              </a:rPr>
              <a:t>Limited by Off-the-shelf Trackers</a:t>
            </a:r>
          </a:p>
          <a:p>
            <a:pPr algn="ctr"/>
            <a:endParaRPr lang="en-US" sz="3000" b="1"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24845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C14EB1B-8FC5-2444-9DF1-6E54A86ACBA5}"/>
              </a:ext>
            </a:extLst>
          </p:cNvPr>
          <p:cNvSpPr txBox="1"/>
          <p:nvPr/>
        </p:nvSpPr>
        <p:spPr>
          <a:xfrm>
            <a:off x="0" y="4830129"/>
            <a:ext cx="8915400" cy="923329"/>
          </a:xfrm>
          <a:prstGeom prst="rect">
            <a:avLst/>
          </a:prstGeom>
          <a:noFill/>
        </p:spPr>
        <p:txBody>
          <a:bodyPr wrap="square" rtlCol="0">
            <a:spAutoFit/>
          </a:bodyPr>
          <a:lstStyle/>
          <a:p>
            <a:r>
              <a:rPr lang="en-US" sz="5400" dirty="0"/>
              <a:t>Similarity requires tracking</a:t>
            </a:r>
          </a:p>
        </p:txBody>
      </p:sp>
      <p:sp>
        <p:nvSpPr>
          <p:cNvPr id="19" name="TextBox 18">
            <a:extLst>
              <a:ext uri="{FF2B5EF4-FFF2-40B4-BE49-F238E27FC236}">
                <a16:creationId xmlns:a16="http://schemas.microsoft.com/office/drawing/2014/main" id="{369D32BF-E9CB-B942-BA11-286A14E77AD4}"/>
              </a:ext>
            </a:extLst>
          </p:cNvPr>
          <p:cNvSpPr txBox="1"/>
          <p:nvPr/>
        </p:nvSpPr>
        <p:spPr>
          <a:xfrm>
            <a:off x="9601200" y="4830128"/>
            <a:ext cx="8686800" cy="923330"/>
          </a:xfrm>
          <a:prstGeom prst="rect">
            <a:avLst/>
          </a:prstGeom>
          <a:noFill/>
        </p:spPr>
        <p:txBody>
          <a:bodyPr wrap="square" rtlCol="0">
            <a:spAutoFit/>
          </a:bodyPr>
          <a:lstStyle/>
          <a:p>
            <a:pPr algn="r"/>
            <a:r>
              <a:rPr lang="en-US" sz="5400" dirty="0"/>
              <a:t>Tracking requires similarity</a:t>
            </a:r>
          </a:p>
        </p:txBody>
      </p:sp>
      <p:sp>
        <p:nvSpPr>
          <p:cNvPr id="20" name="TextBox 19">
            <a:extLst>
              <a:ext uri="{FF2B5EF4-FFF2-40B4-BE49-F238E27FC236}">
                <a16:creationId xmlns:a16="http://schemas.microsoft.com/office/drawing/2014/main" id="{B3E9FE23-1E74-704A-A801-40ED406DC82F}"/>
              </a:ext>
            </a:extLst>
          </p:cNvPr>
          <p:cNvSpPr txBox="1"/>
          <p:nvPr/>
        </p:nvSpPr>
        <p:spPr>
          <a:xfrm>
            <a:off x="28074" y="10724138"/>
            <a:ext cx="18288000" cy="1477328"/>
          </a:xfrm>
          <a:prstGeom prst="rect">
            <a:avLst/>
          </a:prstGeom>
          <a:noFill/>
        </p:spPr>
        <p:txBody>
          <a:bodyPr wrap="square" rtlCol="0">
            <a:spAutoFit/>
          </a:bodyPr>
          <a:lstStyle/>
          <a:p>
            <a:pPr algn="ctr"/>
            <a:r>
              <a:rPr lang="en-US" sz="9000" dirty="0"/>
              <a:t>Let’s jointly learn both!</a:t>
            </a:r>
          </a:p>
        </p:txBody>
      </p:sp>
      <p:pic>
        <p:nvPicPr>
          <p:cNvPr id="21" name="Picture 20">
            <a:extLst>
              <a:ext uri="{FF2B5EF4-FFF2-40B4-BE49-F238E27FC236}">
                <a16:creationId xmlns:a16="http://schemas.microsoft.com/office/drawing/2014/main" id="{4C5C0832-7E5F-0941-9CC2-3C58B9EFD42C}"/>
              </a:ext>
            </a:extLst>
          </p:cNvPr>
          <p:cNvPicPr>
            <a:picLocks noChangeAspect="1"/>
          </p:cNvPicPr>
          <p:nvPr/>
        </p:nvPicPr>
        <p:blipFill>
          <a:blip r:embed="rId3"/>
          <a:stretch>
            <a:fillRect/>
          </a:stretch>
        </p:blipFill>
        <p:spPr>
          <a:xfrm>
            <a:off x="2805363" y="1447800"/>
            <a:ext cx="3048000" cy="3048000"/>
          </a:xfrm>
          <a:prstGeom prst="rect">
            <a:avLst/>
          </a:prstGeom>
        </p:spPr>
      </p:pic>
      <p:pic>
        <p:nvPicPr>
          <p:cNvPr id="22" name="Picture 21">
            <a:extLst>
              <a:ext uri="{FF2B5EF4-FFF2-40B4-BE49-F238E27FC236}">
                <a16:creationId xmlns:a16="http://schemas.microsoft.com/office/drawing/2014/main" id="{92552A95-0B25-514A-95D1-5D3FCF066BA1}"/>
              </a:ext>
            </a:extLst>
          </p:cNvPr>
          <p:cNvPicPr>
            <a:picLocks noChangeAspect="1"/>
          </p:cNvPicPr>
          <p:nvPr/>
        </p:nvPicPr>
        <p:blipFill>
          <a:blip r:embed="rId3"/>
          <a:stretch>
            <a:fillRect/>
          </a:stretch>
        </p:blipFill>
        <p:spPr>
          <a:xfrm>
            <a:off x="12118474" y="1447800"/>
            <a:ext cx="3048000" cy="3048000"/>
          </a:xfrm>
          <a:prstGeom prst="rect">
            <a:avLst/>
          </a:prstGeom>
        </p:spPr>
      </p:pic>
      <p:pic>
        <p:nvPicPr>
          <p:cNvPr id="30" name="Picture 29">
            <a:extLst>
              <a:ext uri="{FF2B5EF4-FFF2-40B4-BE49-F238E27FC236}">
                <a16:creationId xmlns:a16="http://schemas.microsoft.com/office/drawing/2014/main" id="{EC1AEF84-39F5-4E4A-A61A-D2204F15E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674" y="7439918"/>
            <a:ext cx="5892800" cy="3314700"/>
          </a:xfrm>
          <a:prstGeom prst="rect">
            <a:avLst/>
          </a:prstGeom>
        </p:spPr>
      </p:pic>
    </p:spTree>
    <p:extLst>
      <p:ext uri="{BB962C8B-B14F-4D97-AF65-F5344CB8AC3E}">
        <p14:creationId xmlns:p14="http://schemas.microsoft.com/office/powerpoint/2010/main" val="517688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4ACA2-0567-E041-8D13-092ED42E834E}"/>
              </a:ext>
            </a:extLst>
          </p:cNvPr>
          <p:cNvSpPr>
            <a:spLocks noGrp="1"/>
          </p:cNvSpPr>
          <p:nvPr>
            <p:ph type="title"/>
          </p:nvPr>
        </p:nvSpPr>
        <p:spPr>
          <a:xfrm>
            <a:off x="0" y="681570"/>
            <a:ext cx="18288000" cy="2474384"/>
          </a:xfrm>
        </p:spPr>
        <p:txBody>
          <a:bodyPr>
            <a:normAutofit/>
          </a:bodyPr>
          <a:lstStyle/>
          <a:p>
            <a:r>
              <a:rPr lang="en-US" sz="7200" dirty="0"/>
              <a:t>Learning to Track</a:t>
            </a:r>
          </a:p>
        </p:txBody>
      </p:sp>
      <p:sp>
        <p:nvSpPr>
          <p:cNvPr id="54" name="TextBox 53">
            <a:extLst>
              <a:ext uri="{FF2B5EF4-FFF2-40B4-BE49-F238E27FC236}">
                <a16:creationId xmlns:a16="http://schemas.microsoft.com/office/drawing/2014/main" id="{A22E4CB7-354C-9641-87AD-B3265D90BB7A}"/>
              </a:ext>
            </a:extLst>
          </p:cNvPr>
          <p:cNvSpPr txBox="1"/>
          <p:nvPr/>
        </p:nvSpPr>
        <p:spPr>
          <a:xfrm>
            <a:off x="76200" y="9525000"/>
            <a:ext cx="18288000" cy="1077218"/>
          </a:xfrm>
          <a:prstGeom prst="rect">
            <a:avLst/>
          </a:prstGeom>
          <a:noFill/>
        </p:spPr>
        <p:txBody>
          <a:bodyPr wrap="square" rtlCol="0">
            <a:spAutoFit/>
          </a:bodyPr>
          <a:lstStyle/>
          <a:p>
            <a:pPr algn="ctr"/>
            <a:r>
              <a:rPr lang="en-US" sz="6400" dirty="0"/>
              <a:t>How to obtain supervision?</a:t>
            </a:r>
          </a:p>
        </p:txBody>
      </p:sp>
      <p:pic>
        <p:nvPicPr>
          <p:cNvPr id="36" name="Picture 35">
            <a:extLst>
              <a:ext uri="{FF2B5EF4-FFF2-40B4-BE49-F238E27FC236}">
                <a16:creationId xmlns:a16="http://schemas.microsoft.com/office/drawing/2014/main" id="{A5B6F447-81F8-304A-A548-4D89216AF780}"/>
              </a:ext>
            </a:extLst>
          </p:cNvPr>
          <p:cNvPicPr>
            <a:picLocks noChangeAspect="1"/>
          </p:cNvPicPr>
          <p:nvPr/>
        </p:nvPicPr>
        <p:blipFill>
          <a:blip r:embed="rId3"/>
          <a:stretch>
            <a:fillRect/>
          </a:stretch>
        </p:blipFill>
        <p:spPr>
          <a:xfrm>
            <a:off x="152400" y="4584376"/>
            <a:ext cx="3570557" cy="3570557"/>
          </a:xfrm>
          <a:prstGeom prst="rect">
            <a:avLst/>
          </a:prstGeom>
          <a:ln w="15875">
            <a:solidFill>
              <a:schemeClr val="tx1"/>
            </a:solidFill>
          </a:ln>
        </p:spPr>
      </p:pic>
      <p:pic>
        <p:nvPicPr>
          <p:cNvPr id="37" name="Picture 36">
            <a:extLst>
              <a:ext uri="{FF2B5EF4-FFF2-40B4-BE49-F238E27FC236}">
                <a16:creationId xmlns:a16="http://schemas.microsoft.com/office/drawing/2014/main" id="{29B38DB7-6519-CE4F-A351-43FC67EF6749}"/>
              </a:ext>
            </a:extLst>
          </p:cNvPr>
          <p:cNvPicPr>
            <a:picLocks noChangeAspect="1"/>
          </p:cNvPicPr>
          <p:nvPr/>
        </p:nvPicPr>
        <p:blipFill>
          <a:blip r:embed="rId4"/>
          <a:stretch>
            <a:fillRect/>
          </a:stretch>
        </p:blipFill>
        <p:spPr>
          <a:xfrm>
            <a:off x="4865535" y="4584376"/>
            <a:ext cx="3570557" cy="3558026"/>
          </a:xfrm>
          <a:prstGeom prst="rect">
            <a:avLst/>
          </a:prstGeom>
          <a:ln w="15875">
            <a:solidFill>
              <a:schemeClr val="tx1"/>
            </a:solidFill>
          </a:ln>
        </p:spPr>
      </p:pic>
      <p:pic>
        <p:nvPicPr>
          <p:cNvPr id="46" name="Picture 45">
            <a:extLst>
              <a:ext uri="{FF2B5EF4-FFF2-40B4-BE49-F238E27FC236}">
                <a16:creationId xmlns:a16="http://schemas.microsoft.com/office/drawing/2014/main" id="{C7AB0A41-EF02-8343-851D-0A7B0AB0C264}"/>
              </a:ext>
            </a:extLst>
          </p:cNvPr>
          <p:cNvPicPr>
            <a:picLocks noChangeAspect="1"/>
          </p:cNvPicPr>
          <p:nvPr/>
        </p:nvPicPr>
        <p:blipFill>
          <a:blip r:embed="rId5"/>
          <a:stretch>
            <a:fillRect/>
          </a:stretch>
        </p:blipFill>
        <p:spPr>
          <a:xfrm>
            <a:off x="9614376" y="4584376"/>
            <a:ext cx="3570557" cy="3570557"/>
          </a:xfrm>
          <a:prstGeom prst="rect">
            <a:avLst/>
          </a:prstGeom>
          <a:ln w="15875">
            <a:solidFill>
              <a:schemeClr val="tx1"/>
            </a:solidFill>
          </a:ln>
        </p:spPr>
      </p:pic>
      <p:pic>
        <p:nvPicPr>
          <p:cNvPr id="55" name="Picture 54">
            <a:extLst>
              <a:ext uri="{FF2B5EF4-FFF2-40B4-BE49-F238E27FC236}">
                <a16:creationId xmlns:a16="http://schemas.microsoft.com/office/drawing/2014/main" id="{B55C052F-0EDD-294B-A7E1-2FAB29BC0A7A}"/>
              </a:ext>
            </a:extLst>
          </p:cNvPr>
          <p:cNvPicPr>
            <a:picLocks noChangeAspect="1"/>
          </p:cNvPicPr>
          <p:nvPr/>
        </p:nvPicPr>
        <p:blipFill>
          <a:blip r:embed="rId6"/>
          <a:stretch>
            <a:fillRect/>
          </a:stretch>
        </p:blipFill>
        <p:spPr>
          <a:xfrm>
            <a:off x="14317835" y="4584376"/>
            <a:ext cx="3570557" cy="3570557"/>
          </a:xfrm>
          <a:prstGeom prst="rect">
            <a:avLst/>
          </a:prstGeom>
          <a:ln w="15875">
            <a:solidFill>
              <a:schemeClr val="tx1"/>
            </a:solidFill>
          </a:ln>
        </p:spPr>
      </p:pic>
      <p:sp>
        <p:nvSpPr>
          <p:cNvPr id="74" name="Rectangle 73">
            <a:extLst>
              <a:ext uri="{FF2B5EF4-FFF2-40B4-BE49-F238E27FC236}">
                <a16:creationId xmlns:a16="http://schemas.microsoft.com/office/drawing/2014/main" id="{DAAA3D45-5407-1345-966C-0194BACE459D}"/>
              </a:ext>
            </a:extLst>
          </p:cNvPr>
          <p:cNvSpPr/>
          <p:nvPr/>
        </p:nvSpPr>
        <p:spPr>
          <a:xfrm>
            <a:off x="15183377" y="49980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4" name="Group 3">
            <a:extLst>
              <a:ext uri="{FF2B5EF4-FFF2-40B4-BE49-F238E27FC236}">
                <a16:creationId xmlns:a16="http://schemas.microsoft.com/office/drawing/2014/main" id="{8FF76652-E011-B344-8B22-5D63944FE4E9}"/>
              </a:ext>
            </a:extLst>
          </p:cNvPr>
          <p:cNvGrpSpPr/>
          <p:nvPr/>
        </p:nvGrpSpPr>
        <p:grpSpPr>
          <a:xfrm>
            <a:off x="2209800" y="4572000"/>
            <a:ext cx="12973577" cy="2286000"/>
            <a:chOff x="2209800" y="6477000"/>
            <a:chExt cx="12973577" cy="2286000"/>
          </a:xfrm>
        </p:grpSpPr>
        <p:grpSp>
          <p:nvGrpSpPr>
            <p:cNvPr id="10" name="Group 9">
              <a:extLst>
                <a:ext uri="{FF2B5EF4-FFF2-40B4-BE49-F238E27FC236}">
                  <a16:creationId xmlns:a16="http://schemas.microsoft.com/office/drawing/2014/main" id="{999852EF-E910-AC41-85DF-BD2C2DE89141}"/>
                </a:ext>
              </a:extLst>
            </p:cNvPr>
            <p:cNvGrpSpPr/>
            <p:nvPr/>
          </p:nvGrpSpPr>
          <p:grpSpPr>
            <a:xfrm>
              <a:off x="11734800" y="6477000"/>
              <a:ext cx="3448577" cy="1859916"/>
              <a:chOff x="11734800" y="6477000"/>
              <a:chExt cx="3448577" cy="1859916"/>
            </a:xfrm>
          </p:grpSpPr>
          <p:grpSp>
            <p:nvGrpSpPr>
              <p:cNvPr id="3" name="Group 2">
                <a:extLst>
                  <a:ext uri="{FF2B5EF4-FFF2-40B4-BE49-F238E27FC236}">
                    <a16:creationId xmlns:a16="http://schemas.microsoft.com/office/drawing/2014/main" id="{BE0D96D4-2C60-C844-A607-AC83DA36E181}"/>
                  </a:ext>
                </a:extLst>
              </p:cNvPr>
              <p:cNvGrpSpPr/>
              <p:nvPr/>
            </p:nvGrpSpPr>
            <p:grpSpPr>
              <a:xfrm>
                <a:off x="11734800" y="6934200"/>
                <a:ext cx="3448577" cy="1402716"/>
                <a:chOff x="11734800" y="6928889"/>
                <a:chExt cx="3448577" cy="1402716"/>
              </a:xfrm>
            </p:grpSpPr>
            <p:sp>
              <p:nvSpPr>
                <p:cNvPr id="65" name="Rectangle 64">
                  <a:extLst>
                    <a:ext uri="{FF2B5EF4-FFF2-40B4-BE49-F238E27FC236}">
                      <a16:creationId xmlns:a16="http://schemas.microsoft.com/office/drawing/2014/main" id="{4C9F1E8B-AD3D-3142-BFE0-5EE3F90D7E09}"/>
                    </a:ext>
                  </a:extLst>
                </p:cNvPr>
                <p:cNvSpPr/>
                <p:nvPr/>
              </p:nvSpPr>
              <p:spPr>
                <a:xfrm>
                  <a:off x="11734800" y="6928889"/>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66" name="Straight Arrow Connector 65">
                  <a:extLst>
                    <a:ext uri="{FF2B5EF4-FFF2-40B4-BE49-F238E27FC236}">
                      <a16:creationId xmlns:a16="http://schemas.microsoft.com/office/drawing/2014/main" id="{FBD74024-B227-D041-BF8E-F61094B49313}"/>
                    </a:ext>
                  </a:extLst>
                </p:cNvPr>
                <p:cNvCxnSpPr>
                  <a:cxnSpLocks/>
                  <a:stCxn id="74" idx="1"/>
                  <a:endCxn id="65" idx="3"/>
                </p:cNvCxnSpPr>
                <p:nvPr/>
              </p:nvCxnSpPr>
              <p:spPr>
                <a:xfrm flipH="1">
                  <a:off x="13163023" y="7522931"/>
                  <a:ext cx="2020354" cy="107316"/>
                </a:xfrm>
                <a:prstGeom prst="straightConnector1">
                  <a:avLst/>
                </a:prstGeom>
                <a:ln w="63500">
                  <a:solidFill>
                    <a:srgbClr val="00B0F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10D1598D-E2E7-0342-882E-CBF1FFA54B39}"/>
                      </a:ext>
                    </a:extLst>
                  </p:cNvPr>
                  <p:cNvSpPr/>
                  <p:nvPr/>
                </p:nvSpPr>
                <p:spPr>
                  <a:xfrm>
                    <a:off x="13316906" y="647700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80" name="Rectangle 79">
                    <a:extLst>
                      <a:ext uri="{FF2B5EF4-FFF2-40B4-BE49-F238E27FC236}">
                        <a16:creationId xmlns:a16="http://schemas.microsoft.com/office/drawing/2014/main" id="{10D1598D-E2E7-0342-882E-CBF1FFA54B39}"/>
                      </a:ext>
                    </a:extLst>
                  </p:cNvPr>
                  <p:cNvSpPr>
                    <a:spLocks noRot="1" noChangeAspect="1" noMove="1" noResize="1" noEditPoints="1" noAdjustHandles="1" noChangeArrowheads="1" noChangeShapeType="1" noTextEdit="1"/>
                  </p:cNvSpPr>
                  <p:nvPr/>
                </p:nvSpPr>
                <p:spPr>
                  <a:xfrm>
                    <a:off x="13316906" y="6477000"/>
                    <a:ext cx="868956" cy="923330"/>
                  </a:xfrm>
                  <a:prstGeom prst="rect">
                    <a:avLst/>
                  </a:prstGeom>
                  <a:blipFill>
                    <a:blip r:embed="rId7"/>
                    <a:stretch>
                      <a:fillRect l="-5797" r="-1449"/>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AF28958F-1A85-9240-BA1E-043619E20178}"/>
                </a:ext>
              </a:extLst>
            </p:cNvPr>
            <p:cNvGrpSpPr/>
            <p:nvPr/>
          </p:nvGrpSpPr>
          <p:grpSpPr>
            <a:xfrm>
              <a:off x="7010400" y="6477000"/>
              <a:ext cx="4724400" cy="1981200"/>
              <a:chOff x="7010400" y="6477000"/>
              <a:chExt cx="4724400" cy="1981200"/>
            </a:xfrm>
          </p:grpSpPr>
          <p:grpSp>
            <p:nvGrpSpPr>
              <p:cNvPr id="5" name="Group 4">
                <a:extLst>
                  <a:ext uri="{FF2B5EF4-FFF2-40B4-BE49-F238E27FC236}">
                    <a16:creationId xmlns:a16="http://schemas.microsoft.com/office/drawing/2014/main" id="{0EBE077B-2E40-8040-9516-B621B9F35455}"/>
                  </a:ext>
                </a:extLst>
              </p:cNvPr>
              <p:cNvGrpSpPr/>
              <p:nvPr/>
            </p:nvGrpSpPr>
            <p:grpSpPr>
              <a:xfrm>
                <a:off x="7010400" y="7055484"/>
                <a:ext cx="4724400" cy="1402716"/>
                <a:chOff x="7010400" y="7055484"/>
                <a:chExt cx="4724400" cy="1402716"/>
              </a:xfrm>
            </p:grpSpPr>
            <p:sp>
              <p:nvSpPr>
                <p:cNvPr id="64" name="Rectangle 63">
                  <a:extLst>
                    <a:ext uri="{FF2B5EF4-FFF2-40B4-BE49-F238E27FC236}">
                      <a16:creationId xmlns:a16="http://schemas.microsoft.com/office/drawing/2014/main" id="{EA39A823-E1D0-EA41-8110-899160B4E1EC}"/>
                    </a:ext>
                  </a:extLst>
                </p:cNvPr>
                <p:cNvSpPr/>
                <p:nvPr/>
              </p:nvSpPr>
              <p:spPr>
                <a:xfrm>
                  <a:off x="7010400" y="70554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7" name="Straight Arrow Connector 66">
                  <a:extLst>
                    <a:ext uri="{FF2B5EF4-FFF2-40B4-BE49-F238E27FC236}">
                      <a16:creationId xmlns:a16="http://schemas.microsoft.com/office/drawing/2014/main" id="{07B437E6-BD22-2B4B-94D0-B0BA4DFBE6B4}"/>
                    </a:ext>
                  </a:extLst>
                </p:cNvPr>
                <p:cNvCxnSpPr>
                  <a:stCxn id="65" idx="1"/>
                  <a:endCxn id="64" idx="3"/>
                </p:cNvCxnSpPr>
                <p:nvPr/>
              </p:nvCxnSpPr>
              <p:spPr>
                <a:xfrm flipH="1">
                  <a:off x="8438623" y="7635558"/>
                  <a:ext cx="3296177" cy="121284"/>
                </a:xfrm>
                <a:prstGeom prst="straightConnector1">
                  <a:avLst/>
                </a:prstGeom>
                <a:ln w="63500">
                  <a:solidFill>
                    <a:srgbClr val="00B0F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FC9DFAFA-1C1A-C64D-BC64-B4509E777CB9}"/>
                      </a:ext>
                    </a:extLst>
                  </p:cNvPr>
                  <p:cNvSpPr/>
                  <p:nvPr/>
                </p:nvSpPr>
                <p:spPr>
                  <a:xfrm>
                    <a:off x="8579078" y="647700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82" name="Rectangle 81">
                    <a:extLst>
                      <a:ext uri="{FF2B5EF4-FFF2-40B4-BE49-F238E27FC236}">
                        <a16:creationId xmlns:a16="http://schemas.microsoft.com/office/drawing/2014/main" id="{FC9DFAFA-1C1A-C64D-BC64-B4509E777CB9}"/>
                      </a:ext>
                    </a:extLst>
                  </p:cNvPr>
                  <p:cNvSpPr>
                    <a:spLocks noRot="1" noChangeAspect="1" noMove="1" noResize="1" noEditPoints="1" noAdjustHandles="1" noChangeArrowheads="1" noChangeShapeType="1" noTextEdit="1"/>
                  </p:cNvSpPr>
                  <p:nvPr/>
                </p:nvSpPr>
                <p:spPr>
                  <a:xfrm>
                    <a:off x="8579078" y="6477000"/>
                    <a:ext cx="868956" cy="923330"/>
                  </a:xfrm>
                  <a:prstGeom prst="rect">
                    <a:avLst/>
                  </a:prstGeom>
                  <a:blipFill>
                    <a:blip r:embed="rId7"/>
                    <a:stretch>
                      <a:fillRect l="-5797" r="-1449"/>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ACC82B70-5032-7746-8F96-F135679FBC82}"/>
                </a:ext>
              </a:extLst>
            </p:cNvPr>
            <p:cNvGrpSpPr/>
            <p:nvPr/>
          </p:nvGrpSpPr>
          <p:grpSpPr>
            <a:xfrm>
              <a:off x="2209800" y="6858000"/>
              <a:ext cx="4800600" cy="1905000"/>
              <a:chOff x="2209800" y="6858000"/>
              <a:chExt cx="4800600" cy="1905000"/>
            </a:xfrm>
          </p:grpSpPr>
          <p:grpSp>
            <p:nvGrpSpPr>
              <p:cNvPr id="6" name="Group 5">
                <a:extLst>
                  <a:ext uri="{FF2B5EF4-FFF2-40B4-BE49-F238E27FC236}">
                    <a16:creationId xmlns:a16="http://schemas.microsoft.com/office/drawing/2014/main" id="{3D3CBD00-212C-064D-8B56-5256100BC68F}"/>
                  </a:ext>
                </a:extLst>
              </p:cNvPr>
              <p:cNvGrpSpPr/>
              <p:nvPr/>
            </p:nvGrpSpPr>
            <p:grpSpPr>
              <a:xfrm>
                <a:off x="2209800" y="7360284"/>
                <a:ext cx="4800600" cy="1402716"/>
                <a:chOff x="2209800" y="7360284"/>
                <a:chExt cx="4800600" cy="1402716"/>
              </a:xfrm>
            </p:grpSpPr>
            <p:sp>
              <p:nvSpPr>
                <p:cNvPr id="63" name="Rectangle 62">
                  <a:extLst>
                    <a:ext uri="{FF2B5EF4-FFF2-40B4-BE49-F238E27FC236}">
                      <a16:creationId xmlns:a16="http://schemas.microsoft.com/office/drawing/2014/main" id="{ACE2B6A5-59C1-A04F-820E-FE9DE41931D9}"/>
                    </a:ext>
                  </a:extLst>
                </p:cNvPr>
                <p:cNvSpPr/>
                <p:nvPr/>
              </p:nvSpPr>
              <p:spPr>
                <a:xfrm>
                  <a:off x="2209800" y="73602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68" name="Straight Arrow Connector 67">
                  <a:extLst>
                    <a:ext uri="{FF2B5EF4-FFF2-40B4-BE49-F238E27FC236}">
                      <a16:creationId xmlns:a16="http://schemas.microsoft.com/office/drawing/2014/main" id="{2F4596A0-25D9-AB49-8CCE-32B92405E3FE}"/>
                    </a:ext>
                  </a:extLst>
                </p:cNvPr>
                <p:cNvCxnSpPr>
                  <a:stCxn id="64" idx="1"/>
                  <a:endCxn id="63" idx="3"/>
                </p:cNvCxnSpPr>
                <p:nvPr/>
              </p:nvCxnSpPr>
              <p:spPr>
                <a:xfrm flipH="1">
                  <a:off x="3638023" y="7756842"/>
                  <a:ext cx="3372377" cy="304800"/>
                </a:xfrm>
                <a:prstGeom prst="straightConnector1">
                  <a:avLst/>
                </a:prstGeom>
                <a:ln w="63500">
                  <a:solidFill>
                    <a:srgbClr val="00B0F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8F61CFE-8B2C-764D-9699-7ECE6EC82320}"/>
                      </a:ext>
                    </a:extLst>
                  </p:cNvPr>
                  <p:cNvSpPr/>
                  <p:nvPr/>
                </p:nvSpPr>
                <p:spPr>
                  <a:xfrm>
                    <a:off x="3854930" y="685800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85" name="Rectangle 84">
                    <a:extLst>
                      <a:ext uri="{FF2B5EF4-FFF2-40B4-BE49-F238E27FC236}">
                        <a16:creationId xmlns:a16="http://schemas.microsoft.com/office/drawing/2014/main" id="{08F61CFE-8B2C-764D-9699-7ECE6EC82320}"/>
                      </a:ext>
                    </a:extLst>
                  </p:cNvPr>
                  <p:cNvSpPr>
                    <a:spLocks noRot="1" noChangeAspect="1" noMove="1" noResize="1" noEditPoints="1" noAdjustHandles="1" noChangeArrowheads="1" noChangeShapeType="1" noTextEdit="1"/>
                  </p:cNvSpPr>
                  <p:nvPr/>
                </p:nvSpPr>
                <p:spPr>
                  <a:xfrm>
                    <a:off x="3854930" y="6858000"/>
                    <a:ext cx="868956" cy="923330"/>
                  </a:xfrm>
                  <a:prstGeom prst="rect">
                    <a:avLst/>
                  </a:prstGeom>
                  <a:blipFill>
                    <a:blip r:embed="rId11"/>
                    <a:stretch>
                      <a:fillRect l="-5797" r="-1449"/>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267612D5-216C-0C46-9F58-1AEE6E169FB6}"/>
                  </a:ext>
                </a:extLst>
              </p:cNvPr>
              <p:cNvSpPr/>
              <p:nvPr/>
            </p:nvSpPr>
            <p:spPr>
              <a:xfrm>
                <a:off x="1219200" y="2961382"/>
                <a:ext cx="16078200" cy="1077218"/>
              </a:xfrm>
              <a:prstGeom prst="rect">
                <a:avLst/>
              </a:prstGeom>
            </p:spPr>
            <p:txBody>
              <a:bodyPr wrap="square">
                <a:spAutoFit/>
              </a:bodyPr>
              <a:lstStyle/>
              <a:p>
                <a:pPr algn="ctr"/>
                <a14:m>
                  <m:oMath xmlns:m="http://schemas.openxmlformats.org/officeDocument/2006/math">
                    <m:r>
                      <a:rPr lang="en-US" sz="6400" i="1" smtClean="0">
                        <a:solidFill>
                          <a:schemeClr val="tx1"/>
                        </a:solidFill>
                        <a:latin typeface="Cambria Math" panose="02040503050406030204" pitchFamily="18" charset="0"/>
                        <a:ea typeface="Cambria Math" panose="02040503050406030204" pitchFamily="18" charset="0"/>
                      </a:rPr>
                      <m:t>ℱ</m:t>
                    </m:r>
                  </m:oMath>
                </a14:m>
                <a:r>
                  <a:rPr lang="en-US" sz="6400" dirty="0">
                    <a:solidFill>
                      <a:schemeClr val="tx1"/>
                    </a:solidFill>
                  </a:rPr>
                  <a:t>: a deep tracker</a:t>
                </a:r>
              </a:p>
            </p:txBody>
          </p:sp>
        </mc:Choice>
        <mc:Fallback xmlns="">
          <p:sp>
            <p:nvSpPr>
              <p:cNvPr id="42" name="Rectangle 41">
                <a:extLst>
                  <a:ext uri="{FF2B5EF4-FFF2-40B4-BE49-F238E27FC236}">
                    <a16:creationId xmlns:a16="http://schemas.microsoft.com/office/drawing/2014/main" id="{267612D5-216C-0C46-9F58-1AEE6E169FB6}"/>
                  </a:ext>
                </a:extLst>
              </p:cNvPr>
              <p:cNvSpPr>
                <a:spLocks noRot="1" noChangeAspect="1" noMove="1" noResize="1" noEditPoints="1" noAdjustHandles="1" noChangeArrowheads="1" noChangeShapeType="1" noTextEdit="1"/>
              </p:cNvSpPr>
              <p:nvPr/>
            </p:nvSpPr>
            <p:spPr>
              <a:xfrm>
                <a:off x="1219200" y="2961382"/>
                <a:ext cx="16078200" cy="1077218"/>
              </a:xfrm>
              <a:prstGeom prst="rect">
                <a:avLst/>
              </a:prstGeom>
              <a:blipFill>
                <a:blip r:embed="rId12"/>
                <a:stretch>
                  <a:fillRect t="-17442" b="-39535"/>
                </a:stretch>
              </a:blipFill>
            </p:spPr>
            <p:txBody>
              <a:bodyPr/>
              <a:lstStyle/>
              <a:p>
                <a:r>
                  <a:rPr lang="en-US">
                    <a:noFill/>
                  </a:rPr>
                  <a:t> </a:t>
                </a:r>
              </a:p>
            </p:txBody>
          </p:sp>
        </mc:Fallback>
      </mc:AlternateContent>
    </p:spTree>
    <p:extLst>
      <p:ext uri="{BB962C8B-B14F-4D97-AF65-F5344CB8AC3E}">
        <p14:creationId xmlns:p14="http://schemas.microsoft.com/office/powerpoint/2010/main" val="4971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4ACA2-0567-E041-8D13-092ED42E834E}"/>
              </a:ext>
            </a:extLst>
          </p:cNvPr>
          <p:cNvSpPr>
            <a:spLocks noGrp="1"/>
          </p:cNvSpPr>
          <p:nvPr>
            <p:ph type="title"/>
          </p:nvPr>
        </p:nvSpPr>
        <p:spPr>
          <a:xfrm>
            <a:off x="0" y="681570"/>
            <a:ext cx="18288000" cy="2474384"/>
          </a:xfrm>
        </p:spPr>
        <p:txBody>
          <a:bodyPr>
            <a:normAutofit fontScale="90000"/>
          </a:bodyPr>
          <a:lstStyle/>
          <a:p>
            <a:r>
              <a:rPr lang="en-US" sz="8800" dirty="0"/>
              <a:t>Supervision: Cycle-Consistency in Time</a:t>
            </a:r>
          </a:p>
        </p:txBody>
      </p:sp>
      <p:sp>
        <p:nvSpPr>
          <p:cNvPr id="53" name="TextBox 52">
            <a:extLst>
              <a:ext uri="{FF2B5EF4-FFF2-40B4-BE49-F238E27FC236}">
                <a16:creationId xmlns:a16="http://schemas.microsoft.com/office/drawing/2014/main" id="{1B9CB65F-748C-0740-9292-A7656FB5459C}"/>
              </a:ext>
            </a:extLst>
          </p:cNvPr>
          <p:cNvSpPr txBox="1"/>
          <p:nvPr/>
        </p:nvSpPr>
        <p:spPr>
          <a:xfrm>
            <a:off x="76200" y="3124200"/>
            <a:ext cx="18288000" cy="1077218"/>
          </a:xfrm>
          <a:prstGeom prst="rect">
            <a:avLst/>
          </a:prstGeom>
          <a:noFill/>
        </p:spPr>
        <p:txBody>
          <a:bodyPr wrap="square" rtlCol="0">
            <a:spAutoFit/>
          </a:bodyPr>
          <a:lstStyle/>
          <a:p>
            <a:pPr algn="ctr"/>
            <a:r>
              <a:rPr lang="en-US" sz="6400" dirty="0"/>
              <a:t>Track backwards</a:t>
            </a:r>
          </a:p>
        </p:txBody>
      </p:sp>
      <p:sp>
        <p:nvSpPr>
          <p:cNvPr id="54" name="TextBox 53">
            <a:extLst>
              <a:ext uri="{FF2B5EF4-FFF2-40B4-BE49-F238E27FC236}">
                <a16:creationId xmlns:a16="http://schemas.microsoft.com/office/drawing/2014/main" id="{A22E4CB7-354C-9641-87AD-B3265D90BB7A}"/>
              </a:ext>
            </a:extLst>
          </p:cNvPr>
          <p:cNvSpPr txBox="1"/>
          <p:nvPr/>
        </p:nvSpPr>
        <p:spPr>
          <a:xfrm>
            <a:off x="76200" y="9438382"/>
            <a:ext cx="18211800" cy="1077218"/>
          </a:xfrm>
          <a:prstGeom prst="rect">
            <a:avLst/>
          </a:prstGeom>
          <a:noFill/>
        </p:spPr>
        <p:txBody>
          <a:bodyPr wrap="square" rtlCol="0">
            <a:spAutoFit/>
          </a:bodyPr>
          <a:lstStyle/>
          <a:p>
            <a:pPr algn="ctr"/>
            <a:r>
              <a:rPr lang="en-US" sz="6400" dirty="0"/>
              <a:t>Track forwards, back to the future</a:t>
            </a:r>
          </a:p>
        </p:txBody>
      </p:sp>
      <p:pic>
        <p:nvPicPr>
          <p:cNvPr id="36" name="Picture 35">
            <a:extLst>
              <a:ext uri="{FF2B5EF4-FFF2-40B4-BE49-F238E27FC236}">
                <a16:creationId xmlns:a16="http://schemas.microsoft.com/office/drawing/2014/main" id="{A5B6F447-81F8-304A-A548-4D89216AF780}"/>
              </a:ext>
            </a:extLst>
          </p:cNvPr>
          <p:cNvPicPr>
            <a:picLocks noChangeAspect="1"/>
          </p:cNvPicPr>
          <p:nvPr/>
        </p:nvPicPr>
        <p:blipFill>
          <a:blip r:embed="rId3"/>
          <a:stretch>
            <a:fillRect/>
          </a:stretch>
        </p:blipFill>
        <p:spPr>
          <a:xfrm>
            <a:off x="152400" y="4584376"/>
            <a:ext cx="3570557" cy="3570557"/>
          </a:xfrm>
          <a:prstGeom prst="rect">
            <a:avLst/>
          </a:prstGeom>
          <a:ln w="15875">
            <a:solidFill>
              <a:schemeClr val="tx1"/>
            </a:solidFill>
          </a:ln>
        </p:spPr>
      </p:pic>
      <p:pic>
        <p:nvPicPr>
          <p:cNvPr id="37" name="Picture 36">
            <a:extLst>
              <a:ext uri="{FF2B5EF4-FFF2-40B4-BE49-F238E27FC236}">
                <a16:creationId xmlns:a16="http://schemas.microsoft.com/office/drawing/2014/main" id="{29B38DB7-6519-CE4F-A351-43FC67EF6749}"/>
              </a:ext>
            </a:extLst>
          </p:cNvPr>
          <p:cNvPicPr>
            <a:picLocks noChangeAspect="1"/>
          </p:cNvPicPr>
          <p:nvPr/>
        </p:nvPicPr>
        <p:blipFill>
          <a:blip r:embed="rId4"/>
          <a:stretch>
            <a:fillRect/>
          </a:stretch>
        </p:blipFill>
        <p:spPr>
          <a:xfrm>
            <a:off x="4865535" y="4584376"/>
            <a:ext cx="3570557" cy="3558026"/>
          </a:xfrm>
          <a:prstGeom prst="rect">
            <a:avLst/>
          </a:prstGeom>
          <a:ln w="15875">
            <a:solidFill>
              <a:schemeClr val="tx1"/>
            </a:solidFill>
          </a:ln>
        </p:spPr>
      </p:pic>
      <p:pic>
        <p:nvPicPr>
          <p:cNvPr id="46" name="Picture 45">
            <a:extLst>
              <a:ext uri="{FF2B5EF4-FFF2-40B4-BE49-F238E27FC236}">
                <a16:creationId xmlns:a16="http://schemas.microsoft.com/office/drawing/2014/main" id="{C7AB0A41-EF02-8343-851D-0A7B0AB0C264}"/>
              </a:ext>
            </a:extLst>
          </p:cNvPr>
          <p:cNvPicPr>
            <a:picLocks noChangeAspect="1"/>
          </p:cNvPicPr>
          <p:nvPr/>
        </p:nvPicPr>
        <p:blipFill>
          <a:blip r:embed="rId5"/>
          <a:stretch>
            <a:fillRect/>
          </a:stretch>
        </p:blipFill>
        <p:spPr>
          <a:xfrm>
            <a:off x="9614376" y="4584376"/>
            <a:ext cx="3570557" cy="3570557"/>
          </a:xfrm>
          <a:prstGeom prst="rect">
            <a:avLst/>
          </a:prstGeom>
          <a:ln w="15875">
            <a:solidFill>
              <a:schemeClr val="tx1"/>
            </a:solidFill>
          </a:ln>
        </p:spPr>
      </p:pic>
      <p:pic>
        <p:nvPicPr>
          <p:cNvPr id="55" name="Picture 54">
            <a:extLst>
              <a:ext uri="{FF2B5EF4-FFF2-40B4-BE49-F238E27FC236}">
                <a16:creationId xmlns:a16="http://schemas.microsoft.com/office/drawing/2014/main" id="{B55C052F-0EDD-294B-A7E1-2FAB29BC0A7A}"/>
              </a:ext>
            </a:extLst>
          </p:cNvPr>
          <p:cNvPicPr>
            <a:picLocks noChangeAspect="1"/>
          </p:cNvPicPr>
          <p:nvPr/>
        </p:nvPicPr>
        <p:blipFill>
          <a:blip r:embed="rId6"/>
          <a:stretch>
            <a:fillRect/>
          </a:stretch>
        </p:blipFill>
        <p:spPr>
          <a:xfrm>
            <a:off x="14317835" y="4584376"/>
            <a:ext cx="3570557" cy="3570557"/>
          </a:xfrm>
          <a:prstGeom prst="rect">
            <a:avLst/>
          </a:prstGeom>
          <a:ln w="15875">
            <a:solidFill>
              <a:schemeClr val="tx1"/>
            </a:solidFill>
          </a:ln>
        </p:spPr>
      </p:pic>
      <p:sp>
        <p:nvSpPr>
          <p:cNvPr id="74" name="Rectangle 73">
            <a:extLst>
              <a:ext uri="{FF2B5EF4-FFF2-40B4-BE49-F238E27FC236}">
                <a16:creationId xmlns:a16="http://schemas.microsoft.com/office/drawing/2014/main" id="{DAAA3D45-5407-1345-966C-0194BACE459D}"/>
              </a:ext>
            </a:extLst>
          </p:cNvPr>
          <p:cNvSpPr/>
          <p:nvPr/>
        </p:nvSpPr>
        <p:spPr>
          <a:xfrm>
            <a:off x="15183377" y="49980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6" name="Group 15">
            <a:extLst>
              <a:ext uri="{FF2B5EF4-FFF2-40B4-BE49-F238E27FC236}">
                <a16:creationId xmlns:a16="http://schemas.microsoft.com/office/drawing/2014/main" id="{7DCDE04D-3C57-D349-BED0-7EBCB839B8DB}"/>
              </a:ext>
            </a:extLst>
          </p:cNvPr>
          <p:cNvGrpSpPr/>
          <p:nvPr/>
        </p:nvGrpSpPr>
        <p:grpSpPr>
          <a:xfrm>
            <a:off x="3638023" y="5760084"/>
            <a:ext cx="13811777" cy="2469516"/>
            <a:chOff x="3638023" y="7665084"/>
            <a:chExt cx="13811777" cy="2469516"/>
          </a:xfrm>
        </p:grpSpPr>
        <p:grpSp>
          <p:nvGrpSpPr>
            <p:cNvPr id="15" name="Group 14">
              <a:extLst>
                <a:ext uri="{FF2B5EF4-FFF2-40B4-BE49-F238E27FC236}">
                  <a16:creationId xmlns:a16="http://schemas.microsoft.com/office/drawing/2014/main" id="{B84F5AFA-6555-F342-B832-A17EF12C97AC}"/>
                </a:ext>
              </a:extLst>
            </p:cNvPr>
            <p:cNvGrpSpPr/>
            <p:nvPr/>
          </p:nvGrpSpPr>
          <p:grpSpPr>
            <a:xfrm>
              <a:off x="13258800" y="8274684"/>
              <a:ext cx="4191000" cy="1859916"/>
              <a:chOff x="13258800" y="8274684"/>
              <a:chExt cx="4191000" cy="1859916"/>
            </a:xfrm>
          </p:grpSpPr>
          <p:grpSp>
            <p:nvGrpSpPr>
              <p:cNvPr id="9" name="Group 8">
                <a:extLst>
                  <a:ext uri="{FF2B5EF4-FFF2-40B4-BE49-F238E27FC236}">
                    <a16:creationId xmlns:a16="http://schemas.microsoft.com/office/drawing/2014/main" id="{3BAB0E22-476E-8248-88BB-8E6831530339}"/>
                  </a:ext>
                </a:extLst>
              </p:cNvPr>
              <p:cNvGrpSpPr/>
              <p:nvPr/>
            </p:nvGrpSpPr>
            <p:grpSpPr>
              <a:xfrm>
                <a:off x="13258800" y="8274684"/>
                <a:ext cx="4191000" cy="1402716"/>
                <a:chOff x="13258800" y="8274684"/>
                <a:chExt cx="4191000" cy="1402716"/>
              </a:xfrm>
            </p:grpSpPr>
            <p:cxnSp>
              <p:nvCxnSpPr>
                <p:cNvPr id="73" name="Straight Arrow Connector 72">
                  <a:extLst>
                    <a:ext uri="{FF2B5EF4-FFF2-40B4-BE49-F238E27FC236}">
                      <a16:creationId xmlns:a16="http://schemas.microsoft.com/office/drawing/2014/main" id="{27F7C154-E6AA-6A42-8B23-A13799DAB753}"/>
                    </a:ext>
                  </a:extLst>
                </p:cNvPr>
                <p:cNvCxnSpPr>
                  <a:cxnSpLocks/>
                  <a:stCxn id="70" idx="3"/>
                  <a:endCxn id="75" idx="1"/>
                </p:cNvCxnSpPr>
                <p:nvPr/>
              </p:nvCxnSpPr>
              <p:spPr>
                <a:xfrm>
                  <a:off x="13258800" y="8671242"/>
                  <a:ext cx="2762777" cy="304800"/>
                </a:xfrm>
                <a:prstGeom prst="straightConnector1">
                  <a:avLst/>
                </a:prstGeom>
                <a:ln w="635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3F8F04C-1B71-854E-83DD-8AB40EF300B3}"/>
                    </a:ext>
                  </a:extLst>
                </p:cNvPr>
                <p:cNvSpPr/>
                <p:nvPr/>
              </p:nvSpPr>
              <p:spPr>
                <a:xfrm>
                  <a:off x="16021577" y="8274684"/>
                  <a:ext cx="1428223" cy="1402716"/>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87F0E9E6-88F2-A54F-A23E-8E2C7F8B5E7B}"/>
                      </a:ext>
                    </a:extLst>
                  </p:cNvPr>
                  <p:cNvSpPr/>
                  <p:nvPr/>
                </p:nvSpPr>
                <p:spPr>
                  <a:xfrm>
                    <a:off x="13373188" y="921127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81" name="Rectangle 80">
                    <a:extLst>
                      <a:ext uri="{FF2B5EF4-FFF2-40B4-BE49-F238E27FC236}">
                        <a16:creationId xmlns:a16="http://schemas.microsoft.com/office/drawing/2014/main" id="{87F0E9E6-88F2-A54F-A23E-8E2C7F8B5E7B}"/>
                      </a:ext>
                    </a:extLst>
                  </p:cNvPr>
                  <p:cNvSpPr>
                    <a:spLocks noRot="1" noChangeAspect="1" noMove="1" noResize="1" noEditPoints="1" noAdjustHandles="1" noChangeArrowheads="1" noChangeShapeType="1" noTextEdit="1"/>
                  </p:cNvSpPr>
                  <p:nvPr/>
                </p:nvSpPr>
                <p:spPr>
                  <a:xfrm>
                    <a:off x="13373188" y="9211270"/>
                    <a:ext cx="868956" cy="923330"/>
                  </a:xfrm>
                  <a:prstGeom prst="rect">
                    <a:avLst/>
                  </a:prstGeom>
                  <a:blipFill>
                    <a:blip r:embed="rId8"/>
                    <a:stretch>
                      <a:fillRect l="-5797" r="-2899"/>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B765B669-9681-E845-A6FC-0DF432AF5315}"/>
                </a:ext>
              </a:extLst>
            </p:cNvPr>
            <p:cNvGrpSpPr/>
            <p:nvPr/>
          </p:nvGrpSpPr>
          <p:grpSpPr>
            <a:xfrm>
              <a:off x="8590756" y="7969884"/>
              <a:ext cx="4668044" cy="1783716"/>
              <a:chOff x="8590756" y="7969884"/>
              <a:chExt cx="4668044" cy="1783716"/>
            </a:xfrm>
          </p:grpSpPr>
          <p:grpSp>
            <p:nvGrpSpPr>
              <p:cNvPr id="8" name="Group 7">
                <a:extLst>
                  <a:ext uri="{FF2B5EF4-FFF2-40B4-BE49-F238E27FC236}">
                    <a16:creationId xmlns:a16="http://schemas.microsoft.com/office/drawing/2014/main" id="{54F3B5DB-A9F5-3C4E-BCA6-EAC2B3026C8E}"/>
                  </a:ext>
                </a:extLst>
              </p:cNvPr>
              <p:cNvGrpSpPr/>
              <p:nvPr/>
            </p:nvGrpSpPr>
            <p:grpSpPr>
              <a:xfrm>
                <a:off x="8686800" y="7969884"/>
                <a:ext cx="4572000" cy="1402716"/>
                <a:chOff x="8686800" y="7969884"/>
                <a:chExt cx="4572000" cy="1402716"/>
              </a:xfrm>
            </p:grpSpPr>
            <p:sp>
              <p:nvSpPr>
                <p:cNvPr id="70" name="Rectangle 69">
                  <a:extLst>
                    <a:ext uri="{FF2B5EF4-FFF2-40B4-BE49-F238E27FC236}">
                      <a16:creationId xmlns:a16="http://schemas.microsoft.com/office/drawing/2014/main" id="{939D06FB-3401-6945-972F-30EBF8AE7CF8}"/>
                    </a:ext>
                  </a:extLst>
                </p:cNvPr>
                <p:cNvSpPr/>
                <p:nvPr/>
              </p:nvSpPr>
              <p:spPr>
                <a:xfrm>
                  <a:off x="11830577" y="7969884"/>
                  <a:ext cx="1428223" cy="1402716"/>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72" name="Straight Arrow Connector 71">
                  <a:extLst>
                    <a:ext uri="{FF2B5EF4-FFF2-40B4-BE49-F238E27FC236}">
                      <a16:creationId xmlns:a16="http://schemas.microsoft.com/office/drawing/2014/main" id="{13952584-153F-D546-A804-D6DA5A773131}"/>
                    </a:ext>
                  </a:extLst>
                </p:cNvPr>
                <p:cNvCxnSpPr>
                  <a:stCxn id="69" idx="3"/>
                  <a:endCxn id="70" idx="1"/>
                </p:cNvCxnSpPr>
                <p:nvPr/>
              </p:nvCxnSpPr>
              <p:spPr>
                <a:xfrm>
                  <a:off x="8686800" y="8366442"/>
                  <a:ext cx="3143777" cy="304800"/>
                </a:xfrm>
                <a:prstGeom prst="straightConnector1">
                  <a:avLst/>
                </a:prstGeom>
                <a:ln w="63500">
                  <a:solidFill>
                    <a:srgbClr val="FF000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B7AC87DF-10C9-444C-877E-59B4EC4BA241}"/>
                      </a:ext>
                    </a:extLst>
                  </p:cNvPr>
                  <p:cNvSpPr/>
                  <p:nvPr/>
                </p:nvSpPr>
                <p:spPr>
                  <a:xfrm>
                    <a:off x="8590756" y="883027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83" name="Rectangle 82">
                    <a:extLst>
                      <a:ext uri="{FF2B5EF4-FFF2-40B4-BE49-F238E27FC236}">
                        <a16:creationId xmlns:a16="http://schemas.microsoft.com/office/drawing/2014/main" id="{B7AC87DF-10C9-444C-877E-59B4EC4BA241}"/>
                      </a:ext>
                    </a:extLst>
                  </p:cNvPr>
                  <p:cNvSpPr>
                    <a:spLocks noRot="1" noChangeAspect="1" noMove="1" noResize="1" noEditPoints="1" noAdjustHandles="1" noChangeArrowheads="1" noChangeShapeType="1" noTextEdit="1"/>
                  </p:cNvSpPr>
                  <p:nvPr/>
                </p:nvSpPr>
                <p:spPr>
                  <a:xfrm>
                    <a:off x="8590756" y="8830270"/>
                    <a:ext cx="868956" cy="923330"/>
                  </a:xfrm>
                  <a:prstGeom prst="rect">
                    <a:avLst/>
                  </a:prstGeom>
                  <a:blipFill>
                    <a:blip r:embed="rId9"/>
                    <a:stretch>
                      <a:fillRect l="-4286" r="-1429"/>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C474D307-91BD-754A-B0F2-1257976CDAEC}"/>
                </a:ext>
              </a:extLst>
            </p:cNvPr>
            <p:cNvGrpSpPr/>
            <p:nvPr/>
          </p:nvGrpSpPr>
          <p:grpSpPr>
            <a:xfrm>
              <a:off x="3638023" y="7665084"/>
              <a:ext cx="5048777" cy="1707516"/>
              <a:chOff x="3638023" y="7665084"/>
              <a:chExt cx="5048777" cy="1707516"/>
            </a:xfrm>
          </p:grpSpPr>
          <p:grpSp>
            <p:nvGrpSpPr>
              <p:cNvPr id="7" name="Group 6">
                <a:extLst>
                  <a:ext uri="{FF2B5EF4-FFF2-40B4-BE49-F238E27FC236}">
                    <a16:creationId xmlns:a16="http://schemas.microsoft.com/office/drawing/2014/main" id="{351D540F-B172-0D4D-A43E-7C16CF1E6471}"/>
                  </a:ext>
                </a:extLst>
              </p:cNvPr>
              <p:cNvGrpSpPr/>
              <p:nvPr/>
            </p:nvGrpSpPr>
            <p:grpSpPr>
              <a:xfrm>
                <a:off x="3638023" y="7665084"/>
                <a:ext cx="5048777" cy="1402716"/>
                <a:chOff x="3638023" y="7665084"/>
                <a:chExt cx="5048777" cy="1402716"/>
              </a:xfrm>
            </p:grpSpPr>
            <p:sp>
              <p:nvSpPr>
                <p:cNvPr id="69" name="Rectangle 68">
                  <a:extLst>
                    <a:ext uri="{FF2B5EF4-FFF2-40B4-BE49-F238E27FC236}">
                      <a16:creationId xmlns:a16="http://schemas.microsoft.com/office/drawing/2014/main" id="{E4CADD48-6F04-0A4A-936B-60C70D747913}"/>
                    </a:ext>
                  </a:extLst>
                </p:cNvPr>
                <p:cNvSpPr/>
                <p:nvPr/>
              </p:nvSpPr>
              <p:spPr>
                <a:xfrm>
                  <a:off x="7258577" y="7665084"/>
                  <a:ext cx="1428223" cy="1402716"/>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71" name="Straight Arrow Connector 70">
                  <a:extLst>
                    <a:ext uri="{FF2B5EF4-FFF2-40B4-BE49-F238E27FC236}">
                      <a16:creationId xmlns:a16="http://schemas.microsoft.com/office/drawing/2014/main" id="{72A643F8-0C2F-8E46-8CB6-589C221F837D}"/>
                    </a:ext>
                  </a:extLst>
                </p:cNvPr>
                <p:cNvCxnSpPr>
                  <a:cxnSpLocks/>
                  <a:stCxn id="63" idx="3"/>
                  <a:endCxn id="69" idx="1"/>
                </p:cNvCxnSpPr>
                <p:nvPr/>
              </p:nvCxnSpPr>
              <p:spPr>
                <a:xfrm>
                  <a:off x="3638023" y="8061642"/>
                  <a:ext cx="3620554" cy="304800"/>
                </a:xfrm>
                <a:prstGeom prst="straightConnector1">
                  <a:avLst/>
                </a:prstGeom>
                <a:ln w="63500">
                  <a:solidFill>
                    <a:srgbClr val="FF000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0AE261F-A4C9-D54C-A395-11F7783139A6}"/>
                      </a:ext>
                    </a:extLst>
                  </p:cNvPr>
                  <p:cNvSpPr/>
                  <p:nvPr/>
                </p:nvSpPr>
                <p:spPr>
                  <a:xfrm>
                    <a:off x="3860365" y="844927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84" name="Rectangle 83">
                    <a:extLst>
                      <a:ext uri="{FF2B5EF4-FFF2-40B4-BE49-F238E27FC236}">
                        <a16:creationId xmlns:a16="http://schemas.microsoft.com/office/drawing/2014/main" id="{70AE261F-A4C9-D54C-A395-11F7783139A6}"/>
                      </a:ext>
                    </a:extLst>
                  </p:cNvPr>
                  <p:cNvSpPr>
                    <a:spLocks noRot="1" noChangeAspect="1" noMove="1" noResize="1" noEditPoints="1" noAdjustHandles="1" noChangeArrowheads="1" noChangeShapeType="1" noTextEdit="1"/>
                  </p:cNvSpPr>
                  <p:nvPr/>
                </p:nvSpPr>
                <p:spPr>
                  <a:xfrm>
                    <a:off x="3860365" y="8449270"/>
                    <a:ext cx="868956" cy="923330"/>
                  </a:xfrm>
                  <a:prstGeom prst="rect">
                    <a:avLst/>
                  </a:prstGeom>
                  <a:blipFill>
                    <a:blip r:embed="rId10"/>
                    <a:stretch>
                      <a:fillRect l="-4348" r="-2899"/>
                    </a:stretch>
                  </a:blipFill>
                </p:spPr>
                <p:txBody>
                  <a:bodyPr/>
                  <a:lstStyle/>
                  <a:p>
                    <a:r>
                      <a:rPr lang="en-US">
                        <a:noFill/>
                      </a:rPr>
                      <a:t> </a:t>
                    </a:r>
                  </a:p>
                </p:txBody>
              </p:sp>
            </mc:Fallback>
          </mc:AlternateContent>
        </p:grpSp>
      </p:grpSp>
      <p:grpSp>
        <p:nvGrpSpPr>
          <p:cNvPr id="4" name="Group 3">
            <a:extLst>
              <a:ext uri="{FF2B5EF4-FFF2-40B4-BE49-F238E27FC236}">
                <a16:creationId xmlns:a16="http://schemas.microsoft.com/office/drawing/2014/main" id="{8FF76652-E011-B344-8B22-5D63944FE4E9}"/>
              </a:ext>
            </a:extLst>
          </p:cNvPr>
          <p:cNvGrpSpPr/>
          <p:nvPr/>
        </p:nvGrpSpPr>
        <p:grpSpPr>
          <a:xfrm>
            <a:off x="2209800" y="4572000"/>
            <a:ext cx="12973577" cy="2286000"/>
            <a:chOff x="2209800" y="6477000"/>
            <a:chExt cx="12973577" cy="2286000"/>
          </a:xfrm>
        </p:grpSpPr>
        <p:grpSp>
          <p:nvGrpSpPr>
            <p:cNvPr id="10" name="Group 9">
              <a:extLst>
                <a:ext uri="{FF2B5EF4-FFF2-40B4-BE49-F238E27FC236}">
                  <a16:creationId xmlns:a16="http://schemas.microsoft.com/office/drawing/2014/main" id="{999852EF-E910-AC41-85DF-BD2C2DE89141}"/>
                </a:ext>
              </a:extLst>
            </p:cNvPr>
            <p:cNvGrpSpPr/>
            <p:nvPr/>
          </p:nvGrpSpPr>
          <p:grpSpPr>
            <a:xfrm>
              <a:off x="11734800" y="6477000"/>
              <a:ext cx="3448577" cy="1859916"/>
              <a:chOff x="11734800" y="6477000"/>
              <a:chExt cx="3448577" cy="1859916"/>
            </a:xfrm>
          </p:grpSpPr>
          <p:grpSp>
            <p:nvGrpSpPr>
              <p:cNvPr id="3" name="Group 2">
                <a:extLst>
                  <a:ext uri="{FF2B5EF4-FFF2-40B4-BE49-F238E27FC236}">
                    <a16:creationId xmlns:a16="http://schemas.microsoft.com/office/drawing/2014/main" id="{BE0D96D4-2C60-C844-A607-AC83DA36E181}"/>
                  </a:ext>
                </a:extLst>
              </p:cNvPr>
              <p:cNvGrpSpPr/>
              <p:nvPr/>
            </p:nvGrpSpPr>
            <p:grpSpPr>
              <a:xfrm>
                <a:off x="11734800" y="6934200"/>
                <a:ext cx="3448577" cy="1402716"/>
                <a:chOff x="11734800" y="6928889"/>
                <a:chExt cx="3448577" cy="1402716"/>
              </a:xfrm>
            </p:grpSpPr>
            <p:sp>
              <p:nvSpPr>
                <p:cNvPr id="65" name="Rectangle 64">
                  <a:extLst>
                    <a:ext uri="{FF2B5EF4-FFF2-40B4-BE49-F238E27FC236}">
                      <a16:creationId xmlns:a16="http://schemas.microsoft.com/office/drawing/2014/main" id="{4C9F1E8B-AD3D-3142-BFE0-5EE3F90D7E09}"/>
                    </a:ext>
                  </a:extLst>
                </p:cNvPr>
                <p:cNvSpPr/>
                <p:nvPr/>
              </p:nvSpPr>
              <p:spPr>
                <a:xfrm>
                  <a:off x="11734800" y="6928889"/>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66" name="Straight Arrow Connector 65">
                  <a:extLst>
                    <a:ext uri="{FF2B5EF4-FFF2-40B4-BE49-F238E27FC236}">
                      <a16:creationId xmlns:a16="http://schemas.microsoft.com/office/drawing/2014/main" id="{FBD74024-B227-D041-BF8E-F61094B49313}"/>
                    </a:ext>
                  </a:extLst>
                </p:cNvPr>
                <p:cNvCxnSpPr>
                  <a:cxnSpLocks/>
                  <a:stCxn id="74" idx="1"/>
                  <a:endCxn id="65" idx="3"/>
                </p:cNvCxnSpPr>
                <p:nvPr/>
              </p:nvCxnSpPr>
              <p:spPr>
                <a:xfrm flipH="1">
                  <a:off x="13163023" y="7522931"/>
                  <a:ext cx="2020354" cy="107316"/>
                </a:xfrm>
                <a:prstGeom prst="straightConnector1">
                  <a:avLst/>
                </a:prstGeom>
                <a:ln w="63500">
                  <a:solidFill>
                    <a:srgbClr val="00B0F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10D1598D-E2E7-0342-882E-CBF1FFA54B39}"/>
                      </a:ext>
                    </a:extLst>
                  </p:cNvPr>
                  <p:cNvSpPr/>
                  <p:nvPr/>
                </p:nvSpPr>
                <p:spPr>
                  <a:xfrm>
                    <a:off x="13316906" y="647700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80" name="Rectangle 79">
                    <a:extLst>
                      <a:ext uri="{FF2B5EF4-FFF2-40B4-BE49-F238E27FC236}">
                        <a16:creationId xmlns:a16="http://schemas.microsoft.com/office/drawing/2014/main" id="{10D1598D-E2E7-0342-882E-CBF1FFA54B39}"/>
                      </a:ext>
                    </a:extLst>
                  </p:cNvPr>
                  <p:cNvSpPr>
                    <a:spLocks noRot="1" noChangeAspect="1" noMove="1" noResize="1" noEditPoints="1" noAdjustHandles="1" noChangeArrowheads="1" noChangeShapeType="1" noTextEdit="1"/>
                  </p:cNvSpPr>
                  <p:nvPr/>
                </p:nvSpPr>
                <p:spPr>
                  <a:xfrm>
                    <a:off x="13316906" y="6477000"/>
                    <a:ext cx="868956" cy="923330"/>
                  </a:xfrm>
                  <a:prstGeom prst="rect">
                    <a:avLst/>
                  </a:prstGeom>
                  <a:blipFill>
                    <a:blip r:embed="rId7"/>
                    <a:stretch>
                      <a:fillRect l="-5797" r="-1449"/>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AF28958F-1A85-9240-BA1E-043619E20178}"/>
                </a:ext>
              </a:extLst>
            </p:cNvPr>
            <p:cNvGrpSpPr/>
            <p:nvPr/>
          </p:nvGrpSpPr>
          <p:grpSpPr>
            <a:xfrm>
              <a:off x="7010400" y="6477000"/>
              <a:ext cx="4724400" cy="1981200"/>
              <a:chOff x="7010400" y="6477000"/>
              <a:chExt cx="4724400" cy="1981200"/>
            </a:xfrm>
          </p:grpSpPr>
          <p:grpSp>
            <p:nvGrpSpPr>
              <p:cNvPr id="5" name="Group 4">
                <a:extLst>
                  <a:ext uri="{FF2B5EF4-FFF2-40B4-BE49-F238E27FC236}">
                    <a16:creationId xmlns:a16="http://schemas.microsoft.com/office/drawing/2014/main" id="{0EBE077B-2E40-8040-9516-B621B9F35455}"/>
                  </a:ext>
                </a:extLst>
              </p:cNvPr>
              <p:cNvGrpSpPr/>
              <p:nvPr/>
            </p:nvGrpSpPr>
            <p:grpSpPr>
              <a:xfrm>
                <a:off x="7010400" y="7055484"/>
                <a:ext cx="4724400" cy="1402716"/>
                <a:chOff x="7010400" y="7055484"/>
                <a:chExt cx="4724400" cy="1402716"/>
              </a:xfrm>
            </p:grpSpPr>
            <p:sp>
              <p:nvSpPr>
                <p:cNvPr id="64" name="Rectangle 63">
                  <a:extLst>
                    <a:ext uri="{FF2B5EF4-FFF2-40B4-BE49-F238E27FC236}">
                      <a16:creationId xmlns:a16="http://schemas.microsoft.com/office/drawing/2014/main" id="{EA39A823-E1D0-EA41-8110-899160B4E1EC}"/>
                    </a:ext>
                  </a:extLst>
                </p:cNvPr>
                <p:cNvSpPr/>
                <p:nvPr/>
              </p:nvSpPr>
              <p:spPr>
                <a:xfrm>
                  <a:off x="7010400" y="70554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7" name="Straight Arrow Connector 66">
                  <a:extLst>
                    <a:ext uri="{FF2B5EF4-FFF2-40B4-BE49-F238E27FC236}">
                      <a16:creationId xmlns:a16="http://schemas.microsoft.com/office/drawing/2014/main" id="{07B437E6-BD22-2B4B-94D0-B0BA4DFBE6B4}"/>
                    </a:ext>
                  </a:extLst>
                </p:cNvPr>
                <p:cNvCxnSpPr>
                  <a:stCxn id="65" idx="1"/>
                  <a:endCxn id="64" idx="3"/>
                </p:cNvCxnSpPr>
                <p:nvPr/>
              </p:nvCxnSpPr>
              <p:spPr>
                <a:xfrm flipH="1">
                  <a:off x="8438623" y="7635558"/>
                  <a:ext cx="3296177" cy="121284"/>
                </a:xfrm>
                <a:prstGeom prst="straightConnector1">
                  <a:avLst/>
                </a:prstGeom>
                <a:ln w="63500">
                  <a:solidFill>
                    <a:srgbClr val="00B0F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FC9DFAFA-1C1A-C64D-BC64-B4509E777CB9}"/>
                      </a:ext>
                    </a:extLst>
                  </p:cNvPr>
                  <p:cNvSpPr/>
                  <p:nvPr/>
                </p:nvSpPr>
                <p:spPr>
                  <a:xfrm>
                    <a:off x="8579078" y="647700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82" name="Rectangle 81">
                    <a:extLst>
                      <a:ext uri="{FF2B5EF4-FFF2-40B4-BE49-F238E27FC236}">
                        <a16:creationId xmlns:a16="http://schemas.microsoft.com/office/drawing/2014/main" id="{FC9DFAFA-1C1A-C64D-BC64-B4509E777CB9}"/>
                      </a:ext>
                    </a:extLst>
                  </p:cNvPr>
                  <p:cNvSpPr>
                    <a:spLocks noRot="1" noChangeAspect="1" noMove="1" noResize="1" noEditPoints="1" noAdjustHandles="1" noChangeArrowheads="1" noChangeShapeType="1" noTextEdit="1"/>
                  </p:cNvSpPr>
                  <p:nvPr/>
                </p:nvSpPr>
                <p:spPr>
                  <a:xfrm>
                    <a:off x="8579078" y="6477000"/>
                    <a:ext cx="868956" cy="923330"/>
                  </a:xfrm>
                  <a:prstGeom prst="rect">
                    <a:avLst/>
                  </a:prstGeom>
                  <a:blipFill>
                    <a:blip r:embed="rId7"/>
                    <a:stretch>
                      <a:fillRect l="-5797" r="-1449"/>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ACC82B70-5032-7746-8F96-F135679FBC82}"/>
                </a:ext>
              </a:extLst>
            </p:cNvPr>
            <p:cNvGrpSpPr/>
            <p:nvPr/>
          </p:nvGrpSpPr>
          <p:grpSpPr>
            <a:xfrm>
              <a:off x="2209800" y="6858000"/>
              <a:ext cx="4800600" cy="1905000"/>
              <a:chOff x="2209800" y="6858000"/>
              <a:chExt cx="4800600" cy="1905000"/>
            </a:xfrm>
          </p:grpSpPr>
          <p:grpSp>
            <p:nvGrpSpPr>
              <p:cNvPr id="6" name="Group 5">
                <a:extLst>
                  <a:ext uri="{FF2B5EF4-FFF2-40B4-BE49-F238E27FC236}">
                    <a16:creationId xmlns:a16="http://schemas.microsoft.com/office/drawing/2014/main" id="{3D3CBD00-212C-064D-8B56-5256100BC68F}"/>
                  </a:ext>
                </a:extLst>
              </p:cNvPr>
              <p:cNvGrpSpPr/>
              <p:nvPr/>
            </p:nvGrpSpPr>
            <p:grpSpPr>
              <a:xfrm>
                <a:off x="2209800" y="7360284"/>
                <a:ext cx="4800600" cy="1402716"/>
                <a:chOff x="2209800" y="7360284"/>
                <a:chExt cx="4800600" cy="1402716"/>
              </a:xfrm>
            </p:grpSpPr>
            <p:sp>
              <p:nvSpPr>
                <p:cNvPr id="63" name="Rectangle 62">
                  <a:extLst>
                    <a:ext uri="{FF2B5EF4-FFF2-40B4-BE49-F238E27FC236}">
                      <a16:creationId xmlns:a16="http://schemas.microsoft.com/office/drawing/2014/main" id="{ACE2B6A5-59C1-A04F-820E-FE9DE41931D9}"/>
                    </a:ext>
                  </a:extLst>
                </p:cNvPr>
                <p:cNvSpPr/>
                <p:nvPr/>
              </p:nvSpPr>
              <p:spPr>
                <a:xfrm>
                  <a:off x="2209800" y="73602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68" name="Straight Arrow Connector 67">
                  <a:extLst>
                    <a:ext uri="{FF2B5EF4-FFF2-40B4-BE49-F238E27FC236}">
                      <a16:creationId xmlns:a16="http://schemas.microsoft.com/office/drawing/2014/main" id="{2F4596A0-25D9-AB49-8CCE-32B92405E3FE}"/>
                    </a:ext>
                  </a:extLst>
                </p:cNvPr>
                <p:cNvCxnSpPr>
                  <a:stCxn id="64" idx="1"/>
                  <a:endCxn id="63" idx="3"/>
                </p:cNvCxnSpPr>
                <p:nvPr/>
              </p:nvCxnSpPr>
              <p:spPr>
                <a:xfrm flipH="1">
                  <a:off x="3638023" y="7756842"/>
                  <a:ext cx="3372377" cy="304800"/>
                </a:xfrm>
                <a:prstGeom prst="straightConnector1">
                  <a:avLst/>
                </a:prstGeom>
                <a:ln w="63500">
                  <a:solidFill>
                    <a:srgbClr val="00B0F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8F61CFE-8B2C-764D-9699-7ECE6EC82320}"/>
                      </a:ext>
                    </a:extLst>
                  </p:cNvPr>
                  <p:cNvSpPr/>
                  <p:nvPr/>
                </p:nvSpPr>
                <p:spPr>
                  <a:xfrm>
                    <a:off x="3854930" y="685800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85" name="Rectangle 84">
                    <a:extLst>
                      <a:ext uri="{FF2B5EF4-FFF2-40B4-BE49-F238E27FC236}">
                        <a16:creationId xmlns:a16="http://schemas.microsoft.com/office/drawing/2014/main" id="{08F61CFE-8B2C-764D-9699-7ECE6EC82320}"/>
                      </a:ext>
                    </a:extLst>
                  </p:cNvPr>
                  <p:cNvSpPr>
                    <a:spLocks noRot="1" noChangeAspect="1" noMove="1" noResize="1" noEditPoints="1" noAdjustHandles="1" noChangeArrowheads="1" noChangeShapeType="1" noTextEdit="1"/>
                  </p:cNvSpPr>
                  <p:nvPr/>
                </p:nvSpPr>
                <p:spPr>
                  <a:xfrm>
                    <a:off x="3854930" y="6858000"/>
                    <a:ext cx="868956" cy="923330"/>
                  </a:xfrm>
                  <a:prstGeom prst="rect">
                    <a:avLst/>
                  </a:prstGeom>
                  <a:blipFill>
                    <a:blip r:embed="rId11"/>
                    <a:stretch>
                      <a:fillRect l="-5797" r="-144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97947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DCDE98D3-AA8B-A040-BDB4-7AE80B2E74FB}"/>
              </a:ext>
            </a:extLst>
          </p:cNvPr>
          <p:cNvSpPr txBox="1"/>
          <p:nvPr/>
        </p:nvSpPr>
        <p:spPr>
          <a:xfrm>
            <a:off x="76200" y="9677400"/>
            <a:ext cx="18288000" cy="1077218"/>
          </a:xfrm>
          <a:prstGeom prst="rect">
            <a:avLst/>
          </a:prstGeom>
          <a:noFill/>
        </p:spPr>
        <p:txBody>
          <a:bodyPr wrap="square" rtlCol="0">
            <a:spAutoFit/>
          </a:bodyPr>
          <a:lstStyle/>
          <a:p>
            <a:pPr algn="ctr"/>
            <a:r>
              <a:rPr lang="en-US" sz="6400" dirty="0"/>
              <a:t>Backpropagation through time along the cycle</a:t>
            </a:r>
          </a:p>
        </p:txBody>
      </p:sp>
      <p:sp>
        <p:nvSpPr>
          <p:cNvPr id="50" name="Title 1">
            <a:extLst>
              <a:ext uri="{FF2B5EF4-FFF2-40B4-BE49-F238E27FC236}">
                <a16:creationId xmlns:a16="http://schemas.microsoft.com/office/drawing/2014/main" id="{248B2D68-4B0E-3248-A275-3F9B51684CBA}"/>
              </a:ext>
            </a:extLst>
          </p:cNvPr>
          <p:cNvSpPr>
            <a:spLocks noGrp="1"/>
          </p:cNvSpPr>
          <p:nvPr>
            <p:ph type="title"/>
          </p:nvPr>
        </p:nvSpPr>
        <p:spPr>
          <a:xfrm>
            <a:off x="0" y="681570"/>
            <a:ext cx="18288000" cy="2474384"/>
          </a:xfrm>
        </p:spPr>
        <p:txBody>
          <a:bodyPr>
            <a:normAutofit fontScale="90000"/>
          </a:bodyPr>
          <a:lstStyle/>
          <a:p>
            <a:r>
              <a:rPr lang="en-US" sz="8800" dirty="0"/>
              <a:t>Supervision: Cycle-Consistency in Time</a:t>
            </a:r>
          </a:p>
        </p:txBody>
      </p:sp>
      <p:pic>
        <p:nvPicPr>
          <p:cNvPr id="133" name="Picture 132">
            <a:extLst>
              <a:ext uri="{FF2B5EF4-FFF2-40B4-BE49-F238E27FC236}">
                <a16:creationId xmlns:a16="http://schemas.microsoft.com/office/drawing/2014/main" id="{8A4375CE-D7DE-4849-92E7-B4D59CD34365}"/>
              </a:ext>
            </a:extLst>
          </p:cNvPr>
          <p:cNvPicPr>
            <a:picLocks noChangeAspect="1"/>
          </p:cNvPicPr>
          <p:nvPr/>
        </p:nvPicPr>
        <p:blipFill>
          <a:blip r:embed="rId3"/>
          <a:stretch>
            <a:fillRect/>
          </a:stretch>
        </p:blipFill>
        <p:spPr>
          <a:xfrm>
            <a:off x="152400" y="4584376"/>
            <a:ext cx="3570557" cy="3570557"/>
          </a:xfrm>
          <a:prstGeom prst="rect">
            <a:avLst/>
          </a:prstGeom>
          <a:ln w="15875">
            <a:solidFill>
              <a:schemeClr val="tx1"/>
            </a:solidFill>
          </a:ln>
        </p:spPr>
      </p:pic>
      <p:pic>
        <p:nvPicPr>
          <p:cNvPr id="134" name="Picture 133">
            <a:extLst>
              <a:ext uri="{FF2B5EF4-FFF2-40B4-BE49-F238E27FC236}">
                <a16:creationId xmlns:a16="http://schemas.microsoft.com/office/drawing/2014/main" id="{21DDB890-30D3-094D-A76C-6FB84A1A1644}"/>
              </a:ext>
            </a:extLst>
          </p:cNvPr>
          <p:cNvPicPr>
            <a:picLocks noChangeAspect="1"/>
          </p:cNvPicPr>
          <p:nvPr/>
        </p:nvPicPr>
        <p:blipFill>
          <a:blip r:embed="rId4"/>
          <a:stretch>
            <a:fillRect/>
          </a:stretch>
        </p:blipFill>
        <p:spPr>
          <a:xfrm>
            <a:off x="4865535" y="4584376"/>
            <a:ext cx="3570557" cy="3558026"/>
          </a:xfrm>
          <a:prstGeom prst="rect">
            <a:avLst/>
          </a:prstGeom>
          <a:ln w="15875">
            <a:solidFill>
              <a:schemeClr val="tx1"/>
            </a:solidFill>
          </a:ln>
        </p:spPr>
      </p:pic>
      <p:pic>
        <p:nvPicPr>
          <p:cNvPr id="135" name="Picture 134">
            <a:extLst>
              <a:ext uri="{FF2B5EF4-FFF2-40B4-BE49-F238E27FC236}">
                <a16:creationId xmlns:a16="http://schemas.microsoft.com/office/drawing/2014/main" id="{F7E7C481-7E93-CA46-82C7-AFE279AA6835}"/>
              </a:ext>
            </a:extLst>
          </p:cNvPr>
          <p:cNvPicPr>
            <a:picLocks noChangeAspect="1"/>
          </p:cNvPicPr>
          <p:nvPr/>
        </p:nvPicPr>
        <p:blipFill>
          <a:blip r:embed="rId5"/>
          <a:stretch>
            <a:fillRect/>
          </a:stretch>
        </p:blipFill>
        <p:spPr>
          <a:xfrm>
            <a:off x="9614376" y="4584376"/>
            <a:ext cx="3570557" cy="3570557"/>
          </a:xfrm>
          <a:prstGeom prst="rect">
            <a:avLst/>
          </a:prstGeom>
          <a:ln w="15875">
            <a:solidFill>
              <a:schemeClr val="tx1"/>
            </a:solidFill>
          </a:ln>
        </p:spPr>
      </p:pic>
      <p:pic>
        <p:nvPicPr>
          <p:cNvPr id="136" name="Picture 135">
            <a:extLst>
              <a:ext uri="{FF2B5EF4-FFF2-40B4-BE49-F238E27FC236}">
                <a16:creationId xmlns:a16="http://schemas.microsoft.com/office/drawing/2014/main" id="{CAF63CFC-D112-C448-AC1B-ADDD201C8A5C}"/>
              </a:ext>
            </a:extLst>
          </p:cNvPr>
          <p:cNvPicPr>
            <a:picLocks noChangeAspect="1"/>
          </p:cNvPicPr>
          <p:nvPr/>
        </p:nvPicPr>
        <p:blipFill>
          <a:blip r:embed="rId6"/>
          <a:stretch>
            <a:fillRect/>
          </a:stretch>
        </p:blipFill>
        <p:spPr>
          <a:xfrm>
            <a:off x="14317835" y="4584376"/>
            <a:ext cx="3570557" cy="3570557"/>
          </a:xfrm>
          <a:prstGeom prst="rect">
            <a:avLst/>
          </a:prstGeom>
          <a:ln w="15875">
            <a:solidFill>
              <a:schemeClr val="tx1"/>
            </a:solidFill>
          </a:ln>
        </p:spPr>
      </p:pic>
      <p:sp>
        <p:nvSpPr>
          <p:cNvPr id="137" name="Rectangle 136">
            <a:extLst>
              <a:ext uri="{FF2B5EF4-FFF2-40B4-BE49-F238E27FC236}">
                <a16:creationId xmlns:a16="http://schemas.microsoft.com/office/drawing/2014/main" id="{18A8CF7D-CE6F-8147-8926-B74D88C5C980}"/>
              </a:ext>
            </a:extLst>
          </p:cNvPr>
          <p:cNvSpPr/>
          <p:nvPr/>
        </p:nvSpPr>
        <p:spPr>
          <a:xfrm>
            <a:off x="15183377" y="49980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3" name="Rectangle 152">
            <a:extLst>
              <a:ext uri="{FF2B5EF4-FFF2-40B4-BE49-F238E27FC236}">
                <a16:creationId xmlns:a16="http://schemas.microsoft.com/office/drawing/2014/main" id="{35231751-7A4C-0247-A83A-D6BD762829A1}"/>
              </a:ext>
            </a:extLst>
          </p:cNvPr>
          <p:cNvSpPr/>
          <p:nvPr/>
        </p:nvSpPr>
        <p:spPr>
          <a:xfrm>
            <a:off x="16021577" y="6369684"/>
            <a:ext cx="1428223" cy="1402716"/>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CEA5C2EE-9C24-4A43-AF9C-E725FC14E8F2}"/>
                  </a:ext>
                </a:extLst>
              </p:cNvPr>
              <p:cNvSpPr/>
              <p:nvPr/>
            </p:nvSpPr>
            <p:spPr>
              <a:xfrm>
                <a:off x="13373188" y="730627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151" name="Rectangle 150">
                <a:extLst>
                  <a:ext uri="{FF2B5EF4-FFF2-40B4-BE49-F238E27FC236}">
                    <a16:creationId xmlns:a16="http://schemas.microsoft.com/office/drawing/2014/main" id="{CEA5C2EE-9C24-4A43-AF9C-E725FC14E8F2}"/>
                  </a:ext>
                </a:extLst>
              </p:cNvPr>
              <p:cNvSpPr>
                <a:spLocks noRot="1" noChangeAspect="1" noMove="1" noResize="1" noEditPoints="1" noAdjustHandles="1" noChangeArrowheads="1" noChangeShapeType="1" noTextEdit="1"/>
              </p:cNvSpPr>
              <p:nvPr/>
            </p:nvSpPr>
            <p:spPr>
              <a:xfrm>
                <a:off x="13373188" y="7306270"/>
                <a:ext cx="868956" cy="923330"/>
              </a:xfrm>
              <a:prstGeom prst="rect">
                <a:avLst/>
              </a:prstGeom>
              <a:blipFill>
                <a:blip r:embed="rId7"/>
                <a:stretch>
                  <a:fillRect l="-5797" r="-2899"/>
                </a:stretch>
              </a:blipFill>
            </p:spPr>
            <p:txBody>
              <a:bodyPr/>
              <a:lstStyle/>
              <a:p>
                <a:r>
                  <a:rPr lang="en-US">
                    <a:noFill/>
                  </a:rPr>
                  <a:t> </a:t>
                </a:r>
              </a:p>
            </p:txBody>
          </p:sp>
        </mc:Fallback>
      </mc:AlternateContent>
      <p:sp>
        <p:nvSpPr>
          <p:cNvPr id="148" name="Rectangle 147">
            <a:extLst>
              <a:ext uri="{FF2B5EF4-FFF2-40B4-BE49-F238E27FC236}">
                <a16:creationId xmlns:a16="http://schemas.microsoft.com/office/drawing/2014/main" id="{DC496495-39A0-9D4D-8772-E65341471971}"/>
              </a:ext>
            </a:extLst>
          </p:cNvPr>
          <p:cNvSpPr/>
          <p:nvPr/>
        </p:nvSpPr>
        <p:spPr>
          <a:xfrm>
            <a:off x="11830577" y="6064884"/>
            <a:ext cx="1428223" cy="1402716"/>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90387A8C-56FE-DF4B-9806-082CFA1A43BC}"/>
                  </a:ext>
                </a:extLst>
              </p:cNvPr>
              <p:cNvSpPr/>
              <p:nvPr/>
            </p:nvSpPr>
            <p:spPr>
              <a:xfrm>
                <a:off x="8590756" y="692527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147" name="Rectangle 146">
                <a:extLst>
                  <a:ext uri="{FF2B5EF4-FFF2-40B4-BE49-F238E27FC236}">
                    <a16:creationId xmlns:a16="http://schemas.microsoft.com/office/drawing/2014/main" id="{90387A8C-56FE-DF4B-9806-082CFA1A43BC}"/>
                  </a:ext>
                </a:extLst>
              </p:cNvPr>
              <p:cNvSpPr>
                <a:spLocks noRot="1" noChangeAspect="1" noMove="1" noResize="1" noEditPoints="1" noAdjustHandles="1" noChangeArrowheads="1" noChangeShapeType="1" noTextEdit="1"/>
              </p:cNvSpPr>
              <p:nvPr/>
            </p:nvSpPr>
            <p:spPr>
              <a:xfrm>
                <a:off x="8590756" y="6925270"/>
                <a:ext cx="868956" cy="923330"/>
              </a:xfrm>
              <a:prstGeom prst="rect">
                <a:avLst/>
              </a:prstGeom>
              <a:blipFill>
                <a:blip r:embed="rId8"/>
                <a:stretch>
                  <a:fillRect l="-4286" r="-1429"/>
                </a:stretch>
              </a:blipFill>
            </p:spPr>
            <p:txBody>
              <a:bodyPr/>
              <a:lstStyle/>
              <a:p>
                <a:r>
                  <a:rPr lang="en-US">
                    <a:noFill/>
                  </a:rPr>
                  <a:t> </a:t>
                </a:r>
              </a:p>
            </p:txBody>
          </p:sp>
        </mc:Fallback>
      </mc:AlternateContent>
      <p:sp>
        <p:nvSpPr>
          <p:cNvPr id="144" name="Rectangle 143">
            <a:extLst>
              <a:ext uri="{FF2B5EF4-FFF2-40B4-BE49-F238E27FC236}">
                <a16:creationId xmlns:a16="http://schemas.microsoft.com/office/drawing/2014/main" id="{38B2FE45-C78F-884A-84E2-431E17D4C0FF}"/>
              </a:ext>
            </a:extLst>
          </p:cNvPr>
          <p:cNvSpPr/>
          <p:nvPr/>
        </p:nvSpPr>
        <p:spPr>
          <a:xfrm>
            <a:off x="7258577" y="5760084"/>
            <a:ext cx="1428223" cy="1402716"/>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 name="Group 2">
            <a:extLst>
              <a:ext uri="{FF2B5EF4-FFF2-40B4-BE49-F238E27FC236}">
                <a16:creationId xmlns:a16="http://schemas.microsoft.com/office/drawing/2014/main" id="{CCE4D6CF-22A7-2A45-9B70-5C68CD3706EE}"/>
              </a:ext>
            </a:extLst>
          </p:cNvPr>
          <p:cNvGrpSpPr/>
          <p:nvPr/>
        </p:nvGrpSpPr>
        <p:grpSpPr>
          <a:xfrm>
            <a:off x="3638023" y="6156642"/>
            <a:ext cx="12383554" cy="914400"/>
            <a:chOff x="3638023" y="6156642"/>
            <a:chExt cx="12383554" cy="914400"/>
          </a:xfrm>
        </p:grpSpPr>
        <p:cxnSp>
          <p:nvCxnSpPr>
            <p:cNvPr id="152" name="Straight Arrow Connector 151">
              <a:extLst>
                <a:ext uri="{FF2B5EF4-FFF2-40B4-BE49-F238E27FC236}">
                  <a16:creationId xmlns:a16="http://schemas.microsoft.com/office/drawing/2014/main" id="{8FCC2E47-D76A-F645-9EEB-BF3172C70CC6}"/>
                </a:ext>
              </a:extLst>
            </p:cNvPr>
            <p:cNvCxnSpPr>
              <a:cxnSpLocks/>
              <a:stCxn id="148" idx="3"/>
              <a:endCxn id="153" idx="1"/>
            </p:cNvCxnSpPr>
            <p:nvPr/>
          </p:nvCxnSpPr>
          <p:spPr>
            <a:xfrm>
              <a:off x="13258800" y="6766242"/>
              <a:ext cx="2762777" cy="304800"/>
            </a:xfrm>
            <a:prstGeom prst="straightConnector1">
              <a:avLst/>
            </a:prstGeom>
            <a:ln w="635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C59B21EA-4E88-F842-8EE9-E426243F1EB8}"/>
                </a:ext>
              </a:extLst>
            </p:cNvPr>
            <p:cNvCxnSpPr>
              <a:stCxn id="144" idx="3"/>
              <a:endCxn id="148" idx="1"/>
            </p:cNvCxnSpPr>
            <p:nvPr/>
          </p:nvCxnSpPr>
          <p:spPr>
            <a:xfrm>
              <a:off x="8686800" y="6461442"/>
              <a:ext cx="3143777" cy="304800"/>
            </a:xfrm>
            <a:prstGeom prst="straightConnector1">
              <a:avLst/>
            </a:prstGeom>
            <a:ln w="63500">
              <a:solidFill>
                <a:srgbClr val="FF000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D8D7E7E0-0601-AA43-B0F4-1470B210B740}"/>
                </a:ext>
              </a:extLst>
            </p:cNvPr>
            <p:cNvCxnSpPr>
              <a:cxnSpLocks/>
              <a:stCxn id="160" idx="3"/>
              <a:endCxn id="144" idx="1"/>
            </p:cNvCxnSpPr>
            <p:nvPr/>
          </p:nvCxnSpPr>
          <p:spPr>
            <a:xfrm>
              <a:off x="3638023" y="6156642"/>
              <a:ext cx="3620554" cy="304800"/>
            </a:xfrm>
            <a:prstGeom prst="straightConnector1">
              <a:avLst/>
            </a:prstGeom>
            <a:ln w="63500">
              <a:solidFill>
                <a:srgbClr val="FF000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2935C188-CBA5-E949-9946-1BFEF2DBF00A}"/>
                  </a:ext>
                </a:extLst>
              </p:cNvPr>
              <p:cNvSpPr/>
              <p:nvPr/>
            </p:nvSpPr>
            <p:spPr>
              <a:xfrm>
                <a:off x="3860365" y="654427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143" name="Rectangle 142">
                <a:extLst>
                  <a:ext uri="{FF2B5EF4-FFF2-40B4-BE49-F238E27FC236}">
                    <a16:creationId xmlns:a16="http://schemas.microsoft.com/office/drawing/2014/main" id="{2935C188-CBA5-E949-9946-1BFEF2DBF00A}"/>
                  </a:ext>
                </a:extLst>
              </p:cNvPr>
              <p:cNvSpPr>
                <a:spLocks noRot="1" noChangeAspect="1" noMove="1" noResize="1" noEditPoints="1" noAdjustHandles="1" noChangeArrowheads="1" noChangeShapeType="1" noTextEdit="1"/>
              </p:cNvSpPr>
              <p:nvPr/>
            </p:nvSpPr>
            <p:spPr>
              <a:xfrm>
                <a:off x="3860365" y="6544270"/>
                <a:ext cx="868956" cy="923330"/>
              </a:xfrm>
              <a:prstGeom prst="rect">
                <a:avLst/>
              </a:prstGeom>
              <a:blipFill>
                <a:blip r:embed="rId9"/>
                <a:stretch>
                  <a:fillRect l="-4348" r="-2899"/>
                </a:stretch>
              </a:blipFill>
            </p:spPr>
            <p:txBody>
              <a:bodyPr/>
              <a:lstStyle/>
              <a:p>
                <a:r>
                  <a:rPr lang="en-US">
                    <a:noFill/>
                  </a:rPr>
                  <a:t> </a:t>
                </a:r>
              </a:p>
            </p:txBody>
          </p:sp>
        </mc:Fallback>
      </mc:AlternateContent>
      <p:sp>
        <p:nvSpPr>
          <p:cNvPr id="168" name="Rectangle 167">
            <a:extLst>
              <a:ext uri="{FF2B5EF4-FFF2-40B4-BE49-F238E27FC236}">
                <a16:creationId xmlns:a16="http://schemas.microsoft.com/office/drawing/2014/main" id="{DD0AD9C7-A84E-2848-8ABC-D2860DF70952}"/>
              </a:ext>
            </a:extLst>
          </p:cNvPr>
          <p:cNvSpPr/>
          <p:nvPr/>
        </p:nvSpPr>
        <p:spPr>
          <a:xfrm>
            <a:off x="11734800" y="5029200"/>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mc:AlternateContent xmlns:mc="http://schemas.openxmlformats.org/markup-compatibility/2006" xmlns:a14="http://schemas.microsoft.com/office/drawing/2010/main">
        <mc:Choice Requires="a14">
          <p:sp>
            <p:nvSpPr>
              <p:cNvPr id="167" name="Rectangle 166">
                <a:extLst>
                  <a:ext uri="{FF2B5EF4-FFF2-40B4-BE49-F238E27FC236}">
                    <a16:creationId xmlns:a16="http://schemas.microsoft.com/office/drawing/2014/main" id="{482BFD54-63C6-B547-8756-FACCFC7C3F75}"/>
                  </a:ext>
                </a:extLst>
              </p:cNvPr>
              <p:cNvSpPr/>
              <p:nvPr/>
            </p:nvSpPr>
            <p:spPr>
              <a:xfrm>
                <a:off x="13316906" y="457200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167" name="Rectangle 166">
                <a:extLst>
                  <a:ext uri="{FF2B5EF4-FFF2-40B4-BE49-F238E27FC236}">
                    <a16:creationId xmlns:a16="http://schemas.microsoft.com/office/drawing/2014/main" id="{482BFD54-63C6-B547-8756-FACCFC7C3F75}"/>
                  </a:ext>
                </a:extLst>
              </p:cNvPr>
              <p:cNvSpPr>
                <a:spLocks noRot="1" noChangeAspect="1" noMove="1" noResize="1" noEditPoints="1" noAdjustHandles="1" noChangeArrowheads="1" noChangeShapeType="1" noTextEdit="1"/>
              </p:cNvSpPr>
              <p:nvPr/>
            </p:nvSpPr>
            <p:spPr>
              <a:xfrm>
                <a:off x="13316906" y="4572000"/>
                <a:ext cx="868956" cy="923330"/>
              </a:xfrm>
              <a:prstGeom prst="rect">
                <a:avLst/>
              </a:prstGeom>
              <a:blipFill>
                <a:blip r:embed="rId10"/>
                <a:stretch>
                  <a:fillRect l="-5797" r="-1449"/>
                </a:stretch>
              </a:blipFill>
            </p:spPr>
            <p:txBody>
              <a:bodyPr/>
              <a:lstStyle/>
              <a:p>
                <a:r>
                  <a:rPr lang="en-US">
                    <a:noFill/>
                  </a:rPr>
                  <a:t> </a:t>
                </a:r>
              </a:p>
            </p:txBody>
          </p:sp>
        </mc:Fallback>
      </mc:AlternateContent>
      <p:sp>
        <p:nvSpPr>
          <p:cNvPr id="164" name="Rectangle 163">
            <a:extLst>
              <a:ext uri="{FF2B5EF4-FFF2-40B4-BE49-F238E27FC236}">
                <a16:creationId xmlns:a16="http://schemas.microsoft.com/office/drawing/2014/main" id="{D6F6E096-D815-0947-B89C-54FC4E5665CB}"/>
              </a:ext>
            </a:extLst>
          </p:cNvPr>
          <p:cNvSpPr/>
          <p:nvPr/>
        </p:nvSpPr>
        <p:spPr>
          <a:xfrm>
            <a:off x="7010400" y="51504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57CB6B66-6C8C-C041-BF42-8BA13925FB23}"/>
                  </a:ext>
                </a:extLst>
              </p:cNvPr>
              <p:cNvSpPr/>
              <p:nvPr/>
            </p:nvSpPr>
            <p:spPr>
              <a:xfrm>
                <a:off x="8579078" y="457200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163" name="Rectangle 162">
                <a:extLst>
                  <a:ext uri="{FF2B5EF4-FFF2-40B4-BE49-F238E27FC236}">
                    <a16:creationId xmlns:a16="http://schemas.microsoft.com/office/drawing/2014/main" id="{57CB6B66-6C8C-C041-BF42-8BA13925FB23}"/>
                  </a:ext>
                </a:extLst>
              </p:cNvPr>
              <p:cNvSpPr>
                <a:spLocks noRot="1" noChangeAspect="1" noMove="1" noResize="1" noEditPoints="1" noAdjustHandles="1" noChangeArrowheads="1" noChangeShapeType="1" noTextEdit="1"/>
              </p:cNvSpPr>
              <p:nvPr/>
            </p:nvSpPr>
            <p:spPr>
              <a:xfrm>
                <a:off x="8579078" y="4572000"/>
                <a:ext cx="868956" cy="923330"/>
              </a:xfrm>
              <a:prstGeom prst="rect">
                <a:avLst/>
              </a:prstGeom>
              <a:blipFill>
                <a:blip r:embed="rId10"/>
                <a:stretch>
                  <a:fillRect l="-5797" r="-1449"/>
                </a:stretch>
              </a:blipFill>
            </p:spPr>
            <p:txBody>
              <a:bodyPr/>
              <a:lstStyle/>
              <a:p>
                <a:r>
                  <a:rPr lang="en-US">
                    <a:noFill/>
                  </a:rPr>
                  <a:t> </a:t>
                </a:r>
              </a:p>
            </p:txBody>
          </p:sp>
        </mc:Fallback>
      </mc:AlternateContent>
      <p:sp>
        <p:nvSpPr>
          <p:cNvPr id="160" name="Rectangle 159">
            <a:extLst>
              <a:ext uri="{FF2B5EF4-FFF2-40B4-BE49-F238E27FC236}">
                <a16:creationId xmlns:a16="http://schemas.microsoft.com/office/drawing/2014/main" id="{5149EEC2-A7B4-B941-A7C1-155543241874}"/>
              </a:ext>
            </a:extLst>
          </p:cNvPr>
          <p:cNvSpPr/>
          <p:nvPr/>
        </p:nvSpPr>
        <p:spPr>
          <a:xfrm>
            <a:off x="2209800" y="54552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2" name="Group 1">
            <a:extLst>
              <a:ext uri="{FF2B5EF4-FFF2-40B4-BE49-F238E27FC236}">
                <a16:creationId xmlns:a16="http://schemas.microsoft.com/office/drawing/2014/main" id="{3CB2F8B8-D9C7-7440-9C97-167134530E76}"/>
              </a:ext>
            </a:extLst>
          </p:cNvPr>
          <p:cNvGrpSpPr/>
          <p:nvPr/>
        </p:nvGrpSpPr>
        <p:grpSpPr>
          <a:xfrm>
            <a:off x="3638023" y="5623242"/>
            <a:ext cx="11545354" cy="533400"/>
            <a:chOff x="3638023" y="5623242"/>
            <a:chExt cx="11545354" cy="533400"/>
          </a:xfrm>
        </p:grpSpPr>
        <p:cxnSp>
          <p:nvCxnSpPr>
            <p:cNvPr id="169" name="Straight Arrow Connector 168">
              <a:extLst>
                <a:ext uri="{FF2B5EF4-FFF2-40B4-BE49-F238E27FC236}">
                  <a16:creationId xmlns:a16="http://schemas.microsoft.com/office/drawing/2014/main" id="{22B77E61-2590-E545-B22A-194672DD6B81}"/>
                </a:ext>
              </a:extLst>
            </p:cNvPr>
            <p:cNvCxnSpPr>
              <a:cxnSpLocks/>
              <a:stCxn id="137" idx="1"/>
              <a:endCxn id="168" idx="3"/>
            </p:cNvCxnSpPr>
            <p:nvPr/>
          </p:nvCxnSpPr>
          <p:spPr>
            <a:xfrm flipH="1">
              <a:off x="13163023" y="5623242"/>
              <a:ext cx="2020354" cy="107316"/>
            </a:xfrm>
            <a:prstGeom prst="straightConnector1">
              <a:avLst/>
            </a:prstGeom>
            <a:ln w="63500">
              <a:solidFill>
                <a:srgbClr val="00B0F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9899538-58EB-0745-AB6B-A4CD5DEB71C3}"/>
                </a:ext>
              </a:extLst>
            </p:cNvPr>
            <p:cNvCxnSpPr>
              <a:stCxn id="168" idx="1"/>
              <a:endCxn id="164" idx="3"/>
            </p:cNvCxnSpPr>
            <p:nvPr/>
          </p:nvCxnSpPr>
          <p:spPr>
            <a:xfrm flipH="1">
              <a:off x="8438623" y="5730558"/>
              <a:ext cx="3296177" cy="121284"/>
            </a:xfrm>
            <a:prstGeom prst="straightConnector1">
              <a:avLst/>
            </a:prstGeom>
            <a:ln w="63500">
              <a:solidFill>
                <a:srgbClr val="00B0F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E8660EFD-EC44-EF46-BAA6-90F7E409B646}"/>
                </a:ext>
              </a:extLst>
            </p:cNvPr>
            <p:cNvCxnSpPr>
              <a:stCxn id="164" idx="1"/>
              <a:endCxn id="160" idx="3"/>
            </p:cNvCxnSpPr>
            <p:nvPr/>
          </p:nvCxnSpPr>
          <p:spPr>
            <a:xfrm flipH="1">
              <a:off x="3638023" y="5851842"/>
              <a:ext cx="3372377" cy="304800"/>
            </a:xfrm>
            <a:prstGeom prst="straightConnector1">
              <a:avLst/>
            </a:prstGeom>
            <a:ln w="63500">
              <a:solidFill>
                <a:srgbClr val="00B0F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9" name="Rectangle 158">
                <a:extLst>
                  <a:ext uri="{FF2B5EF4-FFF2-40B4-BE49-F238E27FC236}">
                    <a16:creationId xmlns:a16="http://schemas.microsoft.com/office/drawing/2014/main" id="{A6266AF7-CE31-6342-8D8D-5A42AA6A3110}"/>
                  </a:ext>
                </a:extLst>
              </p:cNvPr>
              <p:cNvSpPr/>
              <p:nvPr/>
            </p:nvSpPr>
            <p:spPr>
              <a:xfrm>
                <a:off x="3854930" y="4953000"/>
                <a:ext cx="86895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ea typeface="Cambria Math" panose="02040503050406030204" pitchFamily="18" charset="0"/>
                        </a:rPr>
                        <m:t>ℱ</m:t>
                      </m:r>
                    </m:oMath>
                  </m:oMathPara>
                </a14:m>
                <a:endParaRPr lang="en-US" sz="5400" dirty="0">
                  <a:solidFill>
                    <a:schemeClr val="tx1"/>
                  </a:solidFill>
                </a:endParaRPr>
              </a:p>
            </p:txBody>
          </p:sp>
        </mc:Choice>
        <mc:Fallback xmlns="">
          <p:sp>
            <p:nvSpPr>
              <p:cNvPr id="159" name="Rectangle 158">
                <a:extLst>
                  <a:ext uri="{FF2B5EF4-FFF2-40B4-BE49-F238E27FC236}">
                    <a16:creationId xmlns:a16="http://schemas.microsoft.com/office/drawing/2014/main" id="{A6266AF7-CE31-6342-8D8D-5A42AA6A3110}"/>
                  </a:ext>
                </a:extLst>
              </p:cNvPr>
              <p:cNvSpPr>
                <a:spLocks noRot="1" noChangeAspect="1" noMove="1" noResize="1" noEditPoints="1" noAdjustHandles="1" noChangeArrowheads="1" noChangeShapeType="1" noTextEdit="1"/>
              </p:cNvSpPr>
              <p:nvPr/>
            </p:nvSpPr>
            <p:spPr>
              <a:xfrm>
                <a:off x="3854930" y="4953000"/>
                <a:ext cx="868956" cy="923330"/>
              </a:xfrm>
              <a:prstGeom prst="rect">
                <a:avLst/>
              </a:prstGeom>
              <a:blipFill>
                <a:blip r:embed="rId11"/>
                <a:stretch>
                  <a:fillRect l="-5797" r="-1449"/>
                </a:stretch>
              </a:blipFill>
            </p:spPr>
            <p:txBody>
              <a:bodyPr/>
              <a:lstStyle/>
              <a:p>
                <a:r>
                  <a:rPr lang="en-US">
                    <a:noFill/>
                  </a:rPr>
                  <a:t> </a:t>
                </a:r>
              </a:p>
            </p:txBody>
          </p:sp>
        </mc:Fallback>
      </mc:AlternateContent>
      <p:grpSp>
        <p:nvGrpSpPr>
          <p:cNvPr id="182" name="Group 181">
            <a:extLst>
              <a:ext uri="{FF2B5EF4-FFF2-40B4-BE49-F238E27FC236}">
                <a16:creationId xmlns:a16="http://schemas.microsoft.com/office/drawing/2014/main" id="{E05E99C0-4D15-284A-819A-9AFBF6E3DC0A}"/>
              </a:ext>
            </a:extLst>
          </p:cNvPr>
          <p:cNvGrpSpPr/>
          <p:nvPr/>
        </p:nvGrpSpPr>
        <p:grpSpPr>
          <a:xfrm>
            <a:off x="3675242" y="6477000"/>
            <a:ext cx="12021958" cy="959484"/>
            <a:chOff x="3675242" y="8382000"/>
            <a:chExt cx="12021958" cy="959484"/>
          </a:xfrm>
        </p:grpSpPr>
        <p:cxnSp>
          <p:nvCxnSpPr>
            <p:cNvPr id="183" name="Straight Arrow Connector 182">
              <a:extLst>
                <a:ext uri="{FF2B5EF4-FFF2-40B4-BE49-F238E27FC236}">
                  <a16:creationId xmlns:a16="http://schemas.microsoft.com/office/drawing/2014/main" id="{8924A408-0EF6-264F-BD98-3747ED2F4DEB}"/>
                </a:ext>
              </a:extLst>
            </p:cNvPr>
            <p:cNvCxnSpPr>
              <a:cxnSpLocks/>
            </p:cNvCxnSpPr>
            <p:nvPr/>
          </p:nvCxnSpPr>
          <p:spPr>
            <a:xfrm flipH="1" flipV="1">
              <a:off x="13308173" y="8995115"/>
              <a:ext cx="2389027" cy="346369"/>
            </a:xfrm>
            <a:prstGeom prst="straightConnector1">
              <a:avLst/>
            </a:prstGeom>
            <a:ln w="1143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D177E8D7-7208-AD4D-8E53-2168A71EB5E1}"/>
                </a:ext>
              </a:extLst>
            </p:cNvPr>
            <p:cNvCxnSpPr>
              <a:cxnSpLocks/>
            </p:cNvCxnSpPr>
            <p:nvPr/>
          </p:nvCxnSpPr>
          <p:spPr>
            <a:xfrm flipH="1" flipV="1">
              <a:off x="8760667" y="8694826"/>
              <a:ext cx="2702408" cy="312332"/>
            </a:xfrm>
            <a:prstGeom prst="straightConnector1">
              <a:avLst/>
            </a:prstGeom>
            <a:ln w="1143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8D84BBC7-9260-D44A-A94D-60BFB4414FA4}"/>
                </a:ext>
              </a:extLst>
            </p:cNvPr>
            <p:cNvCxnSpPr>
              <a:cxnSpLocks/>
            </p:cNvCxnSpPr>
            <p:nvPr/>
          </p:nvCxnSpPr>
          <p:spPr>
            <a:xfrm flipH="1" flipV="1">
              <a:off x="3675242" y="8382000"/>
              <a:ext cx="3179458" cy="381000"/>
            </a:xfrm>
            <a:prstGeom prst="straightConnector1">
              <a:avLst/>
            </a:prstGeom>
            <a:ln w="1143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3E80B779-5D15-6149-B21E-ECBFFC173F22}"/>
              </a:ext>
            </a:extLst>
          </p:cNvPr>
          <p:cNvGrpSpPr/>
          <p:nvPr/>
        </p:nvGrpSpPr>
        <p:grpSpPr>
          <a:xfrm>
            <a:off x="3929418" y="5356611"/>
            <a:ext cx="11218222" cy="460966"/>
            <a:chOff x="3929418" y="7261611"/>
            <a:chExt cx="11218222" cy="460966"/>
          </a:xfrm>
        </p:grpSpPr>
        <p:cxnSp>
          <p:nvCxnSpPr>
            <p:cNvPr id="187" name="Straight Arrow Connector 186">
              <a:extLst>
                <a:ext uri="{FF2B5EF4-FFF2-40B4-BE49-F238E27FC236}">
                  <a16:creationId xmlns:a16="http://schemas.microsoft.com/office/drawing/2014/main" id="{E63006AE-2DC4-1B49-9CB1-9FA691B04AD0}"/>
                </a:ext>
              </a:extLst>
            </p:cNvPr>
            <p:cNvCxnSpPr>
              <a:cxnSpLocks/>
            </p:cNvCxnSpPr>
            <p:nvPr/>
          </p:nvCxnSpPr>
          <p:spPr>
            <a:xfrm flipV="1">
              <a:off x="3929418" y="7360284"/>
              <a:ext cx="3124691" cy="362293"/>
            </a:xfrm>
            <a:prstGeom prst="straightConnector1">
              <a:avLst/>
            </a:prstGeom>
            <a:ln w="1143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11E58BD6-DD42-6748-B227-5DEEB23C790F}"/>
                </a:ext>
              </a:extLst>
            </p:cNvPr>
            <p:cNvCxnSpPr>
              <a:cxnSpLocks/>
            </p:cNvCxnSpPr>
            <p:nvPr/>
          </p:nvCxnSpPr>
          <p:spPr>
            <a:xfrm flipV="1">
              <a:off x="8760667" y="7282551"/>
              <a:ext cx="2938396" cy="169525"/>
            </a:xfrm>
            <a:prstGeom prst="straightConnector1">
              <a:avLst/>
            </a:prstGeom>
            <a:ln w="1143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D841A0B-3D93-1344-9065-1EF2CAD4BA09}"/>
                </a:ext>
              </a:extLst>
            </p:cNvPr>
            <p:cNvCxnSpPr>
              <a:cxnSpLocks/>
            </p:cNvCxnSpPr>
            <p:nvPr/>
          </p:nvCxnSpPr>
          <p:spPr>
            <a:xfrm flipV="1">
              <a:off x="13504102" y="7261611"/>
              <a:ext cx="1643538" cy="26415"/>
            </a:xfrm>
            <a:prstGeom prst="straightConnector1">
              <a:avLst/>
            </a:prstGeom>
            <a:ln w="1143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B850828A-0740-EC44-B5E3-5F9713563362}"/>
              </a:ext>
            </a:extLst>
          </p:cNvPr>
          <p:cNvGrpSpPr/>
          <p:nvPr/>
        </p:nvGrpSpPr>
        <p:grpSpPr>
          <a:xfrm>
            <a:off x="15837024" y="5679710"/>
            <a:ext cx="1023613" cy="1516280"/>
            <a:chOff x="15404301" y="6485967"/>
            <a:chExt cx="1023613" cy="1516280"/>
          </a:xfrm>
        </p:grpSpPr>
        <p:cxnSp>
          <p:nvCxnSpPr>
            <p:cNvPr id="191" name="Straight Arrow Connector 190">
              <a:extLst>
                <a:ext uri="{FF2B5EF4-FFF2-40B4-BE49-F238E27FC236}">
                  <a16:creationId xmlns:a16="http://schemas.microsoft.com/office/drawing/2014/main" id="{92EF9660-C0B3-F247-B558-1B4C370ACC53}"/>
                </a:ext>
              </a:extLst>
            </p:cNvPr>
            <p:cNvCxnSpPr>
              <a:cxnSpLocks/>
              <a:stCxn id="193" idx="1"/>
              <a:endCxn id="192" idx="5"/>
            </p:cNvCxnSpPr>
            <p:nvPr/>
          </p:nvCxnSpPr>
          <p:spPr>
            <a:xfrm flipH="1" flipV="1">
              <a:off x="15617601" y="6699267"/>
              <a:ext cx="597013" cy="1089680"/>
            </a:xfrm>
            <a:prstGeom prst="straightConnector1">
              <a:avLst/>
            </a:prstGeom>
            <a:ln w="114300">
              <a:solidFill>
                <a:srgbClr val="FFC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013FA4B7-333D-A74C-BCF7-18EB3742B240}"/>
                </a:ext>
              </a:extLst>
            </p:cNvPr>
            <p:cNvSpPr/>
            <p:nvPr/>
          </p:nvSpPr>
          <p:spPr>
            <a:xfrm>
              <a:off x="15404301" y="6485967"/>
              <a:ext cx="249897" cy="2498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3" name="Oval 192">
              <a:extLst>
                <a:ext uri="{FF2B5EF4-FFF2-40B4-BE49-F238E27FC236}">
                  <a16:creationId xmlns:a16="http://schemas.microsoft.com/office/drawing/2014/main" id="{2C43E92D-83BF-F74C-8DCD-9C4F92CCB7CB}"/>
                </a:ext>
              </a:extLst>
            </p:cNvPr>
            <p:cNvSpPr/>
            <p:nvPr/>
          </p:nvSpPr>
          <p:spPr>
            <a:xfrm>
              <a:off x="16178017" y="7752350"/>
              <a:ext cx="249897" cy="2498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Tree>
    <p:extLst>
      <p:ext uri="{BB962C8B-B14F-4D97-AF65-F5344CB8AC3E}">
        <p14:creationId xmlns:p14="http://schemas.microsoft.com/office/powerpoint/2010/main" val="94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2"/>
                                        </p:tgtEl>
                                        <p:attrNameLst>
                                          <p:attrName>style.visibility</p:attrName>
                                        </p:attrNameLst>
                                      </p:cBhvr>
                                      <p:to>
                                        <p:strVal val="visible"/>
                                      </p:to>
                                    </p:set>
                                    <p:animEffect transition="in" filter="wipe(right)">
                                      <p:cBhvr>
                                        <p:cTn id="17" dur="500"/>
                                        <p:tgtEl>
                                          <p:spTgt spid="1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6"/>
                                        </p:tgtEl>
                                        <p:attrNameLst>
                                          <p:attrName>style.visibility</p:attrName>
                                        </p:attrNameLst>
                                      </p:cBhvr>
                                      <p:to>
                                        <p:strVal val="visible"/>
                                      </p:to>
                                    </p:set>
                                    <p:animEffect transition="in" filter="wipe(left)">
                                      <p:cBhvr>
                                        <p:cTn id="27"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9F55E3B6-4CE1-0D4F-A2D3-FF8C9778002C}"/>
              </a:ext>
            </a:extLst>
          </p:cNvPr>
          <p:cNvGrpSpPr/>
          <p:nvPr/>
        </p:nvGrpSpPr>
        <p:grpSpPr>
          <a:xfrm>
            <a:off x="4767143" y="4646787"/>
            <a:ext cx="5322765" cy="5654998"/>
            <a:chOff x="4767143" y="4479602"/>
            <a:chExt cx="5322765" cy="5654998"/>
          </a:xfrm>
        </p:grpSpPr>
        <p:sp>
          <p:nvSpPr>
            <p:cNvPr id="82" name="Rectangle 81">
              <a:extLst>
                <a:ext uri="{FF2B5EF4-FFF2-40B4-BE49-F238E27FC236}">
                  <a16:creationId xmlns:a16="http://schemas.microsoft.com/office/drawing/2014/main" id="{C6FB8160-C9BE-2F41-B4DE-E4D2BEE265CE}"/>
                </a:ext>
              </a:extLst>
            </p:cNvPr>
            <p:cNvSpPr/>
            <p:nvPr/>
          </p:nvSpPr>
          <p:spPr>
            <a:xfrm>
              <a:off x="4771185" y="4479602"/>
              <a:ext cx="5318723" cy="56549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97062295-6240-5349-9C4C-05DE312A9EA5}"/>
                </a:ext>
              </a:extLst>
            </p:cNvPr>
            <p:cNvCxnSpPr>
              <a:cxnSpLocks/>
            </p:cNvCxnSpPr>
            <p:nvPr/>
          </p:nvCxnSpPr>
          <p:spPr>
            <a:xfrm>
              <a:off x="4767143" y="8582499"/>
              <a:ext cx="51030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DDC64F-7EA8-4449-A5DD-DA8D53DC4CBD}"/>
                </a:ext>
              </a:extLst>
            </p:cNvPr>
            <p:cNvCxnSpPr>
              <a:cxnSpLocks/>
            </p:cNvCxnSpPr>
            <p:nvPr/>
          </p:nvCxnSpPr>
          <p:spPr>
            <a:xfrm flipV="1">
              <a:off x="4767143" y="6037933"/>
              <a:ext cx="510303" cy="992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675C007A-2FBA-FC49-B97A-B330E8C1DDFD}"/>
                </a:ext>
              </a:extLst>
            </p:cNvPr>
            <p:cNvGrpSpPr/>
            <p:nvPr/>
          </p:nvGrpSpPr>
          <p:grpSpPr>
            <a:xfrm>
              <a:off x="5332469" y="7150217"/>
              <a:ext cx="1198684" cy="2771344"/>
              <a:chOff x="8108713" y="-2060139"/>
              <a:chExt cx="929726" cy="2149516"/>
            </a:xfrm>
            <a:solidFill>
              <a:schemeClr val="tx1">
                <a:lumMod val="85000"/>
              </a:schemeClr>
            </a:solidFill>
          </p:grpSpPr>
          <p:sp>
            <p:nvSpPr>
              <p:cNvPr id="129" name="Cube 128">
                <a:extLst>
                  <a:ext uri="{FF2B5EF4-FFF2-40B4-BE49-F238E27FC236}">
                    <a16:creationId xmlns:a16="http://schemas.microsoft.com/office/drawing/2014/main" id="{9063B63E-41BF-1142-B82B-66F0DEC7652C}"/>
                  </a:ext>
                </a:extLst>
              </p:cNvPr>
              <p:cNvSpPr/>
              <p:nvPr/>
            </p:nvSpPr>
            <p:spPr>
              <a:xfrm>
                <a:off x="8108713" y="-2060139"/>
                <a:ext cx="918550" cy="2149516"/>
              </a:xfrm>
              <a:prstGeom prst="cube">
                <a:avLst>
                  <a:gd name="adj" fmla="val 7676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cxnSp>
            <p:nvCxnSpPr>
              <p:cNvPr id="130" name="Straight Connector 129">
                <a:extLst>
                  <a:ext uri="{FF2B5EF4-FFF2-40B4-BE49-F238E27FC236}">
                    <a16:creationId xmlns:a16="http://schemas.microsoft.com/office/drawing/2014/main" id="{D990FFD0-A7D4-E84D-B1A7-936C3F60309D}"/>
                  </a:ext>
                </a:extLst>
              </p:cNvPr>
              <p:cNvCxnSpPr>
                <a:cxnSpLocks/>
              </p:cNvCxnSpPr>
              <p:nvPr/>
            </p:nvCxnSpPr>
            <p:spPr>
              <a:xfrm>
                <a:off x="8685900" y="-1738732"/>
                <a:ext cx="0" cy="148781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CED1CF1-7FF9-D54F-B430-5BF3562465E2}"/>
                  </a:ext>
                </a:extLst>
              </p:cNvPr>
              <p:cNvCxnSpPr>
                <a:cxnSpLocks/>
              </p:cNvCxnSpPr>
              <p:nvPr/>
            </p:nvCxnSpPr>
            <p:spPr>
              <a:xfrm>
                <a:off x="8465898" y="-1507642"/>
                <a:ext cx="0" cy="147223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CCFB95A-B661-E24A-90C1-447C3F57D4E4}"/>
                  </a:ext>
                </a:extLst>
              </p:cNvPr>
              <p:cNvCxnSpPr>
                <a:cxnSpLocks/>
              </p:cNvCxnSpPr>
              <p:nvPr/>
            </p:nvCxnSpPr>
            <p:spPr>
              <a:xfrm>
                <a:off x="8576922" y="-1608783"/>
                <a:ext cx="0" cy="146057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DB083A7-AC49-1342-8F39-2C39DB0FF95B}"/>
                  </a:ext>
                </a:extLst>
              </p:cNvPr>
              <p:cNvCxnSpPr>
                <a:cxnSpLocks/>
              </p:cNvCxnSpPr>
              <p:nvPr/>
            </p:nvCxnSpPr>
            <p:spPr>
              <a:xfrm>
                <a:off x="8795628" y="-1836246"/>
                <a:ext cx="0" cy="148134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D573B2F-289D-E647-A9E4-B3372AD50313}"/>
                  </a:ext>
                </a:extLst>
              </p:cNvPr>
              <p:cNvCxnSpPr>
                <a:cxnSpLocks/>
              </p:cNvCxnSpPr>
              <p:nvPr/>
            </p:nvCxnSpPr>
            <p:spPr>
              <a:xfrm flipH="1">
                <a:off x="8329597" y="-1331963"/>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6302030-8751-E243-897A-F90B8689DC81}"/>
                  </a:ext>
                </a:extLst>
              </p:cNvPr>
              <p:cNvCxnSpPr>
                <a:cxnSpLocks/>
              </p:cNvCxnSpPr>
              <p:nvPr/>
            </p:nvCxnSpPr>
            <p:spPr>
              <a:xfrm flipH="1">
                <a:off x="8330184" y="-1783080"/>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0A8ABCB-0347-E64D-9986-C55FFDB3ABF3}"/>
                  </a:ext>
                </a:extLst>
              </p:cNvPr>
              <p:cNvCxnSpPr>
                <a:cxnSpLocks/>
              </p:cNvCxnSpPr>
              <p:nvPr/>
            </p:nvCxnSpPr>
            <p:spPr>
              <a:xfrm flipH="1">
                <a:off x="8330184" y="-15636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45ACCBB-94A0-3840-BEE3-5D7EAD55577C}"/>
                  </a:ext>
                </a:extLst>
              </p:cNvPr>
              <p:cNvCxnSpPr>
                <a:cxnSpLocks/>
              </p:cNvCxnSpPr>
              <p:nvPr/>
            </p:nvCxnSpPr>
            <p:spPr>
              <a:xfrm flipH="1">
                <a:off x="8318803" y="-11064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D11B0AE-2C3B-754C-89B5-B0E531FEF0D7}"/>
                  </a:ext>
                </a:extLst>
              </p:cNvPr>
              <p:cNvCxnSpPr>
                <a:cxnSpLocks/>
              </p:cNvCxnSpPr>
              <p:nvPr/>
            </p:nvCxnSpPr>
            <p:spPr>
              <a:xfrm flipH="1">
                <a:off x="8333360" y="-8778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62F1AFC-AB07-3543-B4D4-AC3823AC3287}"/>
                  </a:ext>
                </a:extLst>
              </p:cNvPr>
              <p:cNvCxnSpPr>
                <a:cxnSpLocks/>
              </p:cNvCxnSpPr>
              <p:nvPr/>
            </p:nvCxnSpPr>
            <p:spPr>
              <a:xfrm>
                <a:off x="8906777" y="-1951123"/>
                <a:ext cx="0" cy="149424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250D5B4E-6AA9-6A43-93F0-20F63FF3DE0B}"/>
                </a:ext>
              </a:extLst>
            </p:cNvPr>
            <p:cNvGrpSpPr/>
            <p:nvPr/>
          </p:nvGrpSpPr>
          <p:grpSpPr>
            <a:xfrm>
              <a:off x="5336576" y="5223438"/>
              <a:ext cx="875128" cy="1617351"/>
              <a:chOff x="4414950" y="1401238"/>
              <a:chExt cx="678769" cy="1254453"/>
            </a:xfrm>
            <a:solidFill>
              <a:schemeClr val="tx1">
                <a:lumMod val="85000"/>
              </a:schemeClr>
            </a:solidFill>
          </p:grpSpPr>
          <p:sp>
            <p:nvSpPr>
              <p:cNvPr id="122" name="Cube 121">
                <a:extLst>
                  <a:ext uri="{FF2B5EF4-FFF2-40B4-BE49-F238E27FC236}">
                    <a16:creationId xmlns:a16="http://schemas.microsoft.com/office/drawing/2014/main" id="{793598E5-0A1A-6740-B717-72F59830C029}"/>
                  </a:ext>
                </a:extLst>
              </p:cNvPr>
              <p:cNvSpPr/>
              <p:nvPr/>
            </p:nvSpPr>
            <p:spPr>
              <a:xfrm>
                <a:off x="4414950" y="1401238"/>
                <a:ext cx="678769" cy="1254453"/>
              </a:xfrm>
              <a:prstGeom prst="cube">
                <a:avLst>
                  <a:gd name="adj" fmla="val 68384"/>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grpSp>
            <p:nvGrpSpPr>
              <p:cNvPr id="123" name="Group 122">
                <a:extLst>
                  <a:ext uri="{FF2B5EF4-FFF2-40B4-BE49-F238E27FC236}">
                    <a16:creationId xmlns:a16="http://schemas.microsoft.com/office/drawing/2014/main" id="{F3CDA1A0-3DA4-654D-9A25-39F0EFD06806}"/>
                  </a:ext>
                </a:extLst>
              </p:cNvPr>
              <p:cNvGrpSpPr/>
              <p:nvPr/>
            </p:nvGrpSpPr>
            <p:grpSpPr>
              <a:xfrm>
                <a:off x="4627312" y="1545712"/>
                <a:ext cx="466407" cy="980164"/>
                <a:chOff x="4627312" y="1545712"/>
                <a:chExt cx="466407" cy="980164"/>
              </a:xfrm>
              <a:grpFill/>
            </p:grpSpPr>
            <p:cxnSp>
              <p:nvCxnSpPr>
                <p:cNvPr id="124" name="Straight Connector 123">
                  <a:extLst>
                    <a:ext uri="{FF2B5EF4-FFF2-40B4-BE49-F238E27FC236}">
                      <a16:creationId xmlns:a16="http://schemas.microsoft.com/office/drawing/2014/main" id="{5D3DC234-3135-8F45-80B1-34A59B7DF3FF}"/>
                    </a:ext>
                  </a:extLst>
                </p:cNvPr>
                <p:cNvCxnSpPr>
                  <a:cxnSpLocks/>
                </p:cNvCxnSpPr>
                <p:nvPr/>
              </p:nvCxnSpPr>
              <p:spPr>
                <a:xfrm>
                  <a:off x="4754334" y="175909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82A6426-2FA5-AF4B-BC33-41FC8EB814FF}"/>
                    </a:ext>
                  </a:extLst>
                </p:cNvPr>
                <p:cNvCxnSpPr>
                  <a:cxnSpLocks/>
                </p:cNvCxnSpPr>
                <p:nvPr/>
              </p:nvCxnSpPr>
              <p:spPr>
                <a:xfrm>
                  <a:off x="4865358" y="164507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C2F0FB-9FB6-B44B-ABD6-462BCEBA6599}"/>
                    </a:ext>
                  </a:extLst>
                </p:cNvPr>
                <p:cNvCxnSpPr>
                  <a:cxnSpLocks/>
                </p:cNvCxnSpPr>
                <p:nvPr/>
              </p:nvCxnSpPr>
              <p:spPr>
                <a:xfrm>
                  <a:off x="4972245" y="154571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D466F08-C5BF-BC42-9365-7DF1F07864C8}"/>
                    </a:ext>
                  </a:extLst>
                </p:cNvPr>
                <p:cNvCxnSpPr>
                  <a:cxnSpLocks/>
                </p:cNvCxnSpPr>
                <p:nvPr/>
              </p:nvCxnSpPr>
              <p:spPr>
                <a:xfrm flipH="1">
                  <a:off x="4627312" y="1682474"/>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9603BD-33A7-BC44-AF1F-6D155A4C233D}"/>
                    </a:ext>
                  </a:extLst>
                </p:cNvPr>
                <p:cNvCxnSpPr>
                  <a:cxnSpLocks/>
                </p:cNvCxnSpPr>
                <p:nvPr/>
              </p:nvCxnSpPr>
              <p:spPr>
                <a:xfrm flipH="1">
                  <a:off x="4627312" y="1940086"/>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 name="Title 1">
            <a:extLst>
              <a:ext uri="{FF2B5EF4-FFF2-40B4-BE49-F238E27FC236}">
                <a16:creationId xmlns:a16="http://schemas.microsoft.com/office/drawing/2014/main" id="{68406EFC-2E2E-9846-9068-36A934193B90}"/>
              </a:ext>
            </a:extLst>
          </p:cNvPr>
          <p:cNvSpPr>
            <a:spLocks noGrp="1"/>
          </p:cNvSpPr>
          <p:nvPr>
            <p:ph type="title"/>
          </p:nvPr>
        </p:nvSpPr>
        <p:spPr/>
        <p:txBody>
          <a:bodyPr/>
          <a:lstStyle/>
          <a:p>
            <a:r>
              <a:rPr lang="en-US" dirty="0"/>
              <a:t>Differentiable Tracking</a:t>
            </a:r>
          </a:p>
        </p:txBody>
      </p:sp>
      <p:sp>
        <p:nvSpPr>
          <p:cNvPr id="4" name="Slide Number Placeholder 3">
            <a:extLst>
              <a:ext uri="{FF2B5EF4-FFF2-40B4-BE49-F238E27FC236}">
                <a16:creationId xmlns:a16="http://schemas.microsoft.com/office/drawing/2014/main" id="{0BEFB919-4A2D-8642-A714-1019FEAD5B51}"/>
              </a:ext>
            </a:extLst>
          </p:cNvPr>
          <p:cNvSpPr>
            <a:spLocks noGrp="1"/>
          </p:cNvSpPr>
          <p:nvPr>
            <p:ph type="sldNum" sz="quarter" idx="12"/>
          </p:nvPr>
        </p:nvSpPr>
        <p:spPr/>
        <p:txBody>
          <a:bodyPr/>
          <a:lstStyle/>
          <a:p>
            <a:fld id="{90338718-CCDB-0046-9DF1-89ED948D6EDA}" type="slidenum">
              <a:rPr lang="en-US" smtClean="0"/>
              <a:pPr/>
              <a:t>48</a:t>
            </a:fld>
            <a:endParaRPr lang="en-US" dirty="0"/>
          </a:p>
        </p:txBody>
      </p:sp>
      <p:grpSp>
        <p:nvGrpSpPr>
          <p:cNvPr id="164" name="Group 163">
            <a:extLst>
              <a:ext uri="{FF2B5EF4-FFF2-40B4-BE49-F238E27FC236}">
                <a16:creationId xmlns:a16="http://schemas.microsoft.com/office/drawing/2014/main" id="{D3E3EF32-9A6E-684F-8141-C884922E973C}"/>
              </a:ext>
            </a:extLst>
          </p:cNvPr>
          <p:cNvGrpSpPr/>
          <p:nvPr/>
        </p:nvGrpSpPr>
        <p:grpSpPr>
          <a:xfrm>
            <a:off x="6242822" y="5161735"/>
            <a:ext cx="2051379" cy="4861074"/>
            <a:chOff x="6242822" y="4994550"/>
            <a:chExt cx="2051379" cy="4861074"/>
          </a:xfrm>
        </p:grpSpPr>
        <p:pic>
          <p:nvPicPr>
            <p:cNvPr id="104" name="Picture 103">
              <a:extLst>
                <a:ext uri="{FF2B5EF4-FFF2-40B4-BE49-F238E27FC236}">
                  <a16:creationId xmlns:a16="http://schemas.microsoft.com/office/drawing/2014/main" id="{F14A3157-E08B-8440-8C64-2233572850F1}"/>
                </a:ext>
              </a:extLst>
            </p:cNvPr>
            <p:cNvPicPr>
              <a:picLocks noChangeAspect="1"/>
            </p:cNvPicPr>
            <p:nvPr/>
          </p:nvPicPr>
          <p:blipFill>
            <a:blip r:embed="rId3"/>
            <a:stretch>
              <a:fillRect/>
            </a:stretch>
          </p:blipFill>
          <p:spPr>
            <a:xfrm>
              <a:off x="6388067" y="4994550"/>
              <a:ext cx="1906134" cy="377256"/>
            </a:xfrm>
            <a:prstGeom prst="rect">
              <a:avLst/>
            </a:prstGeom>
          </p:spPr>
        </p:pic>
        <p:pic>
          <p:nvPicPr>
            <p:cNvPr id="106" name="Picture 105">
              <a:extLst>
                <a:ext uri="{FF2B5EF4-FFF2-40B4-BE49-F238E27FC236}">
                  <a16:creationId xmlns:a16="http://schemas.microsoft.com/office/drawing/2014/main" id="{2156726C-8BD1-B446-992C-139C817D18D7}"/>
                </a:ext>
              </a:extLst>
            </p:cNvPr>
            <p:cNvPicPr>
              <a:picLocks noChangeAspect="1"/>
            </p:cNvPicPr>
            <p:nvPr/>
          </p:nvPicPr>
          <p:blipFill>
            <a:blip r:embed="rId4"/>
            <a:stretch>
              <a:fillRect/>
            </a:stretch>
          </p:blipFill>
          <p:spPr>
            <a:xfrm>
              <a:off x="6242822" y="9443000"/>
              <a:ext cx="2043469" cy="412624"/>
            </a:xfrm>
            <a:prstGeom prst="rect">
              <a:avLst/>
            </a:prstGeom>
          </p:spPr>
        </p:pic>
      </p:grpSp>
      <p:grpSp>
        <p:nvGrpSpPr>
          <p:cNvPr id="162" name="Group 161">
            <a:extLst>
              <a:ext uri="{FF2B5EF4-FFF2-40B4-BE49-F238E27FC236}">
                <a16:creationId xmlns:a16="http://schemas.microsoft.com/office/drawing/2014/main" id="{14FAEE7D-874C-C444-B035-431FE82FF7CF}"/>
              </a:ext>
            </a:extLst>
          </p:cNvPr>
          <p:cNvGrpSpPr/>
          <p:nvPr/>
        </p:nvGrpSpPr>
        <p:grpSpPr>
          <a:xfrm>
            <a:off x="152400" y="5527495"/>
            <a:ext cx="4616882" cy="4410169"/>
            <a:chOff x="152400" y="5360310"/>
            <a:chExt cx="4616882" cy="4410169"/>
          </a:xfrm>
        </p:grpSpPr>
        <p:pic>
          <p:nvPicPr>
            <p:cNvPr id="83" name="Picture 82">
              <a:extLst>
                <a:ext uri="{FF2B5EF4-FFF2-40B4-BE49-F238E27FC236}">
                  <a16:creationId xmlns:a16="http://schemas.microsoft.com/office/drawing/2014/main" id="{F4E47960-4293-8F41-850C-D2D080F79A41}"/>
                </a:ext>
              </a:extLst>
            </p:cNvPr>
            <p:cNvPicPr>
              <a:picLocks noChangeAspect="1"/>
            </p:cNvPicPr>
            <p:nvPr/>
          </p:nvPicPr>
          <p:blipFill>
            <a:blip r:embed="rId5"/>
            <a:stretch>
              <a:fillRect/>
            </a:stretch>
          </p:blipFill>
          <p:spPr>
            <a:xfrm>
              <a:off x="1580238" y="5582313"/>
              <a:ext cx="943619" cy="931092"/>
            </a:xfrm>
            <a:prstGeom prst="rect">
              <a:avLst/>
            </a:prstGeom>
            <a:ln w="19050">
              <a:solidFill>
                <a:schemeClr val="tx1"/>
              </a:solidFill>
            </a:ln>
          </p:spPr>
        </p:pic>
        <p:cxnSp>
          <p:nvCxnSpPr>
            <p:cNvPr id="88" name="Straight Arrow Connector 87">
              <a:extLst>
                <a:ext uri="{FF2B5EF4-FFF2-40B4-BE49-F238E27FC236}">
                  <a16:creationId xmlns:a16="http://schemas.microsoft.com/office/drawing/2014/main" id="{24CA2503-C262-B341-A372-5497DCA83F5D}"/>
                </a:ext>
              </a:extLst>
            </p:cNvPr>
            <p:cNvCxnSpPr>
              <a:cxnSpLocks/>
              <a:stCxn id="83" idx="3"/>
            </p:cNvCxnSpPr>
            <p:nvPr/>
          </p:nvCxnSpPr>
          <p:spPr>
            <a:xfrm>
              <a:off x="2523858" y="6047859"/>
              <a:ext cx="543993" cy="0"/>
            </a:xfrm>
            <a:prstGeom prst="straightConnector1">
              <a:avLst/>
            </a:prstGeom>
            <a:ln w="381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ACC11C1-F204-FF4C-B8F4-DBC63D851219}"/>
                </a:ext>
              </a:extLst>
            </p:cNvPr>
            <p:cNvCxnSpPr>
              <a:cxnSpLocks/>
            </p:cNvCxnSpPr>
            <p:nvPr/>
          </p:nvCxnSpPr>
          <p:spPr>
            <a:xfrm>
              <a:off x="2523858" y="8582498"/>
              <a:ext cx="543993" cy="1"/>
            </a:xfrm>
            <a:prstGeom prst="straightConnector1">
              <a:avLst/>
            </a:prstGeom>
            <a:ln w="381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37281CFA-AC39-4747-AC5B-275D0F0C9E6B}"/>
                </a:ext>
              </a:extLst>
            </p:cNvPr>
            <p:cNvPicPr>
              <a:picLocks noChangeAspect="1"/>
            </p:cNvPicPr>
            <p:nvPr/>
          </p:nvPicPr>
          <p:blipFill>
            <a:blip r:embed="rId6"/>
            <a:stretch>
              <a:fillRect/>
            </a:stretch>
          </p:blipFill>
          <p:spPr>
            <a:xfrm>
              <a:off x="152400" y="7412630"/>
              <a:ext cx="2357849" cy="2357849"/>
            </a:xfrm>
            <a:prstGeom prst="rect">
              <a:avLst/>
            </a:prstGeom>
            <a:ln w="19050">
              <a:solidFill>
                <a:schemeClr val="tx1"/>
              </a:solidFill>
            </a:ln>
          </p:spPr>
        </p:pic>
        <p:grpSp>
          <p:nvGrpSpPr>
            <p:cNvPr id="117" name="Group 116">
              <a:extLst>
                <a:ext uri="{FF2B5EF4-FFF2-40B4-BE49-F238E27FC236}">
                  <a16:creationId xmlns:a16="http://schemas.microsoft.com/office/drawing/2014/main" id="{3E537CB6-4573-864E-95D8-88504E9C2D12}"/>
                </a:ext>
              </a:extLst>
            </p:cNvPr>
            <p:cNvGrpSpPr/>
            <p:nvPr/>
          </p:nvGrpSpPr>
          <p:grpSpPr>
            <a:xfrm>
              <a:off x="3073655" y="5360310"/>
              <a:ext cx="1695627" cy="1433904"/>
              <a:chOff x="2322026" y="-818257"/>
              <a:chExt cx="1315166" cy="1112168"/>
            </a:xfrm>
          </p:grpSpPr>
          <p:sp>
            <p:nvSpPr>
              <p:cNvPr id="142" name="Trapezoid 141">
                <a:extLst>
                  <a:ext uri="{FF2B5EF4-FFF2-40B4-BE49-F238E27FC236}">
                    <a16:creationId xmlns:a16="http://schemas.microsoft.com/office/drawing/2014/main" id="{9D50F398-2E38-234B-B4BD-61CD5E4554C7}"/>
                  </a:ext>
                </a:extLst>
              </p:cNvPr>
              <p:cNvSpPr/>
              <p:nvPr/>
            </p:nvSpPr>
            <p:spPr>
              <a:xfrm rot="5400000">
                <a:off x="2423525" y="-919756"/>
                <a:ext cx="1112168" cy="1315166"/>
              </a:xfrm>
              <a:prstGeom prst="trapezoid">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56C43C7F-F6C0-1D43-9C8A-84875FE561C9}"/>
                      </a:ext>
                    </a:extLst>
                  </p:cNvPr>
                  <p:cNvSpPr txBox="1"/>
                  <p:nvPr/>
                </p:nvSpPr>
                <p:spPr>
                  <a:xfrm>
                    <a:off x="2465031" y="-677672"/>
                    <a:ext cx="937715" cy="644540"/>
                  </a:xfrm>
                  <a:prstGeom prst="rect">
                    <a:avLst/>
                  </a:prstGeom>
                  <a:noFill/>
                  <a:ln>
                    <a:noFill/>
                  </a:ln>
                </p:spPr>
                <p:txBody>
                  <a:bodyPr wrap="non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Encoder</a:t>
                    </a:r>
                  </a:p>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cs typeface="Times New Roman" panose="02020603050405020304" pitchFamily="18" charset="0"/>
                            </a:rPr>
                            <m:t>𝜙</m:t>
                          </m:r>
                        </m:oMath>
                      </m:oMathPara>
                    </a14:m>
                    <a:endParaRPr lang="en-US" sz="2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43" name="TextBox 142">
                    <a:extLst>
                      <a:ext uri="{FF2B5EF4-FFF2-40B4-BE49-F238E27FC236}">
                        <a16:creationId xmlns:a16="http://schemas.microsoft.com/office/drawing/2014/main" id="{56C43C7F-F6C0-1D43-9C8A-84875FE561C9}"/>
                      </a:ext>
                    </a:extLst>
                  </p:cNvPr>
                  <p:cNvSpPr txBox="1">
                    <a:spLocks noRot="1" noChangeAspect="1" noMove="1" noResize="1" noEditPoints="1" noAdjustHandles="1" noChangeArrowheads="1" noChangeShapeType="1" noTextEdit="1"/>
                  </p:cNvSpPr>
                  <p:nvPr/>
                </p:nvSpPr>
                <p:spPr>
                  <a:xfrm>
                    <a:off x="2465031" y="-677672"/>
                    <a:ext cx="937715" cy="644540"/>
                  </a:xfrm>
                  <a:prstGeom prst="rect">
                    <a:avLst/>
                  </a:prstGeom>
                  <a:blipFill>
                    <a:blip r:embed="rId9"/>
                    <a:stretch>
                      <a:fillRect l="-7292" t="-6061" r="-6250" b="-7576"/>
                    </a:stretch>
                  </a:blipFill>
                  <a:ln>
                    <a:noFill/>
                  </a:ln>
                </p:spPr>
                <p:txBody>
                  <a:bodyPr/>
                  <a:lstStyle/>
                  <a:p>
                    <a:r>
                      <a:rPr lang="en-US">
                        <a:noFill/>
                      </a:rPr>
                      <a:t> </a:t>
                    </a:r>
                  </a:p>
                </p:txBody>
              </p:sp>
            </mc:Fallback>
          </mc:AlternateContent>
        </p:grpSp>
        <p:grpSp>
          <p:nvGrpSpPr>
            <p:cNvPr id="118" name="Group 117">
              <a:extLst>
                <a:ext uri="{FF2B5EF4-FFF2-40B4-BE49-F238E27FC236}">
                  <a16:creationId xmlns:a16="http://schemas.microsoft.com/office/drawing/2014/main" id="{18E903D1-1D41-9542-86D7-5882ED322DE8}"/>
                </a:ext>
              </a:extLst>
            </p:cNvPr>
            <p:cNvGrpSpPr/>
            <p:nvPr/>
          </p:nvGrpSpPr>
          <p:grpSpPr>
            <a:xfrm>
              <a:off x="3063173" y="7862545"/>
              <a:ext cx="1695627" cy="1433904"/>
              <a:chOff x="2322026" y="-818257"/>
              <a:chExt cx="1315166" cy="1112168"/>
            </a:xfrm>
          </p:grpSpPr>
          <p:sp>
            <p:nvSpPr>
              <p:cNvPr id="140" name="Trapezoid 139">
                <a:extLst>
                  <a:ext uri="{FF2B5EF4-FFF2-40B4-BE49-F238E27FC236}">
                    <a16:creationId xmlns:a16="http://schemas.microsoft.com/office/drawing/2014/main" id="{FB49394B-8AAF-DF45-95C5-6BFAC1CFF648}"/>
                  </a:ext>
                </a:extLst>
              </p:cNvPr>
              <p:cNvSpPr/>
              <p:nvPr/>
            </p:nvSpPr>
            <p:spPr>
              <a:xfrm rot="5400000">
                <a:off x="2423525" y="-919756"/>
                <a:ext cx="1112168" cy="1315166"/>
              </a:xfrm>
              <a:prstGeom prst="trapezoid">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025875BF-1FCA-CC48-8F0C-CD8A3728136A}"/>
                      </a:ext>
                    </a:extLst>
                  </p:cNvPr>
                  <p:cNvSpPr txBox="1"/>
                  <p:nvPr/>
                </p:nvSpPr>
                <p:spPr>
                  <a:xfrm>
                    <a:off x="2465031" y="-677672"/>
                    <a:ext cx="937715" cy="644540"/>
                  </a:xfrm>
                  <a:prstGeom prst="rect">
                    <a:avLst/>
                  </a:prstGeom>
                  <a:noFill/>
                </p:spPr>
                <p:txBody>
                  <a:bodyPr wrap="non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Encoder</a:t>
                    </a:r>
                  </a:p>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cs typeface="Times New Roman" panose="02020603050405020304" pitchFamily="18" charset="0"/>
                            </a:rPr>
                            <m:t>𝜙</m:t>
                          </m:r>
                        </m:oMath>
                      </m:oMathPara>
                    </a14:m>
                    <a:endParaRPr lang="en-US" sz="2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41" name="TextBox 140">
                    <a:extLst>
                      <a:ext uri="{FF2B5EF4-FFF2-40B4-BE49-F238E27FC236}">
                        <a16:creationId xmlns:a16="http://schemas.microsoft.com/office/drawing/2014/main" id="{025875BF-1FCA-CC48-8F0C-CD8A3728136A}"/>
                      </a:ext>
                    </a:extLst>
                  </p:cNvPr>
                  <p:cNvSpPr txBox="1">
                    <a:spLocks noRot="1" noChangeAspect="1" noMove="1" noResize="1" noEditPoints="1" noAdjustHandles="1" noChangeArrowheads="1" noChangeShapeType="1" noTextEdit="1"/>
                  </p:cNvSpPr>
                  <p:nvPr/>
                </p:nvSpPr>
                <p:spPr>
                  <a:xfrm>
                    <a:off x="2465031" y="-677672"/>
                    <a:ext cx="937715" cy="644540"/>
                  </a:xfrm>
                  <a:prstGeom prst="rect">
                    <a:avLst/>
                  </a:prstGeom>
                  <a:blipFill>
                    <a:blip r:embed="rId10"/>
                    <a:stretch>
                      <a:fillRect l="-7292" t="-6061" r="-7292" b="-9091"/>
                    </a:stretch>
                  </a:blipFill>
                </p:spPr>
                <p:txBody>
                  <a:bodyPr/>
                  <a:lstStyle/>
                  <a:p>
                    <a:r>
                      <a:rPr lang="en-US">
                        <a:noFill/>
                      </a:rPr>
                      <a:t> </a:t>
                    </a:r>
                  </a:p>
                </p:txBody>
              </p:sp>
            </mc:Fallback>
          </mc:AlternateContent>
        </p:grpSp>
      </p:grpSp>
      <p:grpSp>
        <p:nvGrpSpPr>
          <p:cNvPr id="173" name="Group 172">
            <a:extLst>
              <a:ext uri="{FF2B5EF4-FFF2-40B4-BE49-F238E27FC236}">
                <a16:creationId xmlns:a16="http://schemas.microsoft.com/office/drawing/2014/main" id="{C06FFB0F-A8FC-EC46-8508-E8FB6AB1F332}"/>
              </a:ext>
            </a:extLst>
          </p:cNvPr>
          <p:cNvGrpSpPr/>
          <p:nvPr/>
        </p:nvGrpSpPr>
        <p:grpSpPr>
          <a:xfrm>
            <a:off x="6169931" y="6177954"/>
            <a:ext cx="3726820" cy="2128447"/>
            <a:chOff x="6169931" y="6010769"/>
            <a:chExt cx="3726820" cy="2128447"/>
          </a:xfrm>
        </p:grpSpPr>
        <p:sp>
          <p:nvSpPr>
            <p:cNvPr id="84" name="Summing Junction 83">
              <a:extLst>
                <a:ext uri="{FF2B5EF4-FFF2-40B4-BE49-F238E27FC236}">
                  <a16:creationId xmlns:a16="http://schemas.microsoft.com/office/drawing/2014/main" id="{37CA293A-14AF-3D4C-9AA2-6DCF028AC61C}"/>
                </a:ext>
              </a:extLst>
            </p:cNvPr>
            <p:cNvSpPr/>
            <p:nvPr/>
          </p:nvSpPr>
          <p:spPr>
            <a:xfrm>
              <a:off x="7572396" y="6856534"/>
              <a:ext cx="482530" cy="482530"/>
            </a:xfrm>
            <a:prstGeom prst="flowChartSummingJunction">
              <a:avLst/>
            </a:prstGeom>
            <a:solidFill>
              <a:schemeClr val="accent6">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5" name="Elbow Connector 84">
              <a:extLst>
                <a:ext uri="{FF2B5EF4-FFF2-40B4-BE49-F238E27FC236}">
                  <a16:creationId xmlns:a16="http://schemas.microsoft.com/office/drawing/2014/main" id="{39B92A29-327B-F74B-9D06-0CBBEE0BFB97}"/>
                </a:ext>
              </a:extLst>
            </p:cNvPr>
            <p:cNvCxnSpPr>
              <a:cxnSpLocks/>
            </p:cNvCxnSpPr>
            <p:nvPr/>
          </p:nvCxnSpPr>
          <p:spPr>
            <a:xfrm>
              <a:off x="6169931" y="6010769"/>
              <a:ext cx="1635301" cy="810520"/>
            </a:xfrm>
            <a:prstGeom prst="bentConnector3">
              <a:avLst>
                <a:gd name="adj1" fmla="val 99959"/>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F29F574C-5BBD-4748-9CDC-CAD5964D3AE8}"/>
                </a:ext>
              </a:extLst>
            </p:cNvPr>
            <p:cNvCxnSpPr>
              <a:cxnSpLocks/>
            </p:cNvCxnSpPr>
            <p:nvPr/>
          </p:nvCxnSpPr>
          <p:spPr>
            <a:xfrm flipV="1">
              <a:off x="6510014" y="7339065"/>
              <a:ext cx="1305814" cy="800151"/>
            </a:xfrm>
            <a:prstGeom prst="bentConnector3">
              <a:avLst>
                <a:gd name="adj1" fmla="val 9985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1BCCCA4-D711-6A49-A2F2-4421B2D021C8}"/>
                </a:ext>
              </a:extLst>
            </p:cNvPr>
            <p:cNvCxnSpPr>
              <a:cxnSpLocks/>
              <a:stCxn id="84" idx="6"/>
            </p:cNvCxnSpPr>
            <p:nvPr/>
          </p:nvCxnSpPr>
          <p:spPr>
            <a:xfrm flipV="1">
              <a:off x="8054926" y="7091451"/>
              <a:ext cx="641326" cy="634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E89AC22-B0E2-824E-8942-A9B51A8FD1C5}"/>
                </a:ext>
              </a:extLst>
            </p:cNvPr>
            <p:cNvSpPr txBox="1"/>
            <p:nvPr/>
          </p:nvSpPr>
          <p:spPr>
            <a:xfrm>
              <a:off x="6469326" y="7623359"/>
              <a:ext cx="1398140" cy="477054"/>
            </a:xfrm>
            <a:prstGeom prst="rect">
              <a:avLst/>
            </a:prstGeom>
            <a:noFill/>
          </p:spPr>
          <p:txBody>
            <a:bodyPr wrap="none" rtlCol="0">
              <a:spAutoFit/>
            </a:bodyPr>
            <a:lstStyle/>
            <a:p>
              <a:r>
                <a:rPr lang="en-US" sz="2500" dirty="0">
                  <a:solidFill>
                    <a:schemeClr val="bg1"/>
                  </a:solidFill>
                  <a:latin typeface="Times New Roman" panose="02020603050405020304" pitchFamily="18" charset="0"/>
                  <a:cs typeface="Times New Roman" panose="02020603050405020304" pitchFamily="18" charset="0"/>
                </a:rPr>
                <a:t>transpose</a:t>
              </a:r>
            </a:p>
          </p:txBody>
        </p:sp>
        <p:pic>
          <p:nvPicPr>
            <p:cNvPr id="107" name="Picture 106">
              <a:extLst>
                <a:ext uri="{FF2B5EF4-FFF2-40B4-BE49-F238E27FC236}">
                  <a16:creationId xmlns:a16="http://schemas.microsoft.com/office/drawing/2014/main" id="{CB50D9D7-4EFE-C246-B95A-8DC0DF6915AC}"/>
                </a:ext>
              </a:extLst>
            </p:cNvPr>
            <p:cNvPicPr>
              <a:picLocks noChangeAspect="1"/>
            </p:cNvPicPr>
            <p:nvPr/>
          </p:nvPicPr>
          <p:blipFill>
            <a:blip r:embed="rId11"/>
            <a:stretch>
              <a:fillRect/>
            </a:stretch>
          </p:blipFill>
          <p:spPr>
            <a:xfrm>
              <a:off x="8704833" y="6180201"/>
              <a:ext cx="1178925" cy="235785"/>
            </a:xfrm>
            <a:prstGeom prst="rect">
              <a:avLst/>
            </a:prstGeom>
          </p:spPr>
        </p:pic>
        <p:pic>
          <p:nvPicPr>
            <p:cNvPr id="121" name="Picture 120">
              <a:extLst>
                <a:ext uri="{FF2B5EF4-FFF2-40B4-BE49-F238E27FC236}">
                  <a16:creationId xmlns:a16="http://schemas.microsoft.com/office/drawing/2014/main" id="{133196F3-6A78-A641-900B-5C058EDC2D99}"/>
                </a:ext>
              </a:extLst>
            </p:cNvPr>
            <p:cNvPicPr>
              <a:picLocks noChangeAspect="1"/>
            </p:cNvPicPr>
            <p:nvPr/>
          </p:nvPicPr>
          <p:blipFill>
            <a:blip r:embed="rId12"/>
            <a:stretch>
              <a:fillRect/>
            </a:stretch>
          </p:blipFill>
          <p:spPr>
            <a:xfrm>
              <a:off x="8717826" y="6501989"/>
              <a:ext cx="1178925" cy="1178924"/>
            </a:xfrm>
            <a:prstGeom prst="rect">
              <a:avLst/>
            </a:prstGeom>
          </p:spPr>
        </p:pic>
      </p:grpSp>
      <p:grpSp>
        <p:nvGrpSpPr>
          <p:cNvPr id="181" name="Group 180">
            <a:extLst>
              <a:ext uri="{FF2B5EF4-FFF2-40B4-BE49-F238E27FC236}">
                <a16:creationId xmlns:a16="http://schemas.microsoft.com/office/drawing/2014/main" id="{15B0AF3C-DBB4-6A43-9A03-19F67161AF58}"/>
              </a:ext>
            </a:extLst>
          </p:cNvPr>
          <p:cNvGrpSpPr/>
          <p:nvPr/>
        </p:nvGrpSpPr>
        <p:grpSpPr>
          <a:xfrm>
            <a:off x="2438400" y="3352800"/>
            <a:ext cx="7566867" cy="8229600"/>
            <a:chOff x="2795854" y="3352800"/>
            <a:chExt cx="7566867" cy="8229600"/>
          </a:xfrm>
        </p:grpSpPr>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0798B814-4FF0-DA4B-A4C5-22570941D9D4}"/>
                    </a:ext>
                  </a:extLst>
                </p:cNvPr>
                <p:cNvSpPr txBox="1"/>
                <p:nvPr/>
              </p:nvSpPr>
              <p:spPr>
                <a:xfrm>
                  <a:off x="2795854" y="3352800"/>
                  <a:ext cx="6107056" cy="766107"/>
                </a:xfrm>
                <a:prstGeom prst="rect">
                  <a:avLst/>
                </a:prstGeom>
                <a:noFill/>
              </p:spPr>
              <p:txBody>
                <a:bodyPr wrap="none" rtlCol="0">
                  <a:spAutoFit/>
                </a:bodyPr>
                <a:lstStyle/>
                <a:p>
                  <a:r>
                    <a:rPr lang="en-US" sz="4000" dirty="0"/>
                    <a:t>Patch feature in time </a:t>
                  </a:r>
                  <a14:m>
                    <m:oMath xmlns:m="http://schemas.openxmlformats.org/officeDocument/2006/math">
                      <m:r>
                        <a:rPr lang="en-US" sz="4000" b="0" i="1" smtClean="0">
                          <a:latin typeface="Cambria Math" panose="02040503050406030204" pitchFamily="18" charset="0"/>
                        </a:rPr>
                        <m:t>𝑡</m:t>
                      </m:r>
                      <m:r>
                        <a:rPr lang="en-US" sz="4000" b="0" i="1" smtClean="0">
                          <a:latin typeface="Cambria Math" panose="02040503050406030204" pitchFamily="18" charset="0"/>
                        </a:rPr>
                        <m:t>: </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up>
                          <m:r>
                            <a:rPr lang="en-US" sz="4000" b="0" i="1" smtClean="0">
                              <a:latin typeface="Cambria Math" panose="02040503050406030204" pitchFamily="18" charset="0"/>
                            </a:rPr>
                            <m:t>𝑝</m:t>
                          </m:r>
                        </m:sup>
                      </m:sSubSup>
                    </m:oMath>
                  </a14:m>
                  <a:endParaRPr lang="en-US" sz="4000" dirty="0"/>
                </a:p>
              </p:txBody>
            </p:sp>
          </mc:Choice>
          <mc:Fallback xmlns="">
            <p:sp>
              <p:nvSpPr>
                <p:cNvPr id="179" name="TextBox 178">
                  <a:extLst>
                    <a:ext uri="{FF2B5EF4-FFF2-40B4-BE49-F238E27FC236}">
                      <a16:creationId xmlns:a16="http://schemas.microsoft.com/office/drawing/2014/main" id="{0798B814-4FF0-DA4B-A4C5-22570941D9D4}"/>
                    </a:ext>
                  </a:extLst>
                </p:cNvPr>
                <p:cNvSpPr txBox="1">
                  <a:spLocks noRot="1" noChangeAspect="1" noMove="1" noResize="1" noEditPoints="1" noAdjustHandles="1" noChangeArrowheads="1" noChangeShapeType="1" noTextEdit="1"/>
                </p:cNvSpPr>
                <p:nvPr/>
              </p:nvSpPr>
              <p:spPr>
                <a:xfrm>
                  <a:off x="2795854" y="3352800"/>
                  <a:ext cx="6107056" cy="766107"/>
                </a:xfrm>
                <a:prstGeom prst="rect">
                  <a:avLst/>
                </a:prstGeom>
                <a:blipFill>
                  <a:blip r:embed="rId13"/>
                  <a:stretch>
                    <a:fillRect l="-3534" t="-8333" b="-3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49FF475-265C-5F44-8C84-62A5F5D6A326}"/>
                    </a:ext>
                  </a:extLst>
                </p:cNvPr>
                <p:cNvSpPr txBox="1"/>
                <p:nvPr/>
              </p:nvSpPr>
              <p:spPr>
                <a:xfrm>
                  <a:off x="2798150" y="10863870"/>
                  <a:ext cx="7564571" cy="718530"/>
                </a:xfrm>
                <a:prstGeom prst="rect">
                  <a:avLst/>
                </a:prstGeom>
                <a:noFill/>
              </p:spPr>
              <p:txBody>
                <a:bodyPr wrap="none" rtlCol="0">
                  <a:spAutoFit/>
                </a:bodyPr>
                <a:lstStyle/>
                <a:p>
                  <a:r>
                    <a:rPr lang="en-US" sz="4000" dirty="0"/>
                    <a:t>Image feature in time </a:t>
                  </a:r>
                  <a14:m>
                    <m:oMath xmlns:m="http://schemas.openxmlformats.org/officeDocument/2006/math">
                      <m:r>
                        <a:rPr lang="en-US" sz="4000" b="0" i="1" smtClean="0">
                          <a:latin typeface="Cambria Math" panose="02040503050406030204" pitchFamily="18" charset="0"/>
                        </a:rPr>
                        <m:t>𝑡</m:t>
                      </m:r>
                      <m:r>
                        <a:rPr lang="en-US" sz="4000" b="0" i="1" smtClean="0">
                          <a:latin typeface="Cambria Math" panose="02040503050406030204" pitchFamily="18" charset="0"/>
                        </a:rPr>
                        <m:t>−1: </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up>
                          <m:r>
                            <a:rPr lang="en-US" sz="4000" b="0" i="1" smtClean="0">
                              <a:latin typeface="Cambria Math" panose="02040503050406030204" pitchFamily="18" charset="0"/>
                            </a:rPr>
                            <m:t>𝐼</m:t>
                          </m:r>
                        </m:sup>
                      </m:sSubSup>
                    </m:oMath>
                  </a14:m>
                  <a:endParaRPr lang="en-US" sz="4000" dirty="0"/>
                </a:p>
              </p:txBody>
            </p:sp>
          </mc:Choice>
          <mc:Fallback xmlns="">
            <p:sp>
              <p:nvSpPr>
                <p:cNvPr id="180" name="TextBox 179">
                  <a:extLst>
                    <a:ext uri="{FF2B5EF4-FFF2-40B4-BE49-F238E27FC236}">
                      <a16:creationId xmlns:a16="http://schemas.microsoft.com/office/drawing/2014/main" id="{449FF475-265C-5F44-8C84-62A5F5D6A326}"/>
                    </a:ext>
                  </a:extLst>
                </p:cNvPr>
                <p:cNvSpPr txBox="1">
                  <a:spLocks noRot="1" noChangeAspect="1" noMove="1" noResize="1" noEditPoints="1" noAdjustHandles="1" noChangeArrowheads="1" noChangeShapeType="1" noTextEdit="1"/>
                </p:cNvSpPr>
                <p:nvPr/>
              </p:nvSpPr>
              <p:spPr>
                <a:xfrm>
                  <a:off x="2798150" y="10863870"/>
                  <a:ext cx="7564571" cy="718530"/>
                </a:xfrm>
                <a:prstGeom prst="rect">
                  <a:avLst/>
                </a:prstGeom>
                <a:blipFill>
                  <a:blip r:embed="rId14"/>
                  <a:stretch>
                    <a:fillRect l="-2852" t="-10345" b="-36207"/>
                  </a:stretch>
                </a:blipFill>
              </p:spPr>
              <p:txBody>
                <a:bodyPr/>
                <a:lstStyle/>
                <a:p>
                  <a:r>
                    <a:rPr lang="en-US">
                      <a:noFill/>
                    </a:rPr>
                    <a:t> </a:t>
                  </a:r>
                </a:p>
              </p:txBody>
            </p:sp>
          </mc:Fallback>
        </mc:AlternateContent>
      </p:grpSp>
      <p:grpSp>
        <p:nvGrpSpPr>
          <p:cNvPr id="229" name="Group 228">
            <a:extLst>
              <a:ext uri="{FF2B5EF4-FFF2-40B4-BE49-F238E27FC236}">
                <a16:creationId xmlns:a16="http://schemas.microsoft.com/office/drawing/2014/main" id="{DAFFFFE4-EB2C-334C-A739-B6A03FC9AC5D}"/>
              </a:ext>
            </a:extLst>
          </p:cNvPr>
          <p:cNvGrpSpPr/>
          <p:nvPr/>
        </p:nvGrpSpPr>
        <p:grpSpPr>
          <a:xfrm>
            <a:off x="12602786" y="4667675"/>
            <a:ext cx="5304214" cy="2037925"/>
            <a:chOff x="10706614" y="7500661"/>
            <a:chExt cx="6759970" cy="2597239"/>
          </a:xfrm>
        </p:grpSpPr>
        <p:grpSp>
          <p:nvGrpSpPr>
            <p:cNvPr id="230" name="Group 229">
              <a:extLst>
                <a:ext uri="{FF2B5EF4-FFF2-40B4-BE49-F238E27FC236}">
                  <a16:creationId xmlns:a16="http://schemas.microsoft.com/office/drawing/2014/main" id="{395AE663-AEBC-E449-8E1A-3F3AA63E932C}"/>
                </a:ext>
              </a:extLst>
            </p:cNvPr>
            <p:cNvGrpSpPr/>
            <p:nvPr/>
          </p:nvGrpSpPr>
          <p:grpSpPr>
            <a:xfrm>
              <a:off x="15538361" y="7500661"/>
              <a:ext cx="1928223" cy="2597239"/>
              <a:chOff x="15468600" y="7500661"/>
              <a:chExt cx="1928223" cy="2597239"/>
            </a:xfrm>
          </p:grpSpPr>
          <p:sp>
            <p:nvSpPr>
              <p:cNvPr id="233" name="Rectangle 232">
                <a:extLst>
                  <a:ext uri="{FF2B5EF4-FFF2-40B4-BE49-F238E27FC236}">
                    <a16:creationId xmlns:a16="http://schemas.microsoft.com/office/drawing/2014/main" id="{B64E3F55-00BB-3143-9BB5-3A6CC8761A28}"/>
                  </a:ext>
                </a:extLst>
              </p:cNvPr>
              <p:cNvSpPr/>
              <p:nvPr/>
            </p:nvSpPr>
            <p:spPr>
              <a:xfrm>
                <a:off x="15468600" y="7500661"/>
                <a:ext cx="1928223" cy="2597239"/>
              </a:xfrm>
              <a:prstGeom prst="rect">
                <a:avLst/>
              </a:prstGeom>
              <a:solidFill>
                <a:schemeClr val="tx1">
                  <a:lumMod val="95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F68D3A8D-56C7-9F4D-B75E-8430619284C1}"/>
                      </a:ext>
                    </a:extLst>
                  </p:cNvPr>
                  <p:cNvSpPr txBox="1"/>
                  <p:nvPr/>
                </p:nvSpPr>
                <p:spPr>
                  <a:xfrm>
                    <a:off x="15468600" y="7566328"/>
                    <a:ext cx="1928223" cy="666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100</m:t>
                          </m:r>
                        </m:oMath>
                      </m:oMathPara>
                    </a14:m>
                    <a:endParaRPr lang="en-US" sz="2800" dirty="0">
                      <a:solidFill>
                        <a:schemeClr val="bg1"/>
                      </a:solidFill>
                    </a:endParaRPr>
                  </a:p>
                </p:txBody>
              </p:sp>
            </mc:Choice>
            <mc:Fallback xmlns="">
              <p:sp>
                <p:nvSpPr>
                  <p:cNvPr id="234" name="TextBox 233">
                    <a:extLst>
                      <a:ext uri="{FF2B5EF4-FFF2-40B4-BE49-F238E27FC236}">
                        <a16:creationId xmlns:a16="http://schemas.microsoft.com/office/drawing/2014/main" id="{F68D3A8D-56C7-9F4D-B75E-8430619284C1}"/>
                      </a:ext>
                    </a:extLst>
                  </p:cNvPr>
                  <p:cNvSpPr txBox="1">
                    <a:spLocks noRot="1" noChangeAspect="1" noMove="1" noResize="1" noEditPoints="1" noAdjustHandles="1" noChangeArrowheads="1" noChangeShapeType="1" noTextEdit="1"/>
                  </p:cNvSpPr>
                  <p:nvPr/>
                </p:nvSpPr>
                <p:spPr>
                  <a:xfrm>
                    <a:off x="15468600" y="7566328"/>
                    <a:ext cx="1928223" cy="66681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0B5C19B8-7C4F-894D-96D4-0EE731A6D95B}"/>
                      </a:ext>
                    </a:extLst>
                  </p:cNvPr>
                  <p:cNvSpPr txBox="1"/>
                  <p:nvPr/>
                </p:nvSpPr>
                <p:spPr>
                  <a:xfrm>
                    <a:off x="15468600" y="8558004"/>
                    <a:ext cx="1109731" cy="6668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900</m:t>
                          </m:r>
                        </m:oMath>
                      </m:oMathPara>
                    </a14:m>
                    <a:endParaRPr lang="en-US" sz="2800" dirty="0">
                      <a:solidFill>
                        <a:schemeClr val="bg1"/>
                      </a:solidFill>
                    </a:endParaRPr>
                  </a:p>
                </p:txBody>
              </p:sp>
            </mc:Choice>
            <mc:Fallback xmlns="">
              <p:sp>
                <p:nvSpPr>
                  <p:cNvPr id="235" name="TextBox 234">
                    <a:extLst>
                      <a:ext uri="{FF2B5EF4-FFF2-40B4-BE49-F238E27FC236}">
                        <a16:creationId xmlns:a16="http://schemas.microsoft.com/office/drawing/2014/main" id="{0B5C19B8-7C4F-894D-96D4-0EE731A6D95B}"/>
                      </a:ext>
                    </a:extLst>
                  </p:cNvPr>
                  <p:cNvSpPr txBox="1">
                    <a:spLocks noRot="1" noChangeAspect="1" noMove="1" noResize="1" noEditPoints="1" noAdjustHandles="1" noChangeArrowheads="1" noChangeShapeType="1" noTextEdit="1"/>
                  </p:cNvSpPr>
                  <p:nvPr/>
                </p:nvSpPr>
                <p:spPr>
                  <a:xfrm>
                    <a:off x="15468600" y="8558004"/>
                    <a:ext cx="1109731" cy="666819"/>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1" name="Rectangle 230">
                  <a:extLst>
                    <a:ext uri="{FF2B5EF4-FFF2-40B4-BE49-F238E27FC236}">
                      <a16:creationId xmlns:a16="http://schemas.microsoft.com/office/drawing/2014/main" id="{99EEA698-1933-554A-81D9-0B3B298900FA}"/>
                    </a:ext>
                  </a:extLst>
                </p:cNvPr>
                <p:cNvSpPr/>
                <p:nvPr/>
              </p:nvSpPr>
              <p:spPr>
                <a:xfrm>
                  <a:off x="10706614" y="8212868"/>
                  <a:ext cx="1075936" cy="1169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000" b="0" i="1">
                            <a:latin typeface="Cambria Math" panose="02040503050406030204" pitchFamily="18" charset="0"/>
                          </a:rPr>
                          <m:t>×</m:t>
                        </m:r>
                      </m:oMath>
                    </m:oMathPara>
                  </a14:m>
                  <a:endParaRPr lang="en-US" sz="7000" dirty="0"/>
                </a:p>
              </p:txBody>
            </p:sp>
          </mc:Choice>
          <mc:Fallback xmlns="">
            <p:sp>
              <p:nvSpPr>
                <p:cNvPr id="52" name="Rectangle 51">
                  <a:extLst>
                    <a:ext uri="{FF2B5EF4-FFF2-40B4-BE49-F238E27FC236}">
                      <a16:creationId xmlns:a16="http://schemas.microsoft.com/office/drawing/2014/main" id="{457CC74B-A97A-F546-AC0E-708F72B8085B}"/>
                    </a:ext>
                  </a:extLst>
                </p:cNvPr>
                <p:cNvSpPr>
                  <a:spLocks noRot="1" noChangeAspect="1" noMove="1" noResize="1" noEditPoints="1" noAdjustHandles="1" noChangeArrowheads="1" noChangeShapeType="1" noTextEdit="1"/>
                </p:cNvSpPr>
                <p:nvPr/>
              </p:nvSpPr>
              <p:spPr>
                <a:xfrm>
                  <a:off x="10706614" y="8212868"/>
                  <a:ext cx="1075936" cy="1169551"/>
                </a:xfrm>
                <a:prstGeom prst="rect">
                  <a:avLst/>
                </a:prstGeom>
                <a:blipFill>
                  <a:blip r:embed="rId19"/>
                  <a:stretch>
                    <a:fillRect l="-2326"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2" name="Rectangle 231">
                  <a:extLst>
                    <a:ext uri="{FF2B5EF4-FFF2-40B4-BE49-F238E27FC236}">
                      <a16:creationId xmlns:a16="http://schemas.microsoft.com/office/drawing/2014/main" id="{8B25FD9B-6F56-0348-8D49-CBFD93674F52}"/>
                    </a:ext>
                  </a:extLst>
                </p:cNvPr>
                <p:cNvSpPr/>
                <p:nvPr/>
              </p:nvSpPr>
              <p:spPr>
                <a:xfrm>
                  <a:off x="13959728" y="8212867"/>
                  <a:ext cx="1104790" cy="1169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000" b="0" i="1" smtClean="0">
                            <a:latin typeface="Cambria Math" panose="02040503050406030204" pitchFamily="18" charset="0"/>
                          </a:rPr>
                          <m:t>=</m:t>
                        </m:r>
                      </m:oMath>
                    </m:oMathPara>
                  </a14:m>
                  <a:endParaRPr lang="en-US" sz="7000" dirty="0"/>
                </a:p>
              </p:txBody>
            </p:sp>
          </mc:Choice>
          <mc:Fallback xmlns="">
            <p:sp>
              <p:nvSpPr>
                <p:cNvPr id="232" name="Rectangle 231">
                  <a:extLst>
                    <a:ext uri="{FF2B5EF4-FFF2-40B4-BE49-F238E27FC236}">
                      <a16:creationId xmlns:a16="http://schemas.microsoft.com/office/drawing/2014/main" id="{8B25FD9B-6F56-0348-8D49-CBFD93674F52}"/>
                    </a:ext>
                  </a:extLst>
                </p:cNvPr>
                <p:cNvSpPr>
                  <a:spLocks noRot="1" noChangeAspect="1" noMove="1" noResize="1" noEditPoints="1" noAdjustHandles="1" noChangeArrowheads="1" noChangeShapeType="1" noTextEdit="1"/>
                </p:cNvSpPr>
                <p:nvPr/>
              </p:nvSpPr>
              <p:spPr>
                <a:xfrm>
                  <a:off x="13959728" y="8212867"/>
                  <a:ext cx="1104790" cy="1169551"/>
                </a:xfrm>
                <a:prstGeom prst="rect">
                  <a:avLst/>
                </a:prstGeom>
                <a:blipFill>
                  <a:blip r:embed="rId20"/>
                  <a:stretch>
                    <a:fillRect l="-8571" r="-8571" b="-15068"/>
                  </a:stretch>
                </a:blipFill>
              </p:spPr>
              <p:txBody>
                <a:bodyPr/>
                <a:lstStyle/>
                <a:p>
                  <a:r>
                    <a:rPr lang="en-US">
                      <a:noFill/>
                    </a:rPr>
                    <a:t> </a:t>
                  </a:r>
                </a:p>
              </p:txBody>
            </p:sp>
          </mc:Fallback>
        </mc:AlternateContent>
      </p:grpSp>
      <p:grpSp>
        <p:nvGrpSpPr>
          <p:cNvPr id="47" name="Group 46">
            <a:extLst>
              <a:ext uri="{FF2B5EF4-FFF2-40B4-BE49-F238E27FC236}">
                <a16:creationId xmlns:a16="http://schemas.microsoft.com/office/drawing/2014/main" id="{0739ECDE-EF11-E24E-84AC-E260DB704964}"/>
              </a:ext>
            </a:extLst>
          </p:cNvPr>
          <p:cNvGrpSpPr/>
          <p:nvPr/>
        </p:nvGrpSpPr>
        <p:grpSpPr>
          <a:xfrm>
            <a:off x="12357911" y="7474286"/>
            <a:ext cx="3796489" cy="2771344"/>
            <a:chOff x="12357911" y="7474286"/>
            <a:chExt cx="3796489" cy="2771344"/>
          </a:xfrm>
        </p:grpSpPr>
        <p:grpSp>
          <p:nvGrpSpPr>
            <p:cNvPr id="253" name="Group 252">
              <a:extLst>
                <a:ext uri="{FF2B5EF4-FFF2-40B4-BE49-F238E27FC236}">
                  <a16:creationId xmlns:a16="http://schemas.microsoft.com/office/drawing/2014/main" id="{B3AB0BF2-7027-7546-8DAD-101DD9BD4D97}"/>
                </a:ext>
              </a:extLst>
            </p:cNvPr>
            <p:cNvGrpSpPr/>
            <p:nvPr/>
          </p:nvGrpSpPr>
          <p:grpSpPr>
            <a:xfrm>
              <a:off x="12357911" y="7474286"/>
              <a:ext cx="1198684" cy="2771344"/>
              <a:chOff x="8108713" y="-2060139"/>
              <a:chExt cx="929726" cy="2149516"/>
            </a:xfrm>
            <a:solidFill>
              <a:schemeClr val="tx1">
                <a:lumMod val="85000"/>
              </a:schemeClr>
            </a:solidFill>
          </p:grpSpPr>
          <p:sp>
            <p:nvSpPr>
              <p:cNvPr id="262" name="Cube 261">
                <a:extLst>
                  <a:ext uri="{FF2B5EF4-FFF2-40B4-BE49-F238E27FC236}">
                    <a16:creationId xmlns:a16="http://schemas.microsoft.com/office/drawing/2014/main" id="{797F3C2D-4BA3-B84E-972E-61FC2CFE49B9}"/>
                  </a:ext>
                </a:extLst>
              </p:cNvPr>
              <p:cNvSpPr/>
              <p:nvPr/>
            </p:nvSpPr>
            <p:spPr>
              <a:xfrm>
                <a:off x="8108713" y="-2060139"/>
                <a:ext cx="918550" cy="2149516"/>
              </a:xfrm>
              <a:prstGeom prst="cube">
                <a:avLst>
                  <a:gd name="adj" fmla="val 7676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cxnSp>
            <p:nvCxnSpPr>
              <p:cNvPr id="263" name="Straight Connector 262">
                <a:extLst>
                  <a:ext uri="{FF2B5EF4-FFF2-40B4-BE49-F238E27FC236}">
                    <a16:creationId xmlns:a16="http://schemas.microsoft.com/office/drawing/2014/main" id="{C9A10C1D-D9FF-6744-9DA3-BF79AE8D022D}"/>
                  </a:ext>
                </a:extLst>
              </p:cNvPr>
              <p:cNvCxnSpPr>
                <a:cxnSpLocks/>
              </p:cNvCxnSpPr>
              <p:nvPr/>
            </p:nvCxnSpPr>
            <p:spPr>
              <a:xfrm>
                <a:off x="8685900" y="-1738732"/>
                <a:ext cx="0" cy="146884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E6B5CFD-31CC-FB40-B46F-0CDFC0462E39}"/>
                  </a:ext>
                </a:extLst>
              </p:cNvPr>
              <p:cNvCxnSpPr>
                <a:cxnSpLocks/>
              </p:cNvCxnSpPr>
              <p:nvPr/>
            </p:nvCxnSpPr>
            <p:spPr>
              <a:xfrm>
                <a:off x="8465898" y="-1507642"/>
                <a:ext cx="0" cy="145180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66A4047-C324-D44F-A57A-4401E6F81944}"/>
                  </a:ext>
                </a:extLst>
              </p:cNvPr>
              <p:cNvCxnSpPr>
                <a:cxnSpLocks/>
              </p:cNvCxnSpPr>
              <p:nvPr/>
            </p:nvCxnSpPr>
            <p:spPr>
              <a:xfrm>
                <a:off x="8576922" y="-1608783"/>
                <a:ext cx="0" cy="1451696"/>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489D815-9B65-0F48-8E45-E304D861C34E}"/>
                  </a:ext>
                </a:extLst>
              </p:cNvPr>
              <p:cNvCxnSpPr>
                <a:cxnSpLocks/>
              </p:cNvCxnSpPr>
              <p:nvPr/>
            </p:nvCxnSpPr>
            <p:spPr>
              <a:xfrm>
                <a:off x="8795628" y="-1836246"/>
                <a:ext cx="0" cy="146364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19FDB8A-6997-894A-8DFE-66188CAB37AE}"/>
                  </a:ext>
                </a:extLst>
              </p:cNvPr>
              <p:cNvCxnSpPr>
                <a:cxnSpLocks/>
              </p:cNvCxnSpPr>
              <p:nvPr/>
            </p:nvCxnSpPr>
            <p:spPr>
              <a:xfrm flipH="1">
                <a:off x="8329597" y="-1331963"/>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7ED9E07-1990-B04A-B412-E45DE6457427}"/>
                  </a:ext>
                </a:extLst>
              </p:cNvPr>
              <p:cNvCxnSpPr>
                <a:cxnSpLocks/>
              </p:cNvCxnSpPr>
              <p:nvPr/>
            </p:nvCxnSpPr>
            <p:spPr>
              <a:xfrm flipH="1">
                <a:off x="8330184" y="-1783080"/>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DCFB66F-A2C7-0F46-9C56-52CFB1582CF1}"/>
                  </a:ext>
                </a:extLst>
              </p:cNvPr>
              <p:cNvCxnSpPr>
                <a:cxnSpLocks/>
              </p:cNvCxnSpPr>
              <p:nvPr/>
            </p:nvCxnSpPr>
            <p:spPr>
              <a:xfrm flipH="1">
                <a:off x="8330184" y="-15636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712094A-CE98-884B-82C3-22307B451B66}"/>
                  </a:ext>
                </a:extLst>
              </p:cNvPr>
              <p:cNvCxnSpPr>
                <a:cxnSpLocks/>
              </p:cNvCxnSpPr>
              <p:nvPr/>
            </p:nvCxnSpPr>
            <p:spPr>
              <a:xfrm flipH="1">
                <a:off x="8318803" y="-11064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849487A-6663-8745-ACE0-9A5E42C6FADB}"/>
                  </a:ext>
                </a:extLst>
              </p:cNvPr>
              <p:cNvCxnSpPr>
                <a:cxnSpLocks/>
              </p:cNvCxnSpPr>
              <p:nvPr/>
            </p:nvCxnSpPr>
            <p:spPr>
              <a:xfrm flipH="1">
                <a:off x="8333360" y="-8778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FD4A062-1270-6343-AE2A-8B8750906660}"/>
                  </a:ext>
                </a:extLst>
              </p:cNvPr>
              <p:cNvCxnSpPr>
                <a:cxnSpLocks/>
              </p:cNvCxnSpPr>
              <p:nvPr/>
            </p:nvCxnSpPr>
            <p:spPr>
              <a:xfrm>
                <a:off x="8906777" y="-1951123"/>
                <a:ext cx="0" cy="1461843"/>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DBFAE2E6-EBBB-3A47-8C85-3FDB0974BB12}"/>
                </a:ext>
              </a:extLst>
            </p:cNvPr>
            <p:cNvGrpSpPr/>
            <p:nvPr/>
          </p:nvGrpSpPr>
          <p:grpSpPr>
            <a:xfrm flipH="1">
              <a:off x="15340553" y="8057927"/>
              <a:ext cx="813847" cy="1617351"/>
              <a:chOff x="4414950" y="1401238"/>
              <a:chExt cx="678769" cy="1254453"/>
            </a:xfrm>
            <a:solidFill>
              <a:schemeClr val="tx1">
                <a:lumMod val="85000"/>
              </a:schemeClr>
            </a:solidFill>
          </p:grpSpPr>
          <p:sp>
            <p:nvSpPr>
              <p:cNvPr id="255" name="Cube 254">
                <a:extLst>
                  <a:ext uri="{FF2B5EF4-FFF2-40B4-BE49-F238E27FC236}">
                    <a16:creationId xmlns:a16="http://schemas.microsoft.com/office/drawing/2014/main" id="{33D02CBF-6D28-2742-BF5F-E67F549B2C5E}"/>
                  </a:ext>
                </a:extLst>
              </p:cNvPr>
              <p:cNvSpPr/>
              <p:nvPr/>
            </p:nvSpPr>
            <p:spPr>
              <a:xfrm>
                <a:off x="4414950" y="1401238"/>
                <a:ext cx="678769" cy="1254453"/>
              </a:xfrm>
              <a:prstGeom prst="cube">
                <a:avLst>
                  <a:gd name="adj" fmla="val 68384"/>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grpSp>
            <p:nvGrpSpPr>
              <p:cNvPr id="256" name="Group 255">
                <a:extLst>
                  <a:ext uri="{FF2B5EF4-FFF2-40B4-BE49-F238E27FC236}">
                    <a16:creationId xmlns:a16="http://schemas.microsoft.com/office/drawing/2014/main" id="{37327FC5-DBE0-024E-9EB2-A74599FB4DC8}"/>
                  </a:ext>
                </a:extLst>
              </p:cNvPr>
              <p:cNvGrpSpPr/>
              <p:nvPr/>
            </p:nvGrpSpPr>
            <p:grpSpPr>
              <a:xfrm>
                <a:off x="4627312" y="1545712"/>
                <a:ext cx="466407" cy="980164"/>
                <a:chOff x="4627312" y="1545712"/>
                <a:chExt cx="466407" cy="980164"/>
              </a:xfrm>
              <a:grpFill/>
            </p:grpSpPr>
            <p:cxnSp>
              <p:nvCxnSpPr>
                <p:cNvPr id="257" name="Straight Connector 256">
                  <a:extLst>
                    <a:ext uri="{FF2B5EF4-FFF2-40B4-BE49-F238E27FC236}">
                      <a16:creationId xmlns:a16="http://schemas.microsoft.com/office/drawing/2014/main" id="{6DA2BAFE-2252-374D-949F-73C06E05F15D}"/>
                    </a:ext>
                  </a:extLst>
                </p:cNvPr>
                <p:cNvCxnSpPr>
                  <a:cxnSpLocks/>
                </p:cNvCxnSpPr>
                <p:nvPr/>
              </p:nvCxnSpPr>
              <p:spPr>
                <a:xfrm>
                  <a:off x="4754334" y="175909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4B3985C-7E53-324C-8FE5-F841F710C19D}"/>
                    </a:ext>
                  </a:extLst>
                </p:cNvPr>
                <p:cNvCxnSpPr>
                  <a:cxnSpLocks/>
                </p:cNvCxnSpPr>
                <p:nvPr/>
              </p:nvCxnSpPr>
              <p:spPr>
                <a:xfrm>
                  <a:off x="4865358" y="164507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CAE3BD-B647-0B4F-B2D2-7A5C5DB22242}"/>
                    </a:ext>
                  </a:extLst>
                </p:cNvPr>
                <p:cNvCxnSpPr>
                  <a:cxnSpLocks/>
                </p:cNvCxnSpPr>
                <p:nvPr/>
              </p:nvCxnSpPr>
              <p:spPr>
                <a:xfrm>
                  <a:off x="4972245" y="154571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1B408F7-DF6A-4A44-AEBF-DFDF0F5C94E2}"/>
                    </a:ext>
                  </a:extLst>
                </p:cNvPr>
                <p:cNvCxnSpPr>
                  <a:cxnSpLocks/>
                </p:cNvCxnSpPr>
                <p:nvPr/>
              </p:nvCxnSpPr>
              <p:spPr>
                <a:xfrm flipH="1">
                  <a:off x="4627312" y="1682474"/>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60A9588-2BF4-8043-A84E-009C0E7B7281}"/>
                    </a:ext>
                  </a:extLst>
                </p:cNvPr>
                <p:cNvCxnSpPr>
                  <a:cxnSpLocks/>
                </p:cNvCxnSpPr>
                <p:nvPr/>
              </p:nvCxnSpPr>
              <p:spPr>
                <a:xfrm flipH="1">
                  <a:off x="4627312" y="1940086"/>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7" name="Group 36">
            <a:extLst>
              <a:ext uri="{FF2B5EF4-FFF2-40B4-BE49-F238E27FC236}">
                <a16:creationId xmlns:a16="http://schemas.microsoft.com/office/drawing/2014/main" id="{1E5413E7-BA31-8F43-B705-A51C89BFEC70}"/>
              </a:ext>
            </a:extLst>
          </p:cNvPr>
          <p:cNvGrpSpPr/>
          <p:nvPr/>
        </p:nvGrpSpPr>
        <p:grpSpPr>
          <a:xfrm flipH="1">
            <a:off x="13319256" y="8219798"/>
            <a:ext cx="2523339" cy="1198551"/>
            <a:chOff x="13159942" y="8267599"/>
            <a:chExt cx="2622349" cy="1198551"/>
          </a:xfrm>
        </p:grpSpPr>
        <p:cxnSp>
          <p:nvCxnSpPr>
            <p:cNvPr id="208" name="Straight Arrow Connector 207">
              <a:extLst>
                <a:ext uri="{FF2B5EF4-FFF2-40B4-BE49-F238E27FC236}">
                  <a16:creationId xmlns:a16="http://schemas.microsoft.com/office/drawing/2014/main" id="{71F9D051-06C1-3E41-896B-40AE2E2099F4}"/>
                </a:ext>
              </a:extLst>
            </p:cNvPr>
            <p:cNvCxnSpPr>
              <a:cxnSpLocks/>
            </p:cNvCxnSpPr>
            <p:nvPr/>
          </p:nvCxnSpPr>
          <p:spPr>
            <a:xfrm flipV="1">
              <a:off x="13618179" y="8267599"/>
              <a:ext cx="2155221" cy="118140"/>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582D61B6-9671-1840-895A-BDCAA98DB400}"/>
                </a:ext>
              </a:extLst>
            </p:cNvPr>
            <p:cNvCxnSpPr>
              <a:cxnSpLocks/>
            </p:cNvCxnSpPr>
            <p:nvPr/>
          </p:nvCxnSpPr>
          <p:spPr>
            <a:xfrm flipV="1">
              <a:off x="13480371" y="8269298"/>
              <a:ext cx="2293029" cy="253853"/>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B91E5E71-3A7D-014B-B961-07B0314B551F}"/>
                </a:ext>
              </a:extLst>
            </p:cNvPr>
            <p:cNvCxnSpPr>
              <a:cxnSpLocks/>
            </p:cNvCxnSpPr>
            <p:nvPr/>
          </p:nvCxnSpPr>
          <p:spPr>
            <a:xfrm flipV="1">
              <a:off x="13337230" y="8274432"/>
              <a:ext cx="2436170" cy="389272"/>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19E30037-AA08-5B4F-A15A-30022EBE191C}"/>
                </a:ext>
              </a:extLst>
            </p:cNvPr>
            <p:cNvCxnSpPr>
              <a:cxnSpLocks/>
            </p:cNvCxnSpPr>
            <p:nvPr/>
          </p:nvCxnSpPr>
          <p:spPr>
            <a:xfrm flipV="1">
              <a:off x="13199423" y="8274431"/>
              <a:ext cx="2573977" cy="533181"/>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EA744EEA-D9BA-7542-94B0-AF79D51EB88D}"/>
                </a:ext>
              </a:extLst>
            </p:cNvPr>
            <p:cNvCxnSpPr>
              <a:cxnSpLocks/>
            </p:cNvCxnSpPr>
            <p:nvPr/>
          </p:nvCxnSpPr>
          <p:spPr>
            <a:xfrm flipV="1">
              <a:off x="13618179" y="8274281"/>
              <a:ext cx="2164112" cy="431226"/>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F4C3D7EC-1892-5743-A2CB-307DD3A541B4}"/>
                </a:ext>
              </a:extLst>
            </p:cNvPr>
            <p:cNvCxnSpPr>
              <a:cxnSpLocks/>
            </p:cNvCxnSpPr>
            <p:nvPr/>
          </p:nvCxnSpPr>
          <p:spPr>
            <a:xfrm flipV="1">
              <a:off x="13480371" y="8274280"/>
              <a:ext cx="2301920" cy="576354"/>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2F47F1B5-7BFD-1442-976F-B8FC47DFBC7C}"/>
                </a:ext>
              </a:extLst>
            </p:cNvPr>
            <p:cNvCxnSpPr>
              <a:cxnSpLocks/>
            </p:cNvCxnSpPr>
            <p:nvPr/>
          </p:nvCxnSpPr>
          <p:spPr>
            <a:xfrm flipV="1">
              <a:off x="13308088" y="8268551"/>
              <a:ext cx="2474203" cy="710247"/>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EE7DB16-9B94-004C-9901-F191824B76D3}"/>
                </a:ext>
              </a:extLst>
            </p:cNvPr>
            <p:cNvCxnSpPr>
              <a:cxnSpLocks/>
            </p:cNvCxnSpPr>
            <p:nvPr/>
          </p:nvCxnSpPr>
          <p:spPr>
            <a:xfrm flipV="1">
              <a:off x="13170281" y="8274279"/>
              <a:ext cx="2612010" cy="827769"/>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28535F80-5DD8-B242-B71D-1C5A43864FB3}"/>
                </a:ext>
              </a:extLst>
            </p:cNvPr>
            <p:cNvCxnSpPr>
              <a:cxnSpLocks/>
            </p:cNvCxnSpPr>
            <p:nvPr/>
          </p:nvCxnSpPr>
          <p:spPr>
            <a:xfrm flipV="1">
              <a:off x="13618179" y="8269297"/>
              <a:ext cx="2155221" cy="759297"/>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B872515-EE5C-1E4F-BE61-C487BB17B55E}"/>
                </a:ext>
              </a:extLst>
            </p:cNvPr>
            <p:cNvCxnSpPr>
              <a:cxnSpLocks/>
            </p:cNvCxnSpPr>
            <p:nvPr/>
          </p:nvCxnSpPr>
          <p:spPr>
            <a:xfrm flipV="1">
              <a:off x="13451230" y="8274279"/>
              <a:ext cx="2331061" cy="906125"/>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3E5A44A0-F3A7-8845-973E-C68FB22BD6BE}"/>
                </a:ext>
              </a:extLst>
            </p:cNvPr>
            <p:cNvCxnSpPr>
              <a:cxnSpLocks/>
            </p:cNvCxnSpPr>
            <p:nvPr/>
          </p:nvCxnSpPr>
          <p:spPr>
            <a:xfrm flipV="1">
              <a:off x="13324284" y="8274278"/>
              <a:ext cx="2458007" cy="1036656"/>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EA9F2974-68BF-C541-972E-B3681266AF0A}"/>
                </a:ext>
              </a:extLst>
            </p:cNvPr>
            <p:cNvCxnSpPr>
              <a:cxnSpLocks/>
            </p:cNvCxnSpPr>
            <p:nvPr/>
          </p:nvCxnSpPr>
          <p:spPr>
            <a:xfrm flipV="1">
              <a:off x="13159942" y="8273231"/>
              <a:ext cx="2622349" cy="1192919"/>
            </a:xfrm>
            <a:prstGeom prst="straightConnector1">
              <a:avLst/>
            </a:prstGeom>
            <a:ln w="38100">
              <a:solidFill>
                <a:srgbClr val="C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252A02A-63DA-7B41-8585-511FAEF3FFDD}"/>
              </a:ext>
            </a:extLst>
          </p:cNvPr>
          <p:cNvGrpSpPr/>
          <p:nvPr/>
        </p:nvGrpSpPr>
        <p:grpSpPr>
          <a:xfrm>
            <a:off x="10898357" y="3802080"/>
            <a:ext cx="4082589" cy="2903520"/>
            <a:chOff x="10898357" y="3802080"/>
            <a:chExt cx="4082589" cy="2903520"/>
          </a:xfrm>
        </p:grpSpPr>
        <p:grpSp>
          <p:nvGrpSpPr>
            <p:cNvPr id="220" name="Group 219">
              <a:extLst>
                <a:ext uri="{FF2B5EF4-FFF2-40B4-BE49-F238E27FC236}">
                  <a16:creationId xmlns:a16="http://schemas.microsoft.com/office/drawing/2014/main" id="{2ABB1F7A-F5D0-0746-A6AD-32BF5BD86631}"/>
                </a:ext>
              </a:extLst>
            </p:cNvPr>
            <p:cNvGrpSpPr/>
            <p:nvPr/>
          </p:nvGrpSpPr>
          <p:grpSpPr>
            <a:xfrm>
              <a:off x="10898357" y="4667675"/>
              <a:ext cx="4082589" cy="2037925"/>
              <a:chOff x="8534400" y="7500661"/>
              <a:chExt cx="5203067" cy="2597239"/>
            </a:xfrm>
          </p:grpSpPr>
          <p:grpSp>
            <p:nvGrpSpPr>
              <p:cNvPr id="221" name="Group 220">
                <a:extLst>
                  <a:ext uri="{FF2B5EF4-FFF2-40B4-BE49-F238E27FC236}">
                    <a16:creationId xmlns:a16="http://schemas.microsoft.com/office/drawing/2014/main" id="{AFA59A46-A29C-9F4A-A2F1-A036AB11E912}"/>
                  </a:ext>
                </a:extLst>
              </p:cNvPr>
              <p:cNvGrpSpPr/>
              <p:nvPr/>
            </p:nvGrpSpPr>
            <p:grpSpPr>
              <a:xfrm>
                <a:off x="8534400" y="7500661"/>
                <a:ext cx="2050489" cy="2597239"/>
                <a:chOff x="8534400" y="7500661"/>
                <a:chExt cx="2050489" cy="2597239"/>
              </a:xfrm>
            </p:grpSpPr>
            <p:sp>
              <p:nvSpPr>
                <p:cNvPr id="226" name="Rectangle 225">
                  <a:extLst>
                    <a:ext uri="{FF2B5EF4-FFF2-40B4-BE49-F238E27FC236}">
                      <a16:creationId xmlns:a16="http://schemas.microsoft.com/office/drawing/2014/main" id="{42E9713C-795A-684E-A7FA-0E0FCBB0092E}"/>
                    </a:ext>
                  </a:extLst>
                </p:cNvPr>
                <p:cNvSpPr/>
                <p:nvPr/>
              </p:nvSpPr>
              <p:spPr>
                <a:xfrm>
                  <a:off x="8534400" y="7500661"/>
                  <a:ext cx="2050489" cy="2597239"/>
                </a:xfrm>
                <a:prstGeom prst="rect">
                  <a:avLst/>
                </a:prstGeom>
                <a:solidFill>
                  <a:schemeClr val="tx1">
                    <a:lumMod val="95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22A23194-85B8-3942-A58C-5037094EB126}"/>
                        </a:ext>
                      </a:extLst>
                    </p:cNvPr>
                    <p:cNvSpPr txBox="1"/>
                    <p:nvPr/>
                  </p:nvSpPr>
                  <p:spPr>
                    <a:xfrm>
                      <a:off x="8534400" y="8536034"/>
                      <a:ext cx="1109731" cy="6668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900</m:t>
                            </m:r>
                          </m:oMath>
                        </m:oMathPara>
                      </a14:m>
                      <a:endParaRPr lang="en-US" sz="2800" dirty="0">
                        <a:solidFill>
                          <a:schemeClr val="bg1"/>
                        </a:solidFill>
                      </a:endParaRPr>
                    </a:p>
                  </p:txBody>
                </p:sp>
              </mc:Choice>
              <mc:Fallback xmlns="">
                <p:sp>
                  <p:nvSpPr>
                    <p:cNvPr id="227" name="TextBox 226">
                      <a:extLst>
                        <a:ext uri="{FF2B5EF4-FFF2-40B4-BE49-F238E27FC236}">
                          <a16:creationId xmlns:a16="http://schemas.microsoft.com/office/drawing/2014/main" id="{22A23194-85B8-3942-A58C-5037094EB126}"/>
                        </a:ext>
                      </a:extLst>
                    </p:cNvPr>
                    <p:cNvSpPr txBox="1">
                      <a:spLocks noRot="1" noChangeAspect="1" noMove="1" noResize="1" noEditPoints="1" noAdjustHandles="1" noChangeArrowheads="1" noChangeShapeType="1" noTextEdit="1"/>
                    </p:cNvSpPr>
                    <p:nvPr/>
                  </p:nvSpPr>
                  <p:spPr>
                    <a:xfrm>
                      <a:off x="8534400" y="8536034"/>
                      <a:ext cx="1109731" cy="666819"/>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FA4773EB-F6EC-E24E-945F-6B0C498A1A33}"/>
                        </a:ext>
                      </a:extLst>
                    </p:cNvPr>
                    <p:cNvSpPr txBox="1"/>
                    <p:nvPr/>
                  </p:nvSpPr>
                  <p:spPr>
                    <a:xfrm>
                      <a:off x="9267575" y="7624055"/>
                      <a:ext cx="574722" cy="6668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𝑐</m:t>
                            </m:r>
                          </m:oMath>
                        </m:oMathPara>
                      </a14:m>
                      <a:endParaRPr lang="en-US" sz="2800" dirty="0">
                        <a:solidFill>
                          <a:schemeClr val="bg1"/>
                        </a:solidFill>
                      </a:endParaRPr>
                    </a:p>
                  </p:txBody>
                </p:sp>
              </mc:Choice>
              <mc:Fallback xmlns="">
                <p:sp>
                  <p:nvSpPr>
                    <p:cNvPr id="228" name="TextBox 227">
                      <a:extLst>
                        <a:ext uri="{FF2B5EF4-FFF2-40B4-BE49-F238E27FC236}">
                          <a16:creationId xmlns:a16="http://schemas.microsoft.com/office/drawing/2014/main" id="{FA4773EB-F6EC-E24E-945F-6B0C498A1A33}"/>
                        </a:ext>
                      </a:extLst>
                    </p:cNvPr>
                    <p:cNvSpPr txBox="1">
                      <a:spLocks noRot="1" noChangeAspect="1" noMove="1" noResize="1" noEditPoints="1" noAdjustHandles="1" noChangeArrowheads="1" noChangeShapeType="1" noTextEdit="1"/>
                    </p:cNvSpPr>
                    <p:nvPr/>
                  </p:nvSpPr>
                  <p:spPr>
                    <a:xfrm>
                      <a:off x="9267575" y="7624055"/>
                      <a:ext cx="574722" cy="666819"/>
                    </a:xfrm>
                    <a:prstGeom prst="rect">
                      <a:avLst/>
                    </a:prstGeom>
                    <a:blipFill>
                      <a:blip r:embed="rId22"/>
                      <a:stretch>
                        <a:fillRect/>
                      </a:stretch>
                    </a:blipFill>
                  </p:spPr>
                  <p:txBody>
                    <a:bodyPr/>
                    <a:lstStyle/>
                    <a:p>
                      <a:r>
                        <a:rPr lang="en-US">
                          <a:noFill/>
                        </a:rPr>
                        <a:t> </a:t>
                      </a:r>
                    </a:p>
                  </p:txBody>
                </p:sp>
              </mc:Fallback>
            </mc:AlternateContent>
          </p:grpSp>
          <p:grpSp>
            <p:nvGrpSpPr>
              <p:cNvPr id="222" name="Group 221">
                <a:extLst>
                  <a:ext uri="{FF2B5EF4-FFF2-40B4-BE49-F238E27FC236}">
                    <a16:creationId xmlns:a16="http://schemas.microsoft.com/office/drawing/2014/main" id="{1878A8F2-D0B5-5849-B139-F5B8838F784E}"/>
                  </a:ext>
                </a:extLst>
              </p:cNvPr>
              <p:cNvGrpSpPr/>
              <p:nvPr/>
            </p:nvGrpSpPr>
            <p:grpSpPr>
              <a:xfrm>
                <a:off x="11887201" y="7772399"/>
                <a:ext cx="1850266" cy="2050489"/>
                <a:chOff x="11887201" y="7772399"/>
                <a:chExt cx="1850266" cy="2050489"/>
              </a:xfrm>
            </p:grpSpPr>
            <p:sp>
              <p:nvSpPr>
                <p:cNvPr id="223" name="Rectangle 222">
                  <a:extLst>
                    <a:ext uri="{FF2B5EF4-FFF2-40B4-BE49-F238E27FC236}">
                      <a16:creationId xmlns:a16="http://schemas.microsoft.com/office/drawing/2014/main" id="{B1D3EFC2-68AD-934D-954C-BFEFACCA118D}"/>
                    </a:ext>
                  </a:extLst>
                </p:cNvPr>
                <p:cNvSpPr/>
                <p:nvPr/>
              </p:nvSpPr>
              <p:spPr>
                <a:xfrm rot="16200000">
                  <a:off x="11787089" y="7872511"/>
                  <a:ext cx="2050489" cy="1850266"/>
                </a:xfrm>
                <a:prstGeom prst="rect">
                  <a:avLst/>
                </a:prstGeom>
                <a:solidFill>
                  <a:schemeClr val="tx1">
                    <a:lumMod val="95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035595DC-58FD-3248-8584-F379DCF66787}"/>
                        </a:ext>
                      </a:extLst>
                    </p:cNvPr>
                    <p:cNvSpPr txBox="1"/>
                    <p:nvPr/>
                  </p:nvSpPr>
                  <p:spPr>
                    <a:xfrm>
                      <a:off x="12211689" y="7850750"/>
                      <a:ext cx="1109731" cy="6668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100</m:t>
                            </m:r>
                          </m:oMath>
                        </m:oMathPara>
                      </a14:m>
                      <a:endParaRPr lang="en-US" sz="2800" dirty="0">
                        <a:solidFill>
                          <a:schemeClr val="bg1"/>
                        </a:solidFill>
                      </a:endParaRPr>
                    </a:p>
                  </p:txBody>
                </p:sp>
              </mc:Choice>
              <mc:Fallback xmlns="">
                <p:sp>
                  <p:nvSpPr>
                    <p:cNvPr id="224" name="TextBox 223">
                      <a:extLst>
                        <a:ext uri="{FF2B5EF4-FFF2-40B4-BE49-F238E27FC236}">
                          <a16:creationId xmlns:a16="http://schemas.microsoft.com/office/drawing/2014/main" id="{035595DC-58FD-3248-8584-F379DCF66787}"/>
                        </a:ext>
                      </a:extLst>
                    </p:cNvPr>
                    <p:cNvSpPr txBox="1">
                      <a:spLocks noRot="1" noChangeAspect="1" noMove="1" noResize="1" noEditPoints="1" noAdjustHandles="1" noChangeArrowheads="1" noChangeShapeType="1" noTextEdit="1"/>
                    </p:cNvSpPr>
                    <p:nvPr/>
                  </p:nvSpPr>
                  <p:spPr>
                    <a:xfrm>
                      <a:off x="12211689" y="7850750"/>
                      <a:ext cx="1109731" cy="66681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4188C7DA-2681-D643-AF03-C7B0D1089D61}"/>
                        </a:ext>
                      </a:extLst>
                    </p:cNvPr>
                    <p:cNvSpPr txBox="1"/>
                    <p:nvPr/>
                  </p:nvSpPr>
                  <p:spPr>
                    <a:xfrm>
                      <a:off x="11948135" y="8563803"/>
                      <a:ext cx="574722" cy="6668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𝑐</m:t>
                            </m:r>
                          </m:oMath>
                        </m:oMathPara>
                      </a14:m>
                      <a:endParaRPr lang="en-US" sz="2800" dirty="0">
                        <a:solidFill>
                          <a:schemeClr val="bg1"/>
                        </a:solidFill>
                      </a:endParaRPr>
                    </a:p>
                  </p:txBody>
                </p:sp>
              </mc:Choice>
              <mc:Fallback xmlns="">
                <p:sp>
                  <p:nvSpPr>
                    <p:cNvPr id="225" name="TextBox 224">
                      <a:extLst>
                        <a:ext uri="{FF2B5EF4-FFF2-40B4-BE49-F238E27FC236}">
                          <a16:creationId xmlns:a16="http://schemas.microsoft.com/office/drawing/2014/main" id="{4188C7DA-2681-D643-AF03-C7B0D1089D61}"/>
                        </a:ext>
                      </a:extLst>
                    </p:cNvPr>
                    <p:cNvSpPr txBox="1">
                      <a:spLocks noRot="1" noChangeAspect="1" noMove="1" noResize="1" noEditPoints="1" noAdjustHandles="1" noChangeArrowheads="1" noChangeShapeType="1" noTextEdit="1"/>
                    </p:cNvSpPr>
                    <p:nvPr/>
                  </p:nvSpPr>
                  <p:spPr>
                    <a:xfrm>
                      <a:off x="11948135" y="8563803"/>
                      <a:ext cx="574722" cy="666819"/>
                    </a:xfrm>
                    <a:prstGeom prst="rect">
                      <a:avLst/>
                    </a:prstGeom>
                    <a:blipFill>
                      <a:blip r:embed="rId24"/>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F5F3BAAE-4B26-8A43-8CA0-FC587A38CC01}"/>
                    </a:ext>
                  </a:extLst>
                </p:cNvPr>
                <p:cNvSpPr/>
                <p:nvPr/>
              </p:nvSpPr>
              <p:spPr>
                <a:xfrm>
                  <a:off x="11119635" y="3819297"/>
                  <a:ext cx="1158972" cy="656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𝐼</m:t>
                            </m:r>
                          </m:sup>
                        </m:sSubSup>
                      </m:oMath>
                    </m:oMathPara>
                  </a14:m>
                  <a:endParaRPr lang="en-US" dirty="0"/>
                </a:p>
              </p:txBody>
            </p:sp>
          </mc:Choice>
          <mc:Fallback xmlns="">
            <p:sp>
              <p:nvSpPr>
                <p:cNvPr id="45" name="Rectangle 44">
                  <a:extLst>
                    <a:ext uri="{FF2B5EF4-FFF2-40B4-BE49-F238E27FC236}">
                      <a16:creationId xmlns:a16="http://schemas.microsoft.com/office/drawing/2014/main" id="{F5F3BAAE-4B26-8A43-8CA0-FC587A38CC01}"/>
                    </a:ext>
                  </a:extLst>
                </p:cNvPr>
                <p:cNvSpPr>
                  <a:spLocks noRot="1" noChangeAspect="1" noMove="1" noResize="1" noEditPoints="1" noAdjustHandles="1" noChangeArrowheads="1" noChangeShapeType="1" noTextEdit="1"/>
                </p:cNvSpPr>
                <p:nvPr/>
              </p:nvSpPr>
              <p:spPr>
                <a:xfrm>
                  <a:off x="11119635" y="3819297"/>
                  <a:ext cx="1158972" cy="656013"/>
                </a:xfrm>
                <a:prstGeom prst="rect">
                  <a:avLst/>
                </a:prstGeom>
                <a:blipFill>
                  <a:blip r:embed="rId25"/>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Rectangle 273">
                  <a:extLst>
                    <a:ext uri="{FF2B5EF4-FFF2-40B4-BE49-F238E27FC236}">
                      <a16:creationId xmlns:a16="http://schemas.microsoft.com/office/drawing/2014/main" id="{FEE04800-4989-104E-85E9-390EABED659C}"/>
                    </a:ext>
                  </a:extLst>
                </p:cNvPr>
                <p:cNvSpPr/>
                <p:nvPr/>
              </p:nvSpPr>
              <p:spPr>
                <a:xfrm>
                  <a:off x="13957718" y="3802080"/>
                  <a:ext cx="805477" cy="698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𝑝</m:t>
                            </m:r>
                          </m:sup>
                        </m:sSubSup>
                      </m:oMath>
                    </m:oMathPara>
                  </a14:m>
                  <a:endParaRPr lang="en-US" dirty="0"/>
                </a:p>
              </p:txBody>
            </p:sp>
          </mc:Choice>
          <mc:Fallback xmlns="">
            <p:sp>
              <p:nvSpPr>
                <p:cNvPr id="274" name="Rectangle 273">
                  <a:extLst>
                    <a:ext uri="{FF2B5EF4-FFF2-40B4-BE49-F238E27FC236}">
                      <a16:creationId xmlns:a16="http://schemas.microsoft.com/office/drawing/2014/main" id="{FEE04800-4989-104E-85E9-390EABED659C}"/>
                    </a:ext>
                  </a:extLst>
                </p:cNvPr>
                <p:cNvSpPr>
                  <a:spLocks noRot="1" noChangeAspect="1" noMove="1" noResize="1" noEditPoints="1" noAdjustHandles="1" noChangeArrowheads="1" noChangeShapeType="1" noTextEdit="1"/>
                </p:cNvSpPr>
                <p:nvPr/>
              </p:nvSpPr>
              <p:spPr>
                <a:xfrm>
                  <a:off x="13957718" y="3802080"/>
                  <a:ext cx="805477" cy="698717"/>
                </a:xfrm>
                <a:prstGeom prst="rect">
                  <a:avLst/>
                </a:prstGeom>
                <a:blipFill>
                  <a:blip r:embed="rId26"/>
                  <a:stretch>
                    <a:fillRect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123250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wipe(left)">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wipe(left)">
                                      <p:cBhvr>
                                        <p:cTn id="12" dur="500"/>
                                        <p:tgtEl>
                                          <p:spTgt spid="1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500"/>
                                        <p:tgtEl>
                                          <p:spTgt spid="1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3"/>
                                        </p:tgtEl>
                                        <p:attrNameLst>
                                          <p:attrName>style.visibility</p:attrName>
                                        </p:attrNameLst>
                                      </p:cBhvr>
                                      <p:to>
                                        <p:strVal val="visible"/>
                                      </p:to>
                                    </p:set>
                                    <p:animEffect transition="in" filter="wipe(left)">
                                      <p:cBhvr>
                                        <p:cTn id="27" dur="500"/>
                                        <p:tgtEl>
                                          <p:spTgt spid="1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9"/>
                                        </p:tgtEl>
                                        <p:attrNameLst>
                                          <p:attrName>style.visibility</p:attrName>
                                        </p:attrNameLst>
                                      </p:cBhvr>
                                      <p:to>
                                        <p:strVal val="visible"/>
                                      </p:to>
                                    </p:set>
                                    <p:animEffect transition="in" filter="fade">
                                      <p:cBhvr>
                                        <p:cTn id="37" dur="500"/>
                                        <p:tgtEl>
                                          <p:spTgt spid="2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9F55E3B6-4CE1-0D4F-A2D3-FF8C9778002C}"/>
              </a:ext>
            </a:extLst>
          </p:cNvPr>
          <p:cNvGrpSpPr/>
          <p:nvPr/>
        </p:nvGrpSpPr>
        <p:grpSpPr>
          <a:xfrm>
            <a:off x="4767143" y="4646787"/>
            <a:ext cx="5322765" cy="5654998"/>
            <a:chOff x="4767143" y="4479602"/>
            <a:chExt cx="5322765" cy="5654998"/>
          </a:xfrm>
        </p:grpSpPr>
        <p:sp>
          <p:nvSpPr>
            <p:cNvPr id="82" name="Rectangle 81">
              <a:extLst>
                <a:ext uri="{FF2B5EF4-FFF2-40B4-BE49-F238E27FC236}">
                  <a16:creationId xmlns:a16="http://schemas.microsoft.com/office/drawing/2014/main" id="{C6FB8160-C9BE-2F41-B4DE-E4D2BEE265CE}"/>
                </a:ext>
              </a:extLst>
            </p:cNvPr>
            <p:cNvSpPr/>
            <p:nvPr/>
          </p:nvSpPr>
          <p:spPr>
            <a:xfrm>
              <a:off x="4771185" y="4479602"/>
              <a:ext cx="5318723" cy="56549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97062295-6240-5349-9C4C-05DE312A9EA5}"/>
                </a:ext>
              </a:extLst>
            </p:cNvPr>
            <p:cNvCxnSpPr>
              <a:cxnSpLocks/>
            </p:cNvCxnSpPr>
            <p:nvPr/>
          </p:nvCxnSpPr>
          <p:spPr>
            <a:xfrm>
              <a:off x="4767143" y="8582499"/>
              <a:ext cx="51030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DDC64F-7EA8-4449-A5DD-DA8D53DC4CBD}"/>
                </a:ext>
              </a:extLst>
            </p:cNvPr>
            <p:cNvCxnSpPr>
              <a:cxnSpLocks/>
            </p:cNvCxnSpPr>
            <p:nvPr/>
          </p:nvCxnSpPr>
          <p:spPr>
            <a:xfrm flipV="1">
              <a:off x="4767143" y="6037933"/>
              <a:ext cx="510303" cy="992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675C007A-2FBA-FC49-B97A-B330E8C1DDFD}"/>
                </a:ext>
              </a:extLst>
            </p:cNvPr>
            <p:cNvGrpSpPr/>
            <p:nvPr/>
          </p:nvGrpSpPr>
          <p:grpSpPr>
            <a:xfrm>
              <a:off x="5332469" y="7150217"/>
              <a:ext cx="1198684" cy="2771344"/>
              <a:chOff x="8108713" y="-2060139"/>
              <a:chExt cx="929726" cy="2149516"/>
            </a:xfrm>
            <a:solidFill>
              <a:schemeClr val="tx1">
                <a:lumMod val="85000"/>
              </a:schemeClr>
            </a:solidFill>
          </p:grpSpPr>
          <p:sp>
            <p:nvSpPr>
              <p:cNvPr id="129" name="Cube 128">
                <a:extLst>
                  <a:ext uri="{FF2B5EF4-FFF2-40B4-BE49-F238E27FC236}">
                    <a16:creationId xmlns:a16="http://schemas.microsoft.com/office/drawing/2014/main" id="{9063B63E-41BF-1142-B82B-66F0DEC7652C}"/>
                  </a:ext>
                </a:extLst>
              </p:cNvPr>
              <p:cNvSpPr/>
              <p:nvPr/>
            </p:nvSpPr>
            <p:spPr>
              <a:xfrm>
                <a:off x="8108713" y="-2060139"/>
                <a:ext cx="918550" cy="2149516"/>
              </a:xfrm>
              <a:prstGeom prst="cube">
                <a:avLst>
                  <a:gd name="adj" fmla="val 7676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cxnSp>
            <p:nvCxnSpPr>
              <p:cNvPr id="130" name="Straight Connector 129">
                <a:extLst>
                  <a:ext uri="{FF2B5EF4-FFF2-40B4-BE49-F238E27FC236}">
                    <a16:creationId xmlns:a16="http://schemas.microsoft.com/office/drawing/2014/main" id="{D990FFD0-A7D4-E84D-B1A7-936C3F60309D}"/>
                  </a:ext>
                </a:extLst>
              </p:cNvPr>
              <p:cNvCxnSpPr>
                <a:cxnSpLocks/>
              </p:cNvCxnSpPr>
              <p:nvPr/>
            </p:nvCxnSpPr>
            <p:spPr>
              <a:xfrm>
                <a:off x="8685900" y="-1738732"/>
                <a:ext cx="0" cy="148781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CED1CF1-7FF9-D54F-B430-5BF3562465E2}"/>
                  </a:ext>
                </a:extLst>
              </p:cNvPr>
              <p:cNvCxnSpPr>
                <a:cxnSpLocks/>
              </p:cNvCxnSpPr>
              <p:nvPr/>
            </p:nvCxnSpPr>
            <p:spPr>
              <a:xfrm>
                <a:off x="8465898" y="-1507642"/>
                <a:ext cx="0" cy="147223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CCFB95A-B661-E24A-90C1-447C3F57D4E4}"/>
                  </a:ext>
                </a:extLst>
              </p:cNvPr>
              <p:cNvCxnSpPr>
                <a:cxnSpLocks/>
              </p:cNvCxnSpPr>
              <p:nvPr/>
            </p:nvCxnSpPr>
            <p:spPr>
              <a:xfrm>
                <a:off x="8576922" y="-1608783"/>
                <a:ext cx="0" cy="146057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DB083A7-AC49-1342-8F39-2C39DB0FF95B}"/>
                  </a:ext>
                </a:extLst>
              </p:cNvPr>
              <p:cNvCxnSpPr>
                <a:cxnSpLocks/>
              </p:cNvCxnSpPr>
              <p:nvPr/>
            </p:nvCxnSpPr>
            <p:spPr>
              <a:xfrm>
                <a:off x="8795628" y="-1836246"/>
                <a:ext cx="0" cy="148134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D573B2F-289D-E647-A9E4-B3372AD50313}"/>
                  </a:ext>
                </a:extLst>
              </p:cNvPr>
              <p:cNvCxnSpPr>
                <a:cxnSpLocks/>
              </p:cNvCxnSpPr>
              <p:nvPr/>
            </p:nvCxnSpPr>
            <p:spPr>
              <a:xfrm flipH="1">
                <a:off x="8329597" y="-1331963"/>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6302030-8751-E243-897A-F90B8689DC81}"/>
                  </a:ext>
                </a:extLst>
              </p:cNvPr>
              <p:cNvCxnSpPr>
                <a:cxnSpLocks/>
              </p:cNvCxnSpPr>
              <p:nvPr/>
            </p:nvCxnSpPr>
            <p:spPr>
              <a:xfrm flipH="1">
                <a:off x="8330184" y="-1783080"/>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0A8ABCB-0347-E64D-9986-C55FFDB3ABF3}"/>
                  </a:ext>
                </a:extLst>
              </p:cNvPr>
              <p:cNvCxnSpPr>
                <a:cxnSpLocks/>
              </p:cNvCxnSpPr>
              <p:nvPr/>
            </p:nvCxnSpPr>
            <p:spPr>
              <a:xfrm flipH="1">
                <a:off x="8330184" y="-15636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45ACCBB-94A0-3840-BEE3-5D7EAD55577C}"/>
                  </a:ext>
                </a:extLst>
              </p:cNvPr>
              <p:cNvCxnSpPr>
                <a:cxnSpLocks/>
              </p:cNvCxnSpPr>
              <p:nvPr/>
            </p:nvCxnSpPr>
            <p:spPr>
              <a:xfrm flipH="1">
                <a:off x="8318803" y="-11064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D11B0AE-2C3B-754C-89B5-B0E531FEF0D7}"/>
                  </a:ext>
                </a:extLst>
              </p:cNvPr>
              <p:cNvCxnSpPr>
                <a:cxnSpLocks/>
              </p:cNvCxnSpPr>
              <p:nvPr/>
            </p:nvCxnSpPr>
            <p:spPr>
              <a:xfrm flipH="1">
                <a:off x="8333360" y="-8778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62F1AFC-AB07-3543-B4D4-AC3823AC3287}"/>
                  </a:ext>
                </a:extLst>
              </p:cNvPr>
              <p:cNvCxnSpPr>
                <a:cxnSpLocks/>
              </p:cNvCxnSpPr>
              <p:nvPr/>
            </p:nvCxnSpPr>
            <p:spPr>
              <a:xfrm>
                <a:off x="8906777" y="-1951123"/>
                <a:ext cx="0" cy="149424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250D5B4E-6AA9-6A43-93F0-20F63FF3DE0B}"/>
                </a:ext>
              </a:extLst>
            </p:cNvPr>
            <p:cNvGrpSpPr/>
            <p:nvPr/>
          </p:nvGrpSpPr>
          <p:grpSpPr>
            <a:xfrm>
              <a:off x="5336576" y="5223438"/>
              <a:ext cx="875128" cy="1617351"/>
              <a:chOff x="4414950" y="1401238"/>
              <a:chExt cx="678769" cy="1254453"/>
            </a:xfrm>
            <a:solidFill>
              <a:schemeClr val="tx1">
                <a:lumMod val="85000"/>
              </a:schemeClr>
            </a:solidFill>
          </p:grpSpPr>
          <p:sp>
            <p:nvSpPr>
              <p:cNvPr id="122" name="Cube 121">
                <a:extLst>
                  <a:ext uri="{FF2B5EF4-FFF2-40B4-BE49-F238E27FC236}">
                    <a16:creationId xmlns:a16="http://schemas.microsoft.com/office/drawing/2014/main" id="{793598E5-0A1A-6740-B717-72F59830C029}"/>
                  </a:ext>
                </a:extLst>
              </p:cNvPr>
              <p:cNvSpPr/>
              <p:nvPr/>
            </p:nvSpPr>
            <p:spPr>
              <a:xfrm>
                <a:off x="4414950" y="1401238"/>
                <a:ext cx="678769" cy="1254453"/>
              </a:xfrm>
              <a:prstGeom prst="cube">
                <a:avLst>
                  <a:gd name="adj" fmla="val 68384"/>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grpSp>
            <p:nvGrpSpPr>
              <p:cNvPr id="123" name="Group 122">
                <a:extLst>
                  <a:ext uri="{FF2B5EF4-FFF2-40B4-BE49-F238E27FC236}">
                    <a16:creationId xmlns:a16="http://schemas.microsoft.com/office/drawing/2014/main" id="{F3CDA1A0-3DA4-654D-9A25-39F0EFD06806}"/>
                  </a:ext>
                </a:extLst>
              </p:cNvPr>
              <p:cNvGrpSpPr/>
              <p:nvPr/>
            </p:nvGrpSpPr>
            <p:grpSpPr>
              <a:xfrm>
                <a:off x="4627312" y="1545712"/>
                <a:ext cx="466407" cy="980164"/>
                <a:chOff x="4627312" y="1545712"/>
                <a:chExt cx="466407" cy="980164"/>
              </a:xfrm>
              <a:grpFill/>
            </p:grpSpPr>
            <p:cxnSp>
              <p:nvCxnSpPr>
                <p:cNvPr id="124" name="Straight Connector 123">
                  <a:extLst>
                    <a:ext uri="{FF2B5EF4-FFF2-40B4-BE49-F238E27FC236}">
                      <a16:creationId xmlns:a16="http://schemas.microsoft.com/office/drawing/2014/main" id="{5D3DC234-3135-8F45-80B1-34A59B7DF3FF}"/>
                    </a:ext>
                  </a:extLst>
                </p:cNvPr>
                <p:cNvCxnSpPr>
                  <a:cxnSpLocks/>
                </p:cNvCxnSpPr>
                <p:nvPr/>
              </p:nvCxnSpPr>
              <p:spPr>
                <a:xfrm>
                  <a:off x="4754334" y="175909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82A6426-2FA5-AF4B-BC33-41FC8EB814FF}"/>
                    </a:ext>
                  </a:extLst>
                </p:cNvPr>
                <p:cNvCxnSpPr>
                  <a:cxnSpLocks/>
                </p:cNvCxnSpPr>
                <p:nvPr/>
              </p:nvCxnSpPr>
              <p:spPr>
                <a:xfrm>
                  <a:off x="4865358" y="164507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C2F0FB-9FB6-B44B-ABD6-462BCEBA6599}"/>
                    </a:ext>
                  </a:extLst>
                </p:cNvPr>
                <p:cNvCxnSpPr>
                  <a:cxnSpLocks/>
                </p:cNvCxnSpPr>
                <p:nvPr/>
              </p:nvCxnSpPr>
              <p:spPr>
                <a:xfrm>
                  <a:off x="4972245" y="154571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D466F08-C5BF-BC42-9365-7DF1F07864C8}"/>
                    </a:ext>
                  </a:extLst>
                </p:cNvPr>
                <p:cNvCxnSpPr>
                  <a:cxnSpLocks/>
                </p:cNvCxnSpPr>
                <p:nvPr/>
              </p:nvCxnSpPr>
              <p:spPr>
                <a:xfrm flipH="1">
                  <a:off x="4627312" y="1682474"/>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9603BD-33A7-BC44-AF1F-6D155A4C233D}"/>
                    </a:ext>
                  </a:extLst>
                </p:cNvPr>
                <p:cNvCxnSpPr>
                  <a:cxnSpLocks/>
                </p:cNvCxnSpPr>
                <p:nvPr/>
              </p:nvCxnSpPr>
              <p:spPr>
                <a:xfrm flipH="1">
                  <a:off x="4627312" y="1940086"/>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69" name="Group 168">
            <a:extLst>
              <a:ext uri="{FF2B5EF4-FFF2-40B4-BE49-F238E27FC236}">
                <a16:creationId xmlns:a16="http://schemas.microsoft.com/office/drawing/2014/main" id="{11417E0A-FE94-C44C-B6F9-09718412B496}"/>
              </a:ext>
            </a:extLst>
          </p:cNvPr>
          <p:cNvGrpSpPr/>
          <p:nvPr/>
        </p:nvGrpSpPr>
        <p:grpSpPr>
          <a:xfrm>
            <a:off x="9904780" y="4646787"/>
            <a:ext cx="3779159" cy="5654998"/>
            <a:chOff x="9904780" y="4479602"/>
            <a:chExt cx="3779159" cy="5654998"/>
          </a:xfrm>
        </p:grpSpPr>
        <p:sp>
          <p:nvSpPr>
            <p:cNvPr id="81" name="Rectangle 80">
              <a:extLst>
                <a:ext uri="{FF2B5EF4-FFF2-40B4-BE49-F238E27FC236}">
                  <a16:creationId xmlns:a16="http://schemas.microsoft.com/office/drawing/2014/main" id="{04472FA8-D4FD-164C-896A-6CC5F1D11D30}"/>
                </a:ext>
              </a:extLst>
            </p:cNvPr>
            <p:cNvSpPr/>
            <p:nvPr/>
          </p:nvSpPr>
          <p:spPr>
            <a:xfrm>
              <a:off x="10081486" y="4479602"/>
              <a:ext cx="3602453" cy="5654998"/>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6E8B8B75-B476-DD4E-98EF-244D3C456044}"/>
                </a:ext>
              </a:extLst>
            </p:cNvPr>
            <p:cNvCxnSpPr>
              <a:cxnSpLocks/>
            </p:cNvCxnSpPr>
            <p:nvPr/>
          </p:nvCxnSpPr>
          <p:spPr>
            <a:xfrm>
              <a:off x="9904780" y="7091451"/>
              <a:ext cx="138407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074AEDF1-7864-A74D-9B04-06BF32006F76}"/>
                </a:ext>
              </a:extLst>
            </p:cNvPr>
            <p:cNvSpPr/>
            <p:nvPr/>
          </p:nvSpPr>
          <p:spPr>
            <a:xfrm>
              <a:off x="11288855" y="6506435"/>
              <a:ext cx="1544739" cy="1129469"/>
            </a:xfrm>
            <a:prstGeom prst="rect">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16" name="TextBox 115">
              <a:extLst>
                <a:ext uri="{FF2B5EF4-FFF2-40B4-BE49-F238E27FC236}">
                  <a16:creationId xmlns:a16="http://schemas.microsoft.com/office/drawing/2014/main" id="{37A185ED-DA3A-D14B-A897-346E27538528}"/>
                </a:ext>
              </a:extLst>
            </p:cNvPr>
            <p:cNvSpPr txBox="1"/>
            <p:nvPr/>
          </p:nvSpPr>
          <p:spPr>
            <a:xfrm>
              <a:off x="11212856" y="6669186"/>
              <a:ext cx="1711109" cy="830997"/>
            </a:xfrm>
            <a:prstGeom prst="rect">
              <a:avLst/>
            </a:prstGeom>
            <a:noFill/>
          </p:spPr>
          <p:txBody>
            <a:bodyPr wrap="non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Spatial </a:t>
              </a:r>
            </a:p>
            <a:p>
              <a:pPr algn="ctr"/>
              <a:r>
                <a:rPr lang="en-US" sz="2400" dirty="0">
                  <a:solidFill>
                    <a:schemeClr val="bg1"/>
                  </a:solidFill>
                  <a:latin typeface="Times New Roman" panose="02020603050405020304" pitchFamily="18" charset="0"/>
                  <a:cs typeface="Times New Roman" panose="02020603050405020304" pitchFamily="18" charset="0"/>
                </a:rPr>
                <a:t>Transformer</a:t>
              </a:r>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2C71E084-1C97-4C44-8187-369FAEAB3163}"/>
                    </a:ext>
                  </a:extLst>
                </p:cNvPr>
                <p:cNvSpPr txBox="1"/>
                <p:nvPr/>
              </p:nvSpPr>
              <p:spPr>
                <a:xfrm>
                  <a:off x="13030200" y="6405243"/>
                  <a:ext cx="485005" cy="692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500" b="0" i="1" smtClean="0">
                            <a:solidFill>
                              <a:schemeClr val="bg1"/>
                            </a:solidFill>
                            <a:latin typeface="Cambria Math" panose="02040503050406030204" pitchFamily="18" charset="0"/>
                          </a:rPr>
                          <m:t>𝜃</m:t>
                        </m:r>
                      </m:oMath>
                    </m:oMathPara>
                  </a14:m>
                  <a:endParaRPr lang="en-US" sz="4500" dirty="0">
                    <a:solidFill>
                      <a:schemeClr val="bg1"/>
                    </a:solidFill>
                  </a:endParaRPr>
                </a:p>
              </p:txBody>
            </p:sp>
          </mc:Choice>
          <mc:Fallback xmlns="">
            <p:sp>
              <p:nvSpPr>
                <p:cNvPr id="160" name="TextBox 159">
                  <a:extLst>
                    <a:ext uri="{FF2B5EF4-FFF2-40B4-BE49-F238E27FC236}">
                      <a16:creationId xmlns:a16="http://schemas.microsoft.com/office/drawing/2014/main" id="{2C71E084-1C97-4C44-8187-369FAEAB3163}"/>
                    </a:ext>
                  </a:extLst>
                </p:cNvPr>
                <p:cNvSpPr txBox="1">
                  <a:spLocks noRot="1" noChangeAspect="1" noMove="1" noResize="1" noEditPoints="1" noAdjustHandles="1" noChangeArrowheads="1" noChangeShapeType="1" noTextEdit="1"/>
                </p:cNvSpPr>
                <p:nvPr/>
              </p:nvSpPr>
              <p:spPr>
                <a:xfrm>
                  <a:off x="13030200" y="6405243"/>
                  <a:ext cx="485005" cy="692497"/>
                </a:xfrm>
                <a:prstGeom prst="rect">
                  <a:avLst/>
                </a:prstGeom>
                <a:blipFill>
                  <a:blip r:embed="rId3"/>
                  <a:stretch>
                    <a:fillRect l="-23077" r="-20513" b="-5455"/>
                  </a:stretch>
                </a:blipFill>
              </p:spPr>
              <p:txBody>
                <a:bodyPr/>
                <a:lstStyle/>
                <a:p>
                  <a:r>
                    <a:rPr lang="en-US">
                      <a:noFill/>
                    </a:rPr>
                    <a:t> </a:t>
                  </a:r>
                </a:p>
              </p:txBody>
            </p:sp>
          </mc:Fallback>
        </mc:AlternateContent>
      </p:grpSp>
      <p:grpSp>
        <p:nvGrpSpPr>
          <p:cNvPr id="178" name="Group 177">
            <a:extLst>
              <a:ext uri="{FF2B5EF4-FFF2-40B4-BE49-F238E27FC236}">
                <a16:creationId xmlns:a16="http://schemas.microsoft.com/office/drawing/2014/main" id="{D7244F0E-4D16-2C49-910D-61A6A604C34A}"/>
              </a:ext>
            </a:extLst>
          </p:cNvPr>
          <p:cNvGrpSpPr/>
          <p:nvPr/>
        </p:nvGrpSpPr>
        <p:grpSpPr>
          <a:xfrm>
            <a:off x="6510014" y="4646787"/>
            <a:ext cx="11625586" cy="5654998"/>
            <a:chOff x="6510014" y="4479602"/>
            <a:chExt cx="11625586" cy="5654998"/>
          </a:xfrm>
        </p:grpSpPr>
        <p:sp>
          <p:nvSpPr>
            <p:cNvPr id="80" name="Rectangle 79">
              <a:extLst>
                <a:ext uri="{FF2B5EF4-FFF2-40B4-BE49-F238E27FC236}">
                  <a16:creationId xmlns:a16="http://schemas.microsoft.com/office/drawing/2014/main" id="{7B71CF05-01C6-024A-AC46-46A47BC0D674}"/>
                </a:ext>
              </a:extLst>
            </p:cNvPr>
            <p:cNvSpPr/>
            <p:nvPr/>
          </p:nvSpPr>
          <p:spPr>
            <a:xfrm>
              <a:off x="13683939" y="4479602"/>
              <a:ext cx="4451661" cy="5654998"/>
            </a:xfrm>
            <a:prstGeom prst="rect">
              <a:avLst/>
            </a:prstGeom>
            <a:solidFill>
              <a:schemeClr val="accent6">
                <a:lumMod val="20000"/>
                <a:lumOff val="8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80B4BFA-9334-1D4E-9E70-597450D954FB}"/>
                </a:ext>
              </a:extLst>
            </p:cNvPr>
            <p:cNvSpPr/>
            <p:nvPr/>
          </p:nvSpPr>
          <p:spPr>
            <a:xfrm>
              <a:off x="13827079" y="6650919"/>
              <a:ext cx="1402131" cy="893756"/>
            </a:xfrm>
            <a:prstGeom prst="rect">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Cropping</a:t>
              </a:r>
            </a:p>
          </p:txBody>
        </p:sp>
        <p:cxnSp>
          <p:nvCxnSpPr>
            <p:cNvPr id="96" name="Elbow Connector 95">
              <a:extLst>
                <a:ext uri="{FF2B5EF4-FFF2-40B4-BE49-F238E27FC236}">
                  <a16:creationId xmlns:a16="http://schemas.microsoft.com/office/drawing/2014/main" id="{FB31A76C-CD5B-5648-91ED-7BC27155B46C}"/>
                </a:ext>
              </a:extLst>
            </p:cNvPr>
            <p:cNvCxnSpPr>
              <a:cxnSpLocks/>
              <a:endCxn id="93" idx="2"/>
            </p:cNvCxnSpPr>
            <p:nvPr/>
          </p:nvCxnSpPr>
          <p:spPr>
            <a:xfrm flipV="1">
              <a:off x="6510014" y="7544675"/>
              <a:ext cx="8018131" cy="1037822"/>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5AC9CFE4-250D-654A-9E8E-DCE04B72BEFB}"/>
                </a:ext>
              </a:extLst>
            </p:cNvPr>
            <p:cNvCxnSpPr>
              <a:cxnSpLocks/>
            </p:cNvCxnSpPr>
            <p:nvPr/>
          </p:nvCxnSpPr>
          <p:spPr>
            <a:xfrm>
              <a:off x="12877800" y="7091451"/>
              <a:ext cx="960650" cy="634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8406EFC-2E2E-9846-9068-36A934193B90}"/>
              </a:ext>
            </a:extLst>
          </p:cNvPr>
          <p:cNvSpPr>
            <a:spLocks noGrp="1"/>
          </p:cNvSpPr>
          <p:nvPr>
            <p:ph type="title"/>
          </p:nvPr>
        </p:nvSpPr>
        <p:spPr/>
        <p:txBody>
          <a:bodyPr/>
          <a:lstStyle/>
          <a:p>
            <a:r>
              <a:rPr lang="en-US" dirty="0"/>
              <a:t>Differentiable Tracking</a:t>
            </a:r>
          </a:p>
        </p:txBody>
      </p:sp>
      <p:sp>
        <p:nvSpPr>
          <p:cNvPr id="4" name="Slide Number Placeholder 3">
            <a:extLst>
              <a:ext uri="{FF2B5EF4-FFF2-40B4-BE49-F238E27FC236}">
                <a16:creationId xmlns:a16="http://schemas.microsoft.com/office/drawing/2014/main" id="{0BEFB919-4A2D-8642-A714-1019FEAD5B51}"/>
              </a:ext>
            </a:extLst>
          </p:cNvPr>
          <p:cNvSpPr>
            <a:spLocks noGrp="1"/>
          </p:cNvSpPr>
          <p:nvPr>
            <p:ph type="sldNum" sz="quarter" idx="12"/>
          </p:nvPr>
        </p:nvSpPr>
        <p:spPr/>
        <p:txBody>
          <a:bodyPr/>
          <a:lstStyle/>
          <a:p>
            <a:fld id="{90338718-CCDB-0046-9DF1-89ED948D6EDA}" type="slidenum">
              <a:rPr lang="en-US" smtClean="0"/>
              <a:pPr/>
              <a:t>49</a:t>
            </a:fld>
            <a:endParaRPr lang="en-US" dirty="0"/>
          </a:p>
        </p:txBody>
      </p:sp>
      <p:grpSp>
        <p:nvGrpSpPr>
          <p:cNvPr id="164" name="Group 163">
            <a:extLst>
              <a:ext uri="{FF2B5EF4-FFF2-40B4-BE49-F238E27FC236}">
                <a16:creationId xmlns:a16="http://schemas.microsoft.com/office/drawing/2014/main" id="{D3E3EF32-9A6E-684F-8141-C884922E973C}"/>
              </a:ext>
            </a:extLst>
          </p:cNvPr>
          <p:cNvGrpSpPr/>
          <p:nvPr/>
        </p:nvGrpSpPr>
        <p:grpSpPr>
          <a:xfrm>
            <a:off x="6242822" y="5161735"/>
            <a:ext cx="2051379" cy="4861074"/>
            <a:chOff x="6242822" y="4994550"/>
            <a:chExt cx="2051379" cy="4861074"/>
          </a:xfrm>
        </p:grpSpPr>
        <p:pic>
          <p:nvPicPr>
            <p:cNvPr id="104" name="Picture 103">
              <a:extLst>
                <a:ext uri="{FF2B5EF4-FFF2-40B4-BE49-F238E27FC236}">
                  <a16:creationId xmlns:a16="http://schemas.microsoft.com/office/drawing/2014/main" id="{F14A3157-E08B-8440-8C64-2233572850F1}"/>
                </a:ext>
              </a:extLst>
            </p:cNvPr>
            <p:cNvPicPr>
              <a:picLocks noChangeAspect="1"/>
            </p:cNvPicPr>
            <p:nvPr/>
          </p:nvPicPr>
          <p:blipFill>
            <a:blip r:embed="rId4"/>
            <a:stretch>
              <a:fillRect/>
            </a:stretch>
          </p:blipFill>
          <p:spPr>
            <a:xfrm>
              <a:off x="6388067" y="4994550"/>
              <a:ext cx="1906134" cy="377256"/>
            </a:xfrm>
            <a:prstGeom prst="rect">
              <a:avLst/>
            </a:prstGeom>
          </p:spPr>
        </p:pic>
        <p:pic>
          <p:nvPicPr>
            <p:cNvPr id="106" name="Picture 105">
              <a:extLst>
                <a:ext uri="{FF2B5EF4-FFF2-40B4-BE49-F238E27FC236}">
                  <a16:creationId xmlns:a16="http://schemas.microsoft.com/office/drawing/2014/main" id="{2156726C-8BD1-B446-992C-139C817D18D7}"/>
                </a:ext>
              </a:extLst>
            </p:cNvPr>
            <p:cNvPicPr>
              <a:picLocks noChangeAspect="1"/>
            </p:cNvPicPr>
            <p:nvPr/>
          </p:nvPicPr>
          <p:blipFill>
            <a:blip r:embed="rId5"/>
            <a:stretch>
              <a:fillRect/>
            </a:stretch>
          </p:blipFill>
          <p:spPr>
            <a:xfrm>
              <a:off x="6242822" y="9443000"/>
              <a:ext cx="2043469" cy="412624"/>
            </a:xfrm>
            <a:prstGeom prst="rect">
              <a:avLst/>
            </a:prstGeom>
          </p:spPr>
        </p:pic>
      </p:grpSp>
      <p:grpSp>
        <p:nvGrpSpPr>
          <p:cNvPr id="172" name="Group 171">
            <a:extLst>
              <a:ext uri="{FF2B5EF4-FFF2-40B4-BE49-F238E27FC236}">
                <a16:creationId xmlns:a16="http://schemas.microsoft.com/office/drawing/2014/main" id="{F533AB1B-5C6B-0B4E-B2A2-7E80043D16BC}"/>
              </a:ext>
            </a:extLst>
          </p:cNvPr>
          <p:cNvGrpSpPr/>
          <p:nvPr/>
        </p:nvGrpSpPr>
        <p:grpSpPr>
          <a:xfrm>
            <a:off x="14238038" y="5117318"/>
            <a:ext cx="2999880" cy="1893534"/>
            <a:chOff x="14238038" y="4950133"/>
            <a:chExt cx="2999880" cy="1893534"/>
          </a:xfrm>
        </p:grpSpPr>
        <p:grpSp>
          <p:nvGrpSpPr>
            <p:cNvPr id="95" name="Group 94">
              <a:extLst>
                <a:ext uri="{FF2B5EF4-FFF2-40B4-BE49-F238E27FC236}">
                  <a16:creationId xmlns:a16="http://schemas.microsoft.com/office/drawing/2014/main" id="{830719F4-366A-C24A-8A29-43E0C6B0241A}"/>
                </a:ext>
              </a:extLst>
            </p:cNvPr>
            <p:cNvGrpSpPr/>
            <p:nvPr/>
          </p:nvGrpSpPr>
          <p:grpSpPr>
            <a:xfrm>
              <a:off x="16362790" y="5226316"/>
              <a:ext cx="875128" cy="1617351"/>
              <a:chOff x="4414950" y="1401238"/>
              <a:chExt cx="678769" cy="1254453"/>
            </a:xfrm>
            <a:solidFill>
              <a:schemeClr val="tx1">
                <a:lumMod val="85000"/>
              </a:schemeClr>
            </a:solidFill>
          </p:grpSpPr>
          <p:sp>
            <p:nvSpPr>
              <p:cNvPr id="146" name="Cube 145">
                <a:extLst>
                  <a:ext uri="{FF2B5EF4-FFF2-40B4-BE49-F238E27FC236}">
                    <a16:creationId xmlns:a16="http://schemas.microsoft.com/office/drawing/2014/main" id="{F125DD75-8864-8141-AFFB-BF316E5DE361}"/>
                  </a:ext>
                </a:extLst>
              </p:cNvPr>
              <p:cNvSpPr/>
              <p:nvPr/>
            </p:nvSpPr>
            <p:spPr>
              <a:xfrm>
                <a:off x="4414950" y="1401238"/>
                <a:ext cx="678769" cy="1254453"/>
              </a:xfrm>
              <a:prstGeom prst="cube">
                <a:avLst>
                  <a:gd name="adj" fmla="val 68384"/>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grpSp>
            <p:nvGrpSpPr>
              <p:cNvPr id="147" name="Group 146">
                <a:extLst>
                  <a:ext uri="{FF2B5EF4-FFF2-40B4-BE49-F238E27FC236}">
                    <a16:creationId xmlns:a16="http://schemas.microsoft.com/office/drawing/2014/main" id="{6105CB16-82FA-5649-8017-EEB0025AAEEB}"/>
                  </a:ext>
                </a:extLst>
              </p:cNvPr>
              <p:cNvGrpSpPr/>
              <p:nvPr/>
            </p:nvGrpSpPr>
            <p:grpSpPr>
              <a:xfrm>
                <a:off x="4627312" y="1545712"/>
                <a:ext cx="466407" cy="980164"/>
                <a:chOff x="4627312" y="1545712"/>
                <a:chExt cx="466407" cy="980164"/>
              </a:xfrm>
              <a:grpFill/>
            </p:grpSpPr>
            <p:cxnSp>
              <p:nvCxnSpPr>
                <p:cNvPr id="148" name="Straight Connector 147">
                  <a:extLst>
                    <a:ext uri="{FF2B5EF4-FFF2-40B4-BE49-F238E27FC236}">
                      <a16:creationId xmlns:a16="http://schemas.microsoft.com/office/drawing/2014/main" id="{30501052-330D-7C48-9542-66098A6721BD}"/>
                    </a:ext>
                  </a:extLst>
                </p:cNvPr>
                <p:cNvCxnSpPr>
                  <a:cxnSpLocks/>
                </p:cNvCxnSpPr>
                <p:nvPr/>
              </p:nvCxnSpPr>
              <p:spPr>
                <a:xfrm>
                  <a:off x="4754334" y="175909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E99C6CF-7C70-5841-BAF5-710AF9F1E129}"/>
                    </a:ext>
                  </a:extLst>
                </p:cNvPr>
                <p:cNvCxnSpPr>
                  <a:cxnSpLocks/>
                </p:cNvCxnSpPr>
                <p:nvPr/>
              </p:nvCxnSpPr>
              <p:spPr>
                <a:xfrm>
                  <a:off x="4865358" y="164507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3AAE67A-C261-2C40-BDC4-0D360A67CCA8}"/>
                    </a:ext>
                  </a:extLst>
                </p:cNvPr>
                <p:cNvCxnSpPr>
                  <a:cxnSpLocks/>
                </p:cNvCxnSpPr>
                <p:nvPr/>
              </p:nvCxnSpPr>
              <p:spPr>
                <a:xfrm>
                  <a:off x="4972245" y="154571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E92604C-4123-0E48-9E54-081E6F114D19}"/>
                    </a:ext>
                  </a:extLst>
                </p:cNvPr>
                <p:cNvCxnSpPr>
                  <a:cxnSpLocks/>
                </p:cNvCxnSpPr>
                <p:nvPr/>
              </p:nvCxnSpPr>
              <p:spPr>
                <a:xfrm flipH="1">
                  <a:off x="4627312" y="1682474"/>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F556CA9-4C60-1346-BE54-6D65F78DBB04}"/>
                    </a:ext>
                  </a:extLst>
                </p:cNvPr>
                <p:cNvCxnSpPr>
                  <a:cxnSpLocks/>
                </p:cNvCxnSpPr>
                <p:nvPr/>
              </p:nvCxnSpPr>
              <p:spPr>
                <a:xfrm flipH="1">
                  <a:off x="4627312" y="1940086"/>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9" name="Elbow Connector 98">
              <a:extLst>
                <a:ext uri="{FF2B5EF4-FFF2-40B4-BE49-F238E27FC236}">
                  <a16:creationId xmlns:a16="http://schemas.microsoft.com/office/drawing/2014/main" id="{BE70DAC6-A84D-2F47-BD8E-E4849EF1093F}"/>
                </a:ext>
              </a:extLst>
            </p:cNvPr>
            <p:cNvCxnSpPr>
              <a:cxnSpLocks/>
              <a:stCxn id="93" idx="0"/>
            </p:cNvCxnSpPr>
            <p:nvPr/>
          </p:nvCxnSpPr>
          <p:spPr>
            <a:xfrm rot="5400000" flipH="1" flipV="1">
              <a:off x="15237713" y="5489731"/>
              <a:ext cx="451620" cy="1870757"/>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D8D2A05D-550F-E245-AD30-CFF5EFD9F7CB}"/>
                </a:ext>
              </a:extLst>
            </p:cNvPr>
            <p:cNvPicPr>
              <a:picLocks noChangeAspect="1"/>
            </p:cNvPicPr>
            <p:nvPr/>
          </p:nvPicPr>
          <p:blipFill>
            <a:blip r:embed="rId6"/>
            <a:stretch>
              <a:fillRect/>
            </a:stretch>
          </p:blipFill>
          <p:spPr>
            <a:xfrm>
              <a:off x="14238038" y="4950133"/>
              <a:ext cx="2120790" cy="377256"/>
            </a:xfrm>
            <a:prstGeom prst="rect">
              <a:avLst/>
            </a:prstGeom>
          </p:spPr>
        </p:pic>
      </p:grpSp>
      <p:grpSp>
        <p:nvGrpSpPr>
          <p:cNvPr id="162" name="Group 161">
            <a:extLst>
              <a:ext uri="{FF2B5EF4-FFF2-40B4-BE49-F238E27FC236}">
                <a16:creationId xmlns:a16="http://schemas.microsoft.com/office/drawing/2014/main" id="{14FAEE7D-874C-C444-B035-431FE82FF7CF}"/>
              </a:ext>
            </a:extLst>
          </p:cNvPr>
          <p:cNvGrpSpPr/>
          <p:nvPr/>
        </p:nvGrpSpPr>
        <p:grpSpPr>
          <a:xfrm>
            <a:off x="1580238" y="5527495"/>
            <a:ext cx="3189044" cy="3936139"/>
            <a:chOff x="1580238" y="5360310"/>
            <a:chExt cx="3189044" cy="3936139"/>
          </a:xfrm>
        </p:grpSpPr>
        <p:pic>
          <p:nvPicPr>
            <p:cNvPr id="83" name="Picture 82">
              <a:extLst>
                <a:ext uri="{FF2B5EF4-FFF2-40B4-BE49-F238E27FC236}">
                  <a16:creationId xmlns:a16="http://schemas.microsoft.com/office/drawing/2014/main" id="{F4E47960-4293-8F41-850C-D2D080F79A41}"/>
                </a:ext>
              </a:extLst>
            </p:cNvPr>
            <p:cNvPicPr>
              <a:picLocks noChangeAspect="1"/>
            </p:cNvPicPr>
            <p:nvPr/>
          </p:nvPicPr>
          <p:blipFill>
            <a:blip r:embed="rId7"/>
            <a:stretch>
              <a:fillRect/>
            </a:stretch>
          </p:blipFill>
          <p:spPr>
            <a:xfrm>
              <a:off x="1580238" y="5582313"/>
              <a:ext cx="943619" cy="931092"/>
            </a:xfrm>
            <a:prstGeom prst="rect">
              <a:avLst/>
            </a:prstGeom>
            <a:ln w="19050">
              <a:solidFill>
                <a:schemeClr val="tx1"/>
              </a:solidFill>
            </a:ln>
          </p:spPr>
        </p:pic>
        <p:cxnSp>
          <p:nvCxnSpPr>
            <p:cNvPr id="88" name="Straight Arrow Connector 87">
              <a:extLst>
                <a:ext uri="{FF2B5EF4-FFF2-40B4-BE49-F238E27FC236}">
                  <a16:creationId xmlns:a16="http://schemas.microsoft.com/office/drawing/2014/main" id="{24CA2503-C262-B341-A372-5497DCA83F5D}"/>
                </a:ext>
              </a:extLst>
            </p:cNvPr>
            <p:cNvCxnSpPr>
              <a:cxnSpLocks/>
              <a:stCxn id="83" idx="3"/>
            </p:cNvCxnSpPr>
            <p:nvPr/>
          </p:nvCxnSpPr>
          <p:spPr>
            <a:xfrm>
              <a:off x="2523858" y="6047859"/>
              <a:ext cx="543993" cy="0"/>
            </a:xfrm>
            <a:prstGeom prst="straightConnector1">
              <a:avLst/>
            </a:prstGeom>
            <a:ln w="381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ACC11C1-F204-FF4C-B8F4-DBC63D851219}"/>
                </a:ext>
              </a:extLst>
            </p:cNvPr>
            <p:cNvCxnSpPr>
              <a:cxnSpLocks/>
            </p:cNvCxnSpPr>
            <p:nvPr/>
          </p:nvCxnSpPr>
          <p:spPr>
            <a:xfrm>
              <a:off x="2523858" y="8582498"/>
              <a:ext cx="543993" cy="1"/>
            </a:xfrm>
            <a:prstGeom prst="straightConnector1">
              <a:avLst/>
            </a:prstGeom>
            <a:ln w="381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3E537CB6-4573-864E-95D8-88504E9C2D12}"/>
                </a:ext>
              </a:extLst>
            </p:cNvPr>
            <p:cNvGrpSpPr/>
            <p:nvPr/>
          </p:nvGrpSpPr>
          <p:grpSpPr>
            <a:xfrm>
              <a:off x="3073655" y="5360310"/>
              <a:ext cx="1695627" cy="1433904"/>
              <a:chOff x="2322026" y="-818257"/>
              <a:chExt cx="1315166" cy="1112168"/>
            </a:xfrm>
          </p:grpSpPr>
          <p:sp>
            <p:nvSpPr>
              <p:cNvPr id="142" name="Trapezoid 141">
                <a:extLst>
                  <a:ext uri="{FF2B5EF4-FFF2-40B4-BE49-F238E27FC236}">
                    <a16:creationId xmlns:a16="http://schemas.microsoft.com/office/drawing/2014/main" id="{9D50F398-2E38-234B-B4BD-61CD5E4554C7}"/>
                  </a:ext>
                </a:extLst>
              </p:cNvPr>
              <p:cNvSpPr/>
              <p:nvPr/>
            </p:nvSpPr>
            <p:spPr>
              <a:xfrm rot="5400000">
                <a:off x="2423525" y="-919756"/>
                <a:ext cx="1112168" cy="1315166"/>
              </a:xfrm>
              <a:prstGeom prst="trapezoid">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56C43C7F-F6C0-1D43-9C8A-84875FE561C9}"/>
                      </a:ext>
                    </a:extLst>
                  </p:cNvPr>
                  <p:cNvSpPr txBox="1"/>
                  <p:nvPr/>
                </p:nvSpPr>
                <p:spPr>
                  <a:xfrm>
                    <a:off x="2465031" y="-677672"/>
                    <a:ext cx="937715" cy="644540"/>
                  </a:xfrm>
                  <a:prstGeom prst="rect">
                    <a:avLst/>
                  </a:prstGeom>
                  <a:noFill/>
                  <a:ln>
                    <a:noFill/>
                  </a:ln>
                </p:spPr>
                <p:txBody>
                  <a:bodyPr wrap="non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Encoder</a:t>
                    </a:r>
                  </a:p>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cs typeface="Times New Roman" panose="02020603050405020304" pitchFamily="18" charset="0"/>
                            </a:rPr>
                            <m:t>𝜙</m:t>
                          </m:r>
                        </m:oMath>
                      </m:oMathPara>
                    </a14:m>
                    <a:endParaRPr lang="en-US" sz="2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43" name="TextBox 142">
                    <a:extLst>
                      <a:ext uri="{FF2B5EF4-FFF2-40B4-BE49-F238E27FC236}">
                        <a16:creationId xmlns:a16="http://schemas.microsoft.com/office/drawing/2014/main" id="{56C43C7F-F6C0-1D43-9C8A-84875FE561C9}"/>
                      </a:ext>
                    </a:extLst>
                  </p:cNvPr>
                  <p:cNvSpPr txBox="1">
                    <a:spLocks noRot="1" noChangeAspect="1" noMove="1" noResize="1" noEditPoints="1" noAdjustHandles="1" noChangeArrowheads="1" noChangeShapeType="1" noTextEdit="1"/>
                  </p:cNvSpPr>
                  <p:nvPr/>
                </p:nvSpPr>
                <p:spPr>
                  <a:xfrm>
                    <a:off x="2465031" y="-677672"/>
                    <a:ext cx="937715" cy="644540"/>
                  </a:xfrm>
                  <a:prstGeom prst="rect">
                    <a:avLst/>
                  </a:prstGeom>
                  <a:blipFill>
                    <a:blip r:embed="rId9"/>
                    <a:stretch>
                      <a:fillRect l="-7292" t="-6061" r="-6250" b="-7576"/>
                    </a:stretch>
                  </a:blipFill>
                  <a:ln>
                    <a:noFill/>
                  </a:ln>
                </p:spPr>
                <p:txBody>
                  <a:bodyPr/>
                  <a:lstStyle/>
                  <a:p>
                    <a:r>
                      <a:rPr lang="en-US">
                        <a:noFill/>
                      </a:rPr>
                      <a:t> </a:t>
                    </a:r>
                  </a:p>
                </p:txBody>
              </p:sp>
            </mc:Fallback>
          </mc:AlternateContent>
        </p:grpSp>
        <p:grpSp>
          <p:nvGrpSpPr>
            <p:cNvPr id="118" name="Group 117">
              <a:extLst>
                <a:ext uri="{FF2B5EF4-FFF2-40B4-BE49-F238E27FC236}">
                  <a16:creationId xmlns:a16="http://schemas.microsoft.com/office/drawing/2014/main" id="{18E903D1-1D41-9542-86D7-5882ED322DE8}"/>
                </a:ext>
              </a:extLst>
            </p:cNvPr>
            <p:cNvGrpSpPr/>
            <p:nvPr/>
          </p:nvGrpSpPr>
          <p:grpSpPr>
            <a:xfrm>
              <a:off x="3063173" y="7862545"/>
              <a:ext cx="1695627" cy="1433904"/>
              <a:chOff x="2322026" y="-818257"/>
              <a:chExt cx="1315166" cy="1112168"/>
            </a:xfrm>
          </p:grpSpPr>
          <p:sp>
            <p:nvSpPr>
              <p:cNvPr id="140" name="Trapezoid 139">
                <a:extLst>
                  <a:ext uri="{FF2B5EF4-FFF2-40B4-BE49-F238E27FC236}">
                    <a16:creationId xmlns:a16="http://schemas.microsoft.com/office/drawing/2014/main" id="{FB49394B-8AAF-DF45-95C5-6BFAC1CFF648}"/>
                  </a:ext>
                </a:extLst>
              </p:cNvPr>
              <p:cNvSpPr/>
              <p:nvPr/>
            </p:nvSpPr>
            <p:spPr>
              <a:xfrm rot="5400000">
                <a:off x="2423525" y="-919756"/>
                <a:ext cx="1112168" cy="1315166"/>
              </a:xfrm>
              <a:prstGeom prst="trapezoid">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025875BF-1FCA-CC48-8F0C-CD8A3728136A}"/>
                      </a:ext>
                    </a:extLst>
                  </p:cNvPr>
                  <p:cNvSpPr txBox="1"/>
                  <p:nvPr/>
                </p:nvSpPr>
                <p:spPr>
                  <a:xfrm>
                    <a:off x="2465031" y="-677672"/>
                    <a:ext cx="937715" cy="644540"/>
                  </a:xfrm>
                  <a:prstGeom prst="rect">
                    <a:avLst/>
                  </a:prstGeom>
                  <a:noFill/>
                </p:spPr>
                <p:txBody>
                  <a:bodyPr wrap="non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Encoder</a:t>
                    </a:r>
                  </a:p>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cs typeface="Times New Roman" panose="02020603050405020304" pitchFamily="18" charset="0"/>
                            </a:rPr>
                            <m:t>𝜙</m:t>
                          </m:r>
                        </m:oMath>
                      </m:oMathPara>
                    </a14:m>
                    <a:endParaRPr lang="en-US" sz="2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41" name="TextBox 140">
                    <a:extLst>
                      <a:ext uri="{FF2B5EF4-FFF2-40B4-BE49-F238E27FC236}">
                        <a16:creationId xmlns:a16="http://schemas.microsoft.com/office/drawing/2014/main" id="{025875BF-1FCA-CC48-8F0C-CD8A3728136A}"/>
                      </a:ext>
                    </a:extLst>
                  </p:cNvPr>
                  <p:cNvSpPr txBox="1">
                    <a:spLocks noRot="1" noChangeAspect="1" noMove="1" noResize="1" noEditPoints="1" noAdjustHandles="1" noChangeArrowheads="1" noChangeShapeType="1" noTextEdit="1"/>
                  </p:cNvSpPr>
                  <p:nvPr/>
                </p:nvSpPr>
                <p:spPr>
                  <a:xfrm>
                    <a:off x="2465031" y="-677672"/>
                    <a:ext cx="937715" cy="644540"/>
                  </a:xfrm>
                  <a:prstGeom prst="rect">
                    <a:avLst/>
                  </a:prstGeom>
                  <a:blipFill>
                    <a:blip r:embed="rId10"/>
                    <a:stretch>
                      <a:fillRect l="-7292" t="-6061" r="-7292" b="-9091"/>
                    </a:stretch>
                  </a:blipFill>
                </p:spPr>
                <p:txBody>
                  <a:bodyPr/>
                  <a:lstStyle/>
                  <a:p>
                    <a:r>
                      <a:rPr lang="en-US">
                        <a:noFill/>
                      </a:rPr>
                      <a:t> </a:t>
                    </a:r>
                  </a:p>
                </p:txBody>
              </p:sp>
            </mc:Fallback>
          </mc:AlternateContent>
        </p:grpSp>
      </p:grpSp>
      <p:grpSp>
        <p:nvGrpSpPr>
          <p:cNvPr id="173" name="Group 172">
            <a:extLst>
              <a:ext uri="{FF2B5EF4-FFF2-40B4-BE49-F238E27FC236}">
                <a16:creationId xmlns:a16="http://schemas.microsoft.com/office/drawing/2014/main" id="{C06FFB0F-A8FC-EC46-8508-E8FB6AB1F332}"/>
              </a:ext>
            </a:extLst>
          </p:cNvPr>
          <p:cNvGrpSpPr/>
          <p:nvPr/>
        </p:nvGrpSpPr>
        <p:grpSpPr>
          <a:xfrm>
            <a:off x="6169931" y="6177954"/>
            <a:ext cx="3726820" cy="2128447"/>
            <a:chOff x="6169931" y="6010769"/>
            <a:chExt cx="3726820" cy="2128447"/>
          </a:xfrm>
        </p:grpSpPr>
        <p:sp>
          <p:nvSpPr>
            <p:cNvPr id="84" name="Summing Junction 83">
              <a:extLst>
                <a:ext uri="{FF2B5EF4-FFF2-40B4-BE49-F238E27FC236}">
                  <a16:creationId xmlns:a16="http://schemas.microsoft.com/office/drawing/2014/main" id="{37CA293A-14AF-3D4C-9AA2-6DCF028AC61C}"/>
                </a:ext>
              </a:extLst>
            </p:cNvPr>
            <p:cNvSpPr/>
            <p:nvPr/>
          </p:nvSpPr>
          <p:spPr>
            <a:xfrm>
              <a:off x="7572396" y="6856534"/>
              <a:ext cx="482530" cy="482530"/>
            </a:xfrm>
            <a:prstGeom prst="flowChartSummingJunction">
              <a:avLst/>
            </a:prstGeom>
            <a:solidFill>
              <a:schemeClr val="accent6">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5" name="Elbow Connector 84">
              <a:extLst>
                <a:ext uri="{FF2B5EF4-FFF2-40B4-BE49-F238E27FC236}">
                  <a16:creationId xmlns:a16="http://schemas.microsoft.com/office/drawing/2014/main" id="{39B92A29-327B-F74B-9D06-0CBBEE0BFB97}"/>
                </a:ext>
              </a:extLst>
            </p:cNvPr>
            <p:cNvCxnSpPr>
              <a:cxnSpLocks/>
            </p:cNvCxnSpPr>
            <p:nvPr/>
          </p:nvCxnSpPr>
          <p:spPr>
            <a:xfrm>
              <a:off x="6169931" y="6010769"/>
              <a:ext cx="1635301" cy="810520"/>
            </a:xfrm>
            <a:prstGeom prst="bentConnector3">
              <a:avLst>
                <a:gd name="adj1" fmla="val 99959"/>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F29F574C-5BBD-4748-9CDC-CAD5964D3AE8}"/>
                </a:ext>
              </a:extLst>
            </p:cNvPr>
            <p:cNvCxnSpPr>
              <a:cxnSpLocks/>
            </p:cNvCxnSpPr>
            <p:nvPr/>
          </p:nvCxnSpPr>
          <p:spPr>
            <a:xfrm flipV="1">
              <a:off x="6510014" y="7339065"/>
              <a:ext cx="1305814" cy="800151"/>
            </a:xfrm>
            <a:prstGeom prst="bentConnector3">
              <a:avLst>
                <a:gd name="adj1" fmla="val 9985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1BCCCA4-D711-6A49-A2F2-4421B2D021C8}"/>
                </a:ext>
              </a:extLst>
            </p:cNvPr>
            <p:cNvCxnSpPr>
              <a:cxnSpLocks/>
              <a:stCxn id="84" idx="6"/>
            </p:cNvCxnSpPr>
            <p:nvPr/>
          </p:nvCxnSpPr>
          <p:spPr>
            <a:xfrm flipV="1">
              <a:off x="8054926" y="7091451"/>
              <a:ext cx="641326" cy="634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E89AC22-B0E2-824E-8942-A9B51A8FD1C5}"/>
                </a:ext>
              </a:extLst>
            </p:cNvPr>
            <p:cNvSpPr txBox="1"/>
            <p:nvPr/>
          </p:nvSpPr>
          <p:spPr>
            <a:xfrm>
              <a:off x="6469326" y="7623359"/>
              <a:ext cx="1398140" cy="477054"/>
            </a:xfrm>
            <a:prstGeom prst="rect">
              <a:avLst/>
            </a:prstGeom>
            <a:noFill/>
          </p:spPr>
          <p:txBody>
            <a:bodyPr wrap="none" rtlCol="0">
              <a:spAutoFit/>
            </a:bodyPr>
            <a:lstStyle/>
            <a:p>
              <a:r>
                <a:rPr lang="en-US" sz="2500" dirty="0">
                  <a:solidFill>
                    <a:schemeClr val="bg1"/>
                  </a:solidFill>
                  <a:latin typeface="Times New Roman" panose="02020603050405020304" pitchFamily="18" charset="0"/>
                  <a:cs typeface="Times New Roman" panose="02020603050405020304" pitchFamily="18" charset="0"/>
                </a:rPr>
                <a:t>transpose</a:t>
              </a:r>
            </a:p>
          </p:txBody>
        </p:sp>
        <p:pic>
          <p:nvPicPr>
            <p:cNvPr id="107" name="Picture 106">
              <a:extLst>
                <a:ext uri="{FF2B5EF4-FFF2-40B4-BE49-F238E27FC236}">
                  <a16:creationId xmlns:a16="http://schemas.microsoft.com/office/drawing/2014/main" id="{CB50D9D7-4EFE-C246-B95A-8DC0DF6915AC}"/>
                </a:ext>
              </a:extLst>
            </p:cNvPr>
            <p:cNvPicPr>
              <a:picLocks noChangeAspect="1"/>
            </p:cNvPicPr>
            <p:nvPr/>
          </p:nvPicPr>
          <p:blipFill>
            <a:blip r:embed="rId11"/>
            <a:stretch>
              <a:fillRect/>
            </a:stretch>
          </p:blipFill>
          <p:spPr>
            <a:xfrm>
              <a:off x="8704833" y="6180201"/>
              <a:ext cx="1178925" cy="235785"/>
            </a:xfrm>
            <a:prstGeom prst="rect">
              <a:avLst/>
            </a:prstGeom>
          </p:spPr>
        </p:pic>
        <p:pic>
          <p:nvPicPr>
            <p:cNvPr id="121" name="Picture 120">
              <a:extLst>
                <a:ext uri="{FF2B5EF4-FFF2-40B4-BE49-F238E27FC236}">
                  <a16:creationId xmlns:a16="http://schemas.microsoft.com/office/drawing/2014/main" id="{133196F3-6A78-A641-900B-5C058EDC2D99}"/>
                </a:ext>
              </a:extLst>
            </p:cNvPr>
            <p:cNvPicPr>
              <a:picLocks noChangeAspect="1"/>
            </p:cNvPicPr>
            <p:nvPr/>
          </p:nvPicPr>
          <p:blipFill>
            <a:blip r:embed="rId12"/>
            <a:stretch>
              <a:fillRect/>
            </a:stretch>
          </p:blipFill>
          <p:spPr>
            <a:xfrm>
              <a:off x="8717826" y="6501989"/>
              <a:ext cx="1178925" cy="1178924"/>
            </a:xfrm>
            <a:prstGeom prst="rect">
              <a:avLst/>
            </a:prstGeom>
          </p:spPr>
        </p:pic>
      </p:grpSp>
      <p:grpSp>
        <p:nvGrpSpPr>
          <p:cNvPr id="181" name="Group 180">
            <a:extLst>
              <a:ext uri="{FF2B5EF4-FFF2-40B4-BE49-F238E27FC236}">
                <a16:creationId xmlns:a16="http://schemas.microsoft.com/office/drawing/2014/main" id="{15B0AF3C-DBB4-6A43-9A03-19F67161AF58}"/>
              </a:ext>
            </a:extLst>
          </p:cNvPr>
          <p:cNvGrpSpPr/>
          <p:nvPr/>
        </p:nvGrpSpPr>
        <p:grpSpPr>
          <a:xfrm>
            <a:off x="2438400" y="3352800"/>
            <a:ext cx="7566867" cy="8229600"/>
            <a:chOff x="2795854" y="3352800"/>
            <a:chExt cx="7566867" cy="8229600"/>
          </a:xfrm>
        </p:grpSpPr>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0798B814-4FF0-DA4B-A4C5-22570941D9D4}"/>
                    </a:ext>
                  </a:extLst>
                </p:cNvPr>
                <p:cNvSpPr txBox="1"/>
                <p:nvPr/>
              </p:nvSpPr>
              <p:spPr>
                <a:xfrm>
                  <a:off x="2795854" y="3352800"/>
                  <a:ext cx="6107056" cy="766107"/>
                </a:xfrm>
                <a:prstGeom prst="rect">
                  <a:avLst/>
                </a:prstGeom>
                <a:noFill/>
              </p:spPr>
              <p:txBody>
                <a:bodyPr wrap="none" rtlCol="0">
                  <a:spAutoFit/>
                </a:bodyPr>
                <a:lstStyle/>
                <a:p>
                  <a:r>
                    <a:rPr lang="en-US" sz="4000" dirty="0"/>
                    <a:t>Patch feature in time </a:t>
                  </a:r>
                  <a14:m>
                    <m:oMath xmlns:m="http://schemas.openxmlformats.org/officeDocument/2006/math">
                      <m:r>
                        <a:rPr lang="en-US" sz="4000" b="0" i="1" smtClean="0">
                          <a:latin typeface="Cambria Math" panose="02040503050406030204" pitchFamily="18" charset="0"/>
                        </a:rPr>
                        <m:t>𝑡</m:t>
                      </m:r>
                      <m:r>
                        <a:rPr lang="en-US" sz="4000" b="0" i="1" smtClean="0">
                          <a:latin typeface="Cambria Math" panose="02040503050406030204" pitchFamily="18" charset="0"/>
                        </a:rPr>
                        <m:t>: </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up>
                          <m:r>
                            <a:rPr lang="en-US" sz="4000" b="0" i="1" smtClean="0">
                              <a:latin typeface="Cambria Math" panose="02040503050406030204" pitchFamily="18" charset="0"/>
                            </a:rPr>
                            <m:t>𝑝</m:t>
                          </m:r>
                        </m:sup>
                      </m:sSubSup>
                    </m:oMath>
                  </a14:m>
                  <a:endParaRPr lang="en-US" sz="4000" dirty="0"/>
                </a:p>
              </p:txBody>
            </p:sp>
          </mc:Choice>
          <mc:Fallback xmlns="">
            <p:sp>
              <p:nvSpPr>
                <p:cNvPr id="179" name="TextBox 178">
                  <a:extLst>
                    <a:ext uri="{FF2B5EF4-FFF2-40B4-BE49-F238E27FC236}">
                      <a16:creationId xmlns:a16="http://schemas.microsoft.com/office/drawing/2014/main" id="{0798B814-4FF0-DA4B-A4C5-22570941D9D4}"/>
                    </a:ext>
                  </a:extLst>
                </p:cNvPr>
                <p:cNvSpPr txBox="1">
                  <a:spLocks noRot="1" noChangeAspect="1" noMove="1" noResize="1" noEditPoints="1" noAdjustHandles="1" noChangeArrowheads="1" noChangeShapeType="1" noTextEdit="1"/>
                </p:cNvSpPr>
                <p:nvPr/>
              </p:nvSpPr>
              <p:spPr>
                <a:xfrm>
                  <a:off x="2795854" y="3352800"/>
                  <a:ext cx="6107056" cy="766107"/>
                </a:xfrm>
                <a:prstGeom prst="rect">
                  <a:avLst/>
                </a:prstGeom>
                <a:blipFill>
                  <a:blip r:embed="rId13"/>
                  <a:stretch>
                    <a:fillRect l="-3534" t="-8333" b="-3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49FF475-265C-5F44-8C84-62A5F5D6A326}"/>
                    </a:ext>
                  </a:extLst>
                </p:cNvPr>
                <p:cNvSpPr txBox="1"/>
                <p:nvPr/>
              </p:nvSpPr>
              <p:spPr>
                <a:xfrm>
                  <a:off x="2798150" y="10863870"/>
                  <a:ext cx="7564571" cy="718530"/>
                </a:xfrm>
                <a:prstGeom prst="rect">
                  <a:avLst/>
                </a:prstGeom>
                <a:noFill/>
              </p:spPr>
              <p:txBody>
                <a:bodyPr wrap="none" rtlCol="0">
                  <a:spAutoFit/>
                </a:bodyPr>
                <a:lstStyle/>
                <a:p>
                  <a:r>
                    <a:rPr lang="en-US" sz="4000" dirty="0"/>
                    <a:t>Image feature in time </a:t>
                  </a:r>
                  <a14:m>
                    <m:oMath xmlns:m="http://schemas.openxmlformats.org/officeDocument/2006/math">
                      <m:r>
                        <a:rPr lang="en-US" sz="4000" b="0" i="1" smtClean="0">
                          <a:latin typeface="Cambria Math" panose="02040503050406030204" pitchFamily="18" charset="0"/>
                        </a:rPr>
                        <m:t>𝑡</m:t>
                      </m:r>
                      <m:r>
                        <a:rPr lang="en-US" sz="4000" b="0" i="1" smtClean="0">
                          <a:latin typeface="Cambria Math" panose="02040503050406030204" pitchFamily="18" charset="0"/>
                        </a:rPr>
                        <m:t>−1: </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up>
                          <m:r>
                            <a:rPr lang="en-US" sz="4000" b="0" i="1" smtClean="0">
                              <a:latin typeface="Cambria Math" panose="02040503050406030204" pitchFamily="18" charset="0"/>
                            </a:rPr>
                            <m:t>𝐼</m:t>
                          </m:r>
                        </m:sup>
                      </m:sSubSup>
                    </m:oMath>
                  </a14:m>
                  <a:endParaRPr lang="en-US" sz="4000" dirty="0"/>
                </a:p>
              </p:txBody>
            </p:sp>
          </mc:Choice>
          <mc:Fallback xmlns="">
            <p:sp>
              <p:nvSpPr>
                <p:cNvPr id="180" name="TextBox 179">
                  <a:extLst>
                    <a:ext uri="{FF2B5EF4-FFF2-40B4-BE49-F238E27FC236}">
                      <a16:creationId xmlns:a16="http://schemas.microsoft.com/office/drawing/2014/main" id="{449FF475-265C-5F44-8C84-62A5F5D6A326}"/>
                    </a:ext>
                  </a:extLst>
                </p:cNvPr>
                <p:cNvSpPr txBox="1">
                  <a:spLocks noRot="1" noChangeAspect="1" noMove="1" noResize="1" noEditPoints="1" noAdjustHandles="1" noChangeArrowheads="1" noChangeShapeType="1" noTextEdit="1"/>
                </p:cNvSpPr>
                <p:nvPr/>
              </p:nvSpPr>
              <p:spPr>
                <a:xfrm>
                  <a:off x="2798150" y="10863870"/>
                  <a:ext cx="7564571" cy="718530"/>
                </a:xfrm>
                <a:prstGeom prst="rect">
                  <a:avLst/>
                </a:prstGeom>
                <a:blipFill>
                  <a:blip r:embed="rId14"/>
                  <a:stretch>
                    <a:fillRect l="-2852" t="-10345" b="-3620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988C395C-055F-AF44-A59C-B763F0A859AE}"/>
                  </a:ext>
                </a:extLst>
              </p:cNvPr>
              <p:cNvSpPr txBox="1"/>
              <p:nvPr/>
            </p:nvSpPr>
            <p:spPr>
              <a:xfrm>
                <a:off x="10820400" y="3367229"/>
                <a:ext cx="7392793" cy="769250"/>
              </a:xfrm>
              <a:prstGeom prst="rect">
                <a:avLst/>
              </a:prstGeom>
              <a:noFill/>
            </p:spPr>
            <p:txBody>
              <a:bodyPr wrap="none" rtlCol="0">
                <a:spAutoFit/>
              </a:bodyPr>
              <a:lstStyle/>
              <a:p>
                <a:r>
                  <a:rPr lang="en-US" sz="4000" dirty="0"/>
                  <a:t>Patch feature in time </a:t>
                </a:r>
                <a14:m>
                  <m:oMath xmlns:m="http://schemas.openxmlformats.org/officeDocument/2006/math">
                    <m:r>
                      <a:rPr lang="en-US" sz="4000" b="0" i="1" smtClean="0">
                        <a:latin typeface="Cambria Math" panose="02040503050406030204" pitchFamily="18" charset="0"/>
                      </a:rPr>
                      <m:t>𝑡</m:t>
                    </m:r>
                    <m:r>
                      <a:rPr lang="en-US" sz="4000" b="0" i="1" smtClean="0">
                        <a:latin typeface="Cambria Math" panose="02040503050406030204" pitchFamily="18" charset="0"/>
                      </a:rPr>
                      <m:t>−1: </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sSubSup>
                  </m:oMath>
                </a14:m>
                <a:endParaRPr lang="en-US" sz="4000" dirty="0"/>
              </a:p>
            </p:txBody>
          </p:sp>
        </mc:Choice>
        <mc:Fallback xmlns="">
          <p:sp>
            <p:nvSpPr>
              <p:cNvPr id="183" name="TextBox 182">
                <a:extLst>
                  <a:ext uri="{FF2B5EF4-FFF2-40B4-BE49-F238E27FC236}">
                    <a16:creationId xmlns:a16="http://schemas.microsoft.com/office/drawing/2014/main" id="{988C395C-055F-AF44-A59C-B763F0A859AE}"/>
                  </a:ext>
                </a:extLst>
              </p:cNvPr>
              <p:cNvSpPr txBox="1">
                <a:spLocks noRot="1" noChangeAspect="1" noMove="1" noResize="1" noEditPoints="1" noAdjustHandles="1" noChangeArrowheads="1" noChangeShapeType="1" noTextEdit="1"/>
              </p:cNvSpPr>
              <p:nvPr/>
            </p:nvSpPr>
            <p:spPr>
              <a:xfrm>
                <a:off x="10820400" y="3367229"/>
                <a:ext cx="7392793" cy="769250"/>
              </a:xfrm>
              <a:prstGeom prst="rect">
                <a:avLst/>
              </a:prstGeom>
              <a:blipFill>
                <a:blip r:embed="rId15"/>
                <a:stretch>
                  <a:fillRect l="-2921" t="-6452" b="-30645"/>
                </a:stretch>
              </a:blipFill>
            </p:spPr>
            <p:txBody>
              <a:bodyPr/>
              <a:lstStyle/>
              <a:p>
                <a:r>
                  <a:rPr lang="en-US">
                    <a:noFill/>
                  </a:rPr>
                  <a:t> </a:t>
                </a:r>
              </a:p>
            </p:txBody>
          </p:sp>
        </mc:Fallback>
      </mc:AlternateContent>
      <p:pic>
        <p:nvPicPr>
          <p:cNvPr id="97" name="Picture 96">
            <a:extLst>
              <a:ext uri="{FF2B5EF4-FFF2-40B4-BE49-F238E27FC236}">
                <a16:creationId xmlns:a16="http://schemas.microsoft.com/office/drawing/2014/main" id="{AF874D57-8124-5144-9B71-10BA5D92E513}"/>
              </a:ext>
            </a:extLst>
          </p:cNvPr>
          <p:cNvPicPr>
            <a:picLocks noChangeAspect="1"/>
          </p:cNvPicPr>
          <p:nvPr/>
        </p:nvPicPr>
        <p:blipFill>
          <a:blip r:embed="rId16"/>
          <a:stretch>
            <a:fillRect/>
          </a:stretch>
        </p:blipFill>
        <p:spPr>
          <a:xfrm>
            <a:off x="152400" y="7579815"/>
            <a:ext cx="2357849" cy="2357849"/>
          </a:xfrm>
          <a:prstGeom prst="rect">
            <a:avLst/>
          </a:prstGeom>
          <a:ln w="19050">
            <a:solidFill>
              <a:schemeClr val="tx1"/>
            </a:solidFill>
          </a:ln>
        </p:spPr>
      </p:pic>
      <p:grpSp>
        <p:nvGrpSpPr>
          <p:cNvPr id="109" name="Group 108">
            <a:extLst>
              <a:ext uri="{FF2B5EF4-FFF2-40B4-BE49-F238E27FC236}">
                <a16:creationId xmlns:a16="http://schemas.microsoft.com/office/drawing/2014/main" id="{A464C769-A543-DD41-8134-DC4A317443EE}"/>
              </a:ext>
            </a:extLst>
          </p:cNvPr>
          <p:cNvGrpSpPr/>
          <p:nvPr/>
        </p:nvGrpSpPr>
        <p:grpSpPr>
          <a:xfrm>
            <a:off x="15504558" y="7637799"/>
            <a:ext cx="2514600" cy="2357849"/>
            <a:chOff x="19507200" y="10851699"/>
            <a:chExt cx="2514600" cy="2357849"/>
          </a:xfrm>
        </p:grpSpPr>
        <p:pic>
          <p:nvPicPr>
            <p:cNvPr id="110" name="Picture 109">
              <a:extLst>
                <a:ext uri="{FF2B5EF4-FFF2-40B4-BE49-F238E27FC236}">
                  <a16:creationId xmlns:a16="http://schemas.microsoft.com/office/drawing/2014/main" id="{2F1C8453-6C06-E448-8D75-FEB97A28164E}"/>
                </a:ext>
              </a:extLst>
            </p:cNvPr>
            <p:cNvPicPr>
              <a:picLocks noChangeAspect="1"/>
            </p:cNvPicPr>
            <p:nvPr/>
          </p:nvPicPr>
          <p:blipFill>
            <a:blip r:embed="rId16"/>
            <a:stretch>
              <a:fillRect/>
            </a:stretch>
          </p:blipFill>
          <p:spPr>
            <a:xfrm>
              <a:off x="19507200" y="10851699"/>
              <a:ext cx="2357849" cy="2357849"/>
            </a:xfrm>
            <a:prstGeom prst="rect">
              <a:avLst/>
            </a:prstGeom>
            <a:ln w="19050">
              <a:solidFill>
                <a:schemeClr val="tx1"/>
              </a:solidFill>
            </a:ln>
          </p:spPr>
        </p:pic>
        <p:sp>
          <p:nvSpPr>
            <p:cNvPr id="112" name="Rectangle 111">
              <a:extLst>
                <a:ext uri="{FF2B5EF4-FFF2-40B4-BE49-F238E27FC236}">
                  <a16:creationId xmlns:a16="http://schemas.microsoft.com/office/drawing/2014/main" id="{FFFE782A-5E43-AA49-B544-84B59AF1268D}"/>
                </a:ext>
              </a:extLst>
            </p:cNvPr>
            <p:cNvSpPr/>
            <p:nvPr/>
          </p:nvSpPr>
          <p:spPr>
            <a:xfrm>
              <a:off x="21092843" y="11105681"/>
              <a:ext cx="928957" cy="917395"/>
            </a:xfrm>
            <a:prstGeom prst="rect">
              <a:avLst/>
            </a:prstGeom>
            <a:noFill/>
            <a:ln w="571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9" name="Picture 78">
            <a:extLst>
              <a:ext uri="{FF2B5EF4-FFF2-40B4-BE49-F238E27FC236}">
                <a16:creationId xmlns:a16="http://schemas.microsoft.com/office/drawing/2014/main" id="{253185AC-5DB2-814A-8119-8AEC15F81BE0}"/>
              </a:ext>
            </a:extLst>
          </p:cNvPr>
          <p:cNvPicPr>
            <a:picLocks noChangeAspect="1"/>
          </p:cNvPicPr>
          <p:nvPr/>
        </p:nvPicPr>
        <p:blipFill>
          <a:blip r:embed="rId17"/>
          <a:stretch>
            <a:fillRect/>
          </a:stretch>
        </p:blipFill>
        <p:spPr>
          <a:xfrm>
            <a:off x="1574047" y="5747934"/>
            <a:ext cx="943619" cy="931092"/>
          </a:xfrm>
          <a:prstGeom prst="rect">
            <a:avLst/>
          </a:prstGeom>
          <a:ln w="19050">
            <a:solidFill>
              <a:schemeClr val="tx1"/>
            </a:solidFill>
          </a:ln>
        </p:spPr>
      </p:pic>
    </p:spTree>
    <p:extLst>
      <p:ext uri="{BB962C8B-B14F-4D97-AF65-F5344CB8AC3E}">
        <p14:creationId xmlns:p14="http://schemas.microsoft.com/office/powerpoint/2010/main" val="225298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left)">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wipe(left)">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500"/>
                                        <p:tgtEl>
                                          <p:spTgt spid="1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2"/>
                                        </p:tgtEl>
                                        <p:attrNameLst>
                                          <p:attrName>style.visibility</p:attrName>
                                        </p:attrNameLst>
                                      </p:cBhvr>
                                      <p:to>
                                        <p:strVal val="visible"/>
                                      </p:to>
                                    </p:set>
                                    <p:animEffect transition="in" filter="wipe(left)">
                                      <p:cBhvr>
                                        <p:cTn id="22" dur="500"/>
                                        <p:tgtEl>
                                          <p:spTgt spid="1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B1CF-DCB0-4D4F-8D84-7CF9E57BCD51}"/>
              </a:ext>
            </a:extLst>
          </p:cNvPr>
          <p:cNvSpPr>
            <a:spLocks noGrp="1"/>
          </p:cNvSpPr>
          <p:nvPr>
            <p:ph type="title"/>
          </p:nvPr>
        </p:nvSpPr>
        <p:spPr/>
        <p:txBody>
          <a:bodyPr/>
          <a:lstStyle/>
          <a:p>
            <a:r>
              <a:rPr lang="en-US" dirty="0"/>
              <a:t>Related Work: Relation Networks</a:t>
            </a:r>
          </a:p>
        </p:txBody>
      </p:sp>
      <p:pic>
        <p:nvPicPr>
          <p:cNvPr id="5" name="Picture 4">
            <a:extLst>
              <a:ext uri="{FF2B5EF4-FFF2-40B4-BE49-F238E27FC236}">
                <a16:creationId xmlns:a16="http://schemas.microsoft.com/office/drawing/2014/main" id="{63DED897-4746-C14A-902D-99D9CDF4C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3733800"/>
            <a:ext cx="16281400" cy="7193419"/>
          </a:xfrm>
          <a:prstGeom prst="rect">
            <a:avLst/>
          </a:prstGeom>
        </p:spPr>
      </p:pic>
      <p:sp>
        <p:nvSpPr>
          <p:cNvPr id="6" name="Rectangle 5">
            <a:extLst>
              <a:ext uri="{FF2B5EF4-FFF2-40B4-BE49-F238E27FC236}">
                <a16:creationId xmlns:a16="http://schemas.microsoft.com/office/drawing/2014/main" id="{D5FC1D11-757A-414E-93E3-AF11AD076978}"/>
              </a:ext>
            </a:extLst>
          </p:cNvPr>
          <p:cNvSpPr/>
          <p:nvPr/>
        </p:nvSpPr>
        <p:spPr>
          <a:xfrm>
            <a:off x="381000" y="11125200"/>
            <a:ext cx="17596853" cy="646331"/>
          </a:xfrm>
          <a:prstGeom prst="rect">
            <a:avLst/>
          </a:prstGeom>
        </p:spPr>
        <p:txBody>
          <a:bodyPr wrap="square">
            <a:spAutoFit/>
          </a:bodyPr>
          <a:lstStyle/>
          <a:p>
            <a:pPr algn="ctr"/>
            <a:r>
              <a:rPr lang="en-US" dirty="0"/>
              <a:t>[Santoro et al, 2017]</a:t>
            </a:r>
          </a:p>
        </p:txBody>
      </p:sp>
    </p:spTree>
    <p:extLst>
      <p:ext uri="{BB962C8B-B14F-4D97-AF65-F5344CB8AC3E}">
        <p14:creationId xmlns:p14="http://schemas.microsoft.com/office/powerpoint/2010/main" val="2786287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9F55E3B6-4CE1-0D4F-A2D3-FF8C9778002C}"/>
              </a:ext>
            </a:extLst>
          </p:cNvPr>
          <p:cNvGrpSpPr/>
          <p:nvPr/>
        </p:nvGrpSpPr>
        <p:grpSpPr>
          <a:xfrm>
            <a:off x="4767143" y="4646787"/>
            <a:ext cx="5322765" cy="5654998"/>
            <a:chOff x="4767143" y="4479602"/>
            <a:chExt cx="5322765" cy="5654998"/>
          </a:xfrm>
        </p:grpSpPr>
        <p:sp>
          <p:nvSpPr>
            <p:cNvPr id="82" name="Rectangle 81">
              <a:extLst>
                <a:ext uri="{FF2B5EF4-FFF2-40B4-BE49-F238E27FC236}">
                  <a16:creationId xmlns:a16="http://schemas.microsoft.com/office/drawing/2014/main" id="{C6FB8160-C9BE-2F41-B4DE-E4D2BEE265CE}"/>
                </a:ext>
              </a:extLst>
            </p:cNvPr>
            <p:cNvSpPr/>
            <p:nvPr/>
          </p:nvSpPr>
          <p:spPr>
            <a:xfrm>
              <a:off x="4771185" y="4479602"/>
              <a:ext cx="5318723" cy="56549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Arrow Connector 89">
              <a:extLst>
                <a:ext uri="{FF2B5EF4-FFF2-40B4-BE49-F238E27FC236}">
                  <a16:creationId xmlns:a16="http://schemas.microsoft.com/office/drawing/2014/main" id="{97062295-6240-5349-9C4C-05DE312A9EA5}"/>
                </a:ext>
              </a:extLst>
            </p:cNvPr>
            <p:cNvCxnSpPr>
              <a:cxnSpLocks/>
            </p:cNvCxnSpPr>
            <p:nvPr/>
          </p:nvCxnSpPr>
          <p:spPr>
            <a:xfrm>
              <a:off x="4767143" y="8582499"/>
              <a:ext cx="51030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DDC64F-7EA8-4449-A5DD-DA8D53DC4CBD}"/>
                </a:ext>
              </a:extLst>
            </p:cNvPr>
            <p:cNvCxnSpPr>
              <a:cxnSpLocks/>
            </p:cNvCxnSpPr>
            <p:nvPr/>
          </p:nvCxnSpPr>
          <p:spPr>
            <a:xfrm flipV="1">
              <a:off x="4767143" y="6037933"/>
              <a:ext cx="510303" cy="992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675C007A-2FBA-FC49-B97A-B330E8C1DDFD}"/>
                </a:ext>
              </a:extLst>
            </p:cNvPr>
            <p:cNvGrpSpPr/>
            <p:nvPr/>
          </p:nvGrpSpPr>
          <p:grpSpPr>
            <a:xfrm>
              <a:off x="5332469" y="7150217"/>
              <a:ext cx="1198684" cy="2771344"/>
              <a:chOff x="8108713" y="-2060139"/>
              <a:chExt cx="929726" cy="2149516"/>
            </a:xfrm>
            <a:solidFill>
              <a:schemeClr val="tx1">
                <a:lumMod val="85000"/>
              </a:schemeClr>
            </a:solidFill>
          </p:grpSpPr>
          <p:sp>
            <p:nvSpPr>
              <p:cNvPr id="129" name="Cube 128">
                <a:extLst>
                  <a:ext uri="{FF2B5EF4-FFF2-40B4-BE49-F238E27FC236}">
                    <a16:creationId xmlns:a16="http://schemas.microsoft.com/office/drawing/2014/main" id="{9063B63E-41BF-1142-B82B-66F0DEC7652C}"/>
                  </a:ext>
                </a:extLst>
              </p:cNvPr>
              <p:cNvSpPr/>
              <p:nvPr/>
            </p:nvSpPr>
            <p:spPr>
              <a:xfrm>
                <a:off x="8108713" y="-2060139"/>
                <a:ext cx="918550" cy="2149516"/>
              </a:xfrm>
              <a:prstGeom prst="cube">
                <a:avLst>
                  <a:gd name="adj" fmla="val 7676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cxnSp>
            <p:nvCxnSpPr>
              <p:cNvPr id="130" name="Straight Connector 129">
                <a:extLst>
                  <a:ext uri="{FF2B5EF4-FFF2-40B4-BE49-F238E27FC236}">
                    <a16:creationId xmlns:a16="http://schemas.microsoft.com/office/drawing/2014/main" id="{D990FFD0-A7D4-E84D-B1A7-936C3F60309D}"/>
                  </a:ext>
                </a:extLst>
              </p:cNvPr>
              <p:cNvCxnSpPr>
                <a:cxnSpLocks/>
              </p:cNvCxnSpPr>
              <p:nvPr/>
            </p:nvCxnSpPr>
            <p:spPr>
              <a:xfrm>
                <a:off x="8685900" y="-1738732"/>
                <a:ext cx="0" cy="148781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CED1CF1-7FF9-D54F-B430-5BF3562465E2}"/>
                  </a:ext>
                </a:extLst>
              </p:cNvPr>
              <p:cNvCxnSpPr>
                <a:cxnSpLocks/>
              </p:cNvCxnSpPr>
              <p:nvPr/>
            </p:nvCxnSpPr>
            <p:spPr>
              <a:xfrm>
                <a:off x="8465898" y="-1507642"/>
                <a:ext cx="0" cy="147223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CCFB95A-B661-E24A-90C1-447C3F57D4E4}"/>
                  </a:ext>
                </a:extLst>
              </p:cNvPr>
              <p:cNvCxnSpPr>
                <a:cxnSpLocks/>
              </p:cNvCxnSpPr>
              <p:nvPr/>
            </p:nvCxnSpPr>
            <p:spPr>
              <a:xfrm>
                <a:off x="8576922" y="-1608783"/>
                <a:ext cx="0" cy="146057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DB083A7-AC49-1342-8F39-2C39DB0FF95B}"/>
                  </a:ext>
                </a:extLst>
              </p:cNvPr>
              <p:cNvCxnSpPr>
                <a:cxnSpLocks/>
              </p:cNvCxnSpPr>
              <p:nvPr/>
            </p:nvCxnSpPr>
            <p:spPr>
              <a:xfrm>
                <a:off x="8795628" y="-1836246"/>
                <a:ext cx="0" cy="148134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D573B2F-289D-E647-A9E4-B3372AD50313}"/>
                  </a:ext>
                </a:extLst>
              </p:cNvPr>
              <p:cNvCxnSpPr>
                <a:cxnSpLocks/>
              </p:cNvCxnSpPr>
              <p:nvPr/>
            </p:nvCxnSpPr>
            <p:spPr>
              <a:xfrm flipH="1">
                <a:off x="8329597" y="-1331963"/>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6302030-8751-E243-897A-F90B8689DC81}"/>
                  </a:ext>
                </a:extLst>
              </p:cNvPr>
              <p:cNvCxnSpPr>
                <a:cxnSpLocks/>
              </p:cNvCxnSpPr>
              <p:nvPr/>
            </p:nvCxnSpPr>
            <p:spPr>
              <a:xfrm flipH="1">
                <a:off x="8330184" y="-1783080"/>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0A8ABCB-0347-E64D-9986-C55FFDB3ABF3}"/>
                  </a:ext>
                </a:extLst>
              </p:cNvPr>
              <p:cNvCxnSpPr>
                <a:cxnSpLocks/>
              </p:cNvCxnSpPr>
              <p:nvPr/>
            </p:nvCxnSpPr>
            <p:spPr>
              <a:xfrm flipH="1">
                <a:off x="8330184" y="-15636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45ACCBB-94A0-3840-BEE3-5D7EAD55577C}"/>
                  </a:ext>
                </a:extLst>
              </p:cNvPr>
              <p:cNvCxnSpPr>
                <a:cxnSpLocks/>
              </p:cNvCxnSpPr>
              <p:nvPr/>
            </p:nvCxnSpPr>
            <p:spPr>
              <a:xfrm flipH="1">
                <a:off x="8318803" y="-11064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D11B0AE-2C3B-754C-89B5-B0E531FEF0D7}"/>
                  </a:ext>
                </a:extLst>
              </p:cNvPr>
              <p:cNvCxnSpPr>
                <a:cxnSpLocks/>
              </p:cNvCxnSpPr>
              <p:nvPr/>
            </p:nvCxnSpPr>
            <p:spPr>
              <a:xfrm flipH="1">
                <a:off x="8333360" y="-8778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62F1AFC-AB07-3543-B4D4-AC3823AC3287}"/>
                  </a:ext>
                </a:extLst>
              </p:cNvPr>
              <p:cNvCxnSpPr>
                <a:cxnSpLocks/>
              </p:cNvCxnSpPr>
              <p:nvPr/>
            </p:nvCxnSpPr>
            <p:spPr>
              <a:xfrm>
                <a:off x="8906777" y="-1951123"/>
                <a:ext cx="0" cy="149424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250D5B4E-6AA9-6A43-93F0-20F63FF3DE0B}"/>
                </a:ext>
              </a:extLst>
            </p:cNvPr>
            <p:cNvGrpSpPr/>
            <p:nvPr/>
          </p:nvGrpSpPr>
          <p:grpSpPr>
            <a:xfrm>
              <a:off x="5336576" y="5223438"/>
              <a:ext cx="875128" cy="1617351"/>
              <a:chOff x="4414950" y="1401238"/>
              <a:chExt cx="678769" cy="1254453"/>
            </a:xfrm>
            <a:solidFill>
              <a:schemeClr val="tx1">
                <a:lumMod val="85000"/>
              </a:schemeClr>
            </a:solidFill>
          </p:grpSpPr>
          <p:sp>
            <p:nvSpPr>
              <p:cNvPr id="122" name="Cube 121">
                <a:extLst>
                  <a:ext uri="{FF2B5EF4-FFF2-40B4-BE49-F238E27FC236}">
                    <a16:creationId xmlns:a16="http://schemas.microsoft.com/office/drawing/2014/main" id="{793598E5-0A1A-6740-B717-72F59830C029}"/>
                  </a:ext>
                </a:extLst>
              </p:cNvPr>
              <p:cNvSpPr/>
              <p:nvPr/>
            </p:nvSpPr>
            <p:spPr>
              <a:xfrm>
                <a:off x="4414950" y="1401238"/>
                <a:ext cx="678769" cy="1254453"/>
              </a:xfrm>
              <a:prstGeom prst="cube">
                <a:avLst>
                  <a:gd name="adj" fmla="val 68384"/>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grpSp>
            <p:nvGrpSpPr>
              <p:cNvPr id="123" name="Group 122">
                <a:extLst>
                  <a:ext uri="{FF2B5EF4-FFF2-40B4-BE49-F238E27FC236}">
                    <a16:creationId xmlns:a16="http://schemas.microsoft.com/office/drawing/2014/main" id="{F3CDA1A0-3DA4-654D-9A25-39F0EFD06806}"/>
                  </a:ext>
                </a:extLst>
              </p:cNvPr>
              <p:cNvGrpSpPr/>
              <p:nvPr/>
            </p:nvGrpSpPr>
            <p:grpSpPr>
              <a:xfrm>
                <a:off x="4627312" y="1545712"/>
                <a:ext cx="466407" cy="980164"/>
                <a:chOff x="4627312" y="1545712"/>
                <a:chExt cx="466407" cy="980164"/>
              </a:xfrm>
              <a:grpFill/>
            </p:grpSpPr>
            <p:cxnSp>
              <p:nvCxnSpPr>
                <p:cNvPr id="124" name="Straight Connector 123">
                  <a:extLst>
                    <a:ext uri="{FF2B5EF4-FFF2-40B4-BE49-F238E27FC236}">
                      <a16:creationId xmlns:a16="http://schemas.microsoft.com/office/drawing/2014/main" id="{5D3DC234-3135-8F45-80B1-34A59B7DF3FF}"/>
                    </a:ext>
                  </a:extLst>
                </p:cNvPr>
                <p:cNvCxnSpPr>
                  <a:cxnSpLocks/>
                </p:cNvCxnSpPr>
                <p:nvPr/>
              </p:nvCxnSpPr>
              <p:spPr>
                <a:xfrm>
                  <a:off x="4754334" y="175909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82A6426-2FA5-AF4B-BC33-41FC8EB814FF}"/>
                    </a:ext>
                  </a:extLst>
                </p:cNvPr>
                <p:cNvCxnSpPr>
                  <a:cxnSpLocks/>
                </p:cNvCxnSpPr>
                <p:nvPr/>
              </p:nvCxnSpPr>
              <p:spPr>
                <a:xfrm>
                  <a:off x="4865358" y="164507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C2F0FB-9FB6-B44B-ABD6-462BCEBA6599}"/>
                    </a:ext>
                  </a:extLst>
                </p:cNvPr>
                <p:cNvCxnSpPr>
                  <a:cxnSpLocks/>
                </p:cNvCxnSpPr>
                <p:nvPr/>
              </p:nvCxnSpPr>
              <p:spPr>
                <a:xfrm>
                  <a:off x="4972245" y="154571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D466F08-C5BF-BC42-9365-7DF1F07864C8}"/>
                    </a:ext>
                  </a:extLst>
                </p:cNvPr>
                <p:cNvCxnSpPr>
                  <a:cxnSpLocks/>
                </p:cNvCxnSpPr>
                <p:nvPr/>
              </p:nvCxnSpPr>
              <p:spPr>
                <a:xfrm flipH="1">
                  <a:off x="4627312" y="1682474"/>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9603BD-33A7-BC44-AF1F-6D155A4C233D}"/>
                    </a:ext>
                  </a:extLst>
                </p:cNvPr>
                <p:cNvCxnSpPr>
                  <a:cxnSpLocks/>
                </p:cNvCxnSpPr>
                <p:nvPr/>
              </p:nvCxnSpPr>
              <p:spPr>
                <a:xfrm flipH="1">
                  <a:off x="4627312" y="1940086"/>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69" name="Group 168">
            <a:extLst>
              <a:ext uri="{FF2B5EF4-FFF2-40B4-BE49-F238E27FC236}">
                <a16:creationId xmlns:a16="http://schemas.microsoft.com/office/drawing/2014/main" id="{11417E0A-FE94-C44C-B6F9-09718412B496}"/>
              </a:ext>
            </a:extLst>
          </p:cNvPr>
          <p:cNvGrpSpPr/>
          <p:nvPr/>
        </p:nvGrpSpPr>
        <p:grpSpPr>
          <a:xfrm>
            <a:off x="9904780" y="4646786"/>
            <a:ext cx="3779159" cy="5654999"/>
            <a:chOff x="9904780" y="4479601"/>
            <a:chExt cx="3779159" cy="5654999"/>
          </a:xfrm>
        </p:grpSpPr>
        <p:sp>
          <p:nvSpPr>
            <p:cNvPr id="81" name="Rectangle 80">
              <a:extLst>
                <a:ext uri="{FF2B5EF4-FFF2-40B4-BE49-F238E27FC236}">
                  <a16:creationId xmlns:a16="http://schemas.microsoft.com/office/drawing/2014/main" id="{04472FA8-D4FD-164C-896A-6CC5F1D11D30}"/>
                </a:ext>
              </a:extLst>
            </p:cNvPr>
            <p:cNvSpPr/>
            <p:nvPr/>
          </p:nvSpPr>
          <p:spPr>
            <a:xfrm>
              <a:off x="10081486" y="4479601"/>
              <a:ext cx="3602453" cy="565499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6E8B8B75-B476-DD4E-98EF-244D3C456044}"/>
                </a:ext>
              </a:extLst>
            </p:cNvPr>
            <p:cNvCxnSpPr>
              <a:cxnSpLocks/>
            </p:cNvCxnSpPr>
            <p:nvPr/>
          </p:nvCxnSpPr>
          <p:spPr>
            <a:xfrm>
              <a:off x="9904780" y="7091451"/>
              <a:ext cx="138407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074AEDF1-7864-A74D-9B04-06BF32006F76}"/>
                </a:ext>
              </a:extLst>
            </p:cNvPr>
            <p:cNvSpPr/>
            <p:nvPr/>
          </p:nvSpPr>
          <p:spPr>
            <a:xfrm>
              <a:off x="11288855" y="6506435"/>
              <a:ext cx="1544739" cy="1129469"/>
            </a:xfrm>
            <a:prstGeom prst="rect">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16" name="TextBox 115">
              <a:extLst>
                <a:ext uri="{FF2B5EF4-FFF2-40B4-BE49-F238E27FC236}">
                  <a16:creationId xmlns:a16="http://schemas.microsoft.com/office/drawing/2014/main" id="{37A185ED-DA3A-D14B-A897-346E27538528}"/>
                </a:ext>
              </a:extLst>
            </p:cNvPr>
            <p:cNvSpPr txBox="1"/>
            <p:nvPr/>
          </p:nvSpPr>
          <p:spPr>
            <a:xfrm>
              <a:off x="11212856" y="6669186"/>
              <a:ext cx="1711109" cy="830997"/>
            </a:xfrm>
            <a:prstGeom prst="rect">
              <a:avLst/>
            </a:prstGeom>
            <a:noFill/>
          </p:spPr>
          <p:txBody>
            <a:bodyPr wrap="non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Spatial </a:t>
              </a:r>
            </a:p>
            <a:p>
              <a:pPr algn="ctr"/>
              <a:r>
                <a:rPr lang="en-US" sz="2400" dirty="0">
                  <a:solidFill>
                    <a:schemeClr val="bg1"/>
                  </a:solidFill>
                  <a:latin typeface="Times New Roman" panose="02020603050405020304" pitchFamily="18" charset="0"/>
                  <a:cs typeface="Times New Roman" panose="02020603050405020304" pitchFamily="18" charset="0"/>
                </a:rPr>
                <a:t>Transformer</a:t>
              </a:r>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2C71E084-1C97-4C44-8187-369FAEAB3163}"/>
                    </a:ext>
                  </a:extLst>
                </p:cNvPr>
                <p:cNvSpPr txBox="1"/>
                <p:nvPr/>
              </p:nvSpPr>
              <p:spPr>
                <a:xfrm>
                  <a:off x="13030200" y="6405243"/>
                  <a:ext cx="485005" cy="692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500" b="0" i="1" smtClean="0">
                            <a:solidFill>
                              <a:schemeClr val="bg1"/>
                            </a:solidFill>
                            <a:latin typeface="Cambria Math" panose="02040503050406030204" pitchFamily="18" charset="0"/>
                          </a:rPr>
                          <m:t>𝜃</m:t>
                        </m:r>
                      </m:oMath>
                    </m:oMathPara>
                  </a14:m>
                  <a:endParaRPr lang="en-US" sz="4500" dirty="0">
                    <a:solidFill>
                      <a:schemeClr val="bg1"/>
                    </a:solidFill>
                  </a:endParaRPr>
                </a:p>
              </p:txBody>
            </p:sp>
          </mc:Choice>
          <mc:Fallback xmlns="">
            <p:sp>
              <p:nvSpPr>
                <p:cNvPr id="160" name="TextBox 159">
                  <a:extLst>
                    <a:ext uri="{FF2B5EF4-FFF2-40B4-BE49-F238E27FC236}">
                      <a16:creationId xmlns:a16="http://schemas.microsoft.com/office/drawing/2014/main" id="{2C71E084-1C97-4C44-8187-369FAEAB3163}"/>
                    </a:ext>
                  </a:extLst>
                </p:cNvPr>
                <p:cNvSpPr txBox="1">
                  <a:spLocks noRot="1" noChangeAspect="1" noMove="1" noResize="1" noEditPoints="1" noAdjustHandles="1" noChangeArrowheads="1" noChangeShapeType="1" noTextEdit="1"/>
                </p:cNvSpPr>
                <p:nvPr/>
              </p:nvSpPr>
              <p:spPr>
                <a:xfrm>
                  <a:off x="13030200" y="6405243"/>
                  <a:ext cx="485005" cy="692497"/>
                </a:xfrm>
                <a:prstGeom prst="rect">
                  <a:avLst/>
                </a:prstGeom>
                <a:blipFill>
                  <a:blip r:embed="rId3"/>
                  <a:stretch>
                    <a:fillRect l="-23077" r="-20513" b="-5455"/>
                  </a:stretch>
                </a:blipFill>
              </p:spPr>
              <p:txBody>
                <a:bodyPr/>
                <a:lstStyle/>
                <a:p>
                  <a:r>
                    <a:rPr lang="en-US">
                      <a:noFill/>
                    </a:rPr>
                    <a:t> </a:t>
                  </a:r>
                </a:p>
              </p:txBody>
            </p:sp>
          </mc:Fallback>
        </mc:AlternateContent>
      </p:grpSp>
      <p:grpSp>
        <p:nvGrpSpPr>
          <p:cNvPr id="178" name="Group 177">
            <a:extLst>
              <a:ext uri="{FF2B5EF4-FFF2-40B4-BE49-F238E27FC236}">
                <a16:creationId xmlns:a16="http://schemas.microsoft.com/office/drawing/2014/main" id="{D7244F0E-4D16-2C49-910D-61A6A604C34A}"/>
              </a:ext>
            </a:extLst>
          </p:cNvPr>
          <p:cNvGrpSpPr/>
          <p:nvPr/>
        </p:nvGrpSpPr>
        <p:grpSpPr>
          <a:xfrm>
            <a:off x="6510014" y="4646787"/>
            <a:ext cx="11625586" cy="5654998"/>
            <a:chOff x="6510014" y="4479602"/>
            <a:chExt cx="11625586" cy="5654998"/>
          </a:xfrm>
        </p:grpSpPr>
        <p:sp>
          <p:nvSpPr>
            <p:cNvPr id="80" name="Rectangle 79">
              <a:extLst>
                <a:ext uri="{FF2B5EF4-FFF2-40B4-BE49-F238E27FC236}">
                  <a16:creationId xmlns:a16="http://schemas.microsoft.com/office/drawing/2014/main" id="{7B71CF05-01C6-024A-AC46-46A47BC0D674}"/>
                </a:ext>
              </a:extLst>
            </p:cNvPr>
            <p:cNvSpPr/>
            <p:nvPr/>
          </p:nvSpPr>
          <p:spPr>
            <a:xfrm>
              <a:off x="13683939" y="4479602"/>
              <a:ext cx="4451661" cy="5654998"/>
            </a:xfrm>
            <a:prstGeom prst="rect">
              <a:avLst/>
            </a:prstGeom>
            <a:solidFill>
              <a:schemeClr val="accent6">
                <a:lumMod val="20000"/>
                <a:lumOff val="8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80B4BFA-9334-1D4E-9E70-597450D954FB}"/>
                </a:ext>
              </a:extLst>
            </p:cNvPr>
            <p:cNvSpPr/>
            <p:nvPr/>
          </p:nvSpPr>
          <p:spPr>
            <a:xfrm>
              <a:off x="13827079" y="6650919"/>
              <a:ext cx="1402131" cy="893756"/>
            </a:xfrm>
            <a:prstGeom prst="rect">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Cropping</a:t>
              </a:r>
            </a:p>
          </p:txBody>
        </p:sp>
        <p:cxnSp>
          <p:nvCxnSpPr>
            <p:cNvPr id="96" name="Elbow Connector 95">
              <a:extLst>
                <a:ext uri="{FF2B5EF4-FFF2-40B4-BE49-F238E27FC236}">
                  <a16:creationId xmlns:a16="http://schemas.microsoft.com/office/drawing/2014/main" id="{FB31A76C-CD5B-5648-91ED-7BC27155B46C}"/>
                </a:ext>
              </a:extLst>
            </p:cNvPr>
            <p:cNvCxnSpPr>
              <a:cxnSpLocks/>
              <a:endCxn id="93" idx="2"/>
            </p:cNvCxnSpPr>
            <p:nvPr/>
          </p:nvCxnSpPr>
          <p:spPr>
            <a:xfrm flipV="1">
              <a:off x="6510014" y="7544675"/>
              <a:ext cx="8018131" cy="1037822"/>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5AC9CFE4-250D-654A-9E8E-DCE04B72BEFB}"/>
                </a:ext>
              </a:extLst>
            </p:cNvPr>
            <p:cNvCxnSpPr>
              <a:cxnSpLocks/>
            </p:cNvCxnSpPr>
            <p:nvPr/>
          </p:nvCxnSpPr>
          <p:spPr>
            <a:xfrm>
              <a:off x="12877800" y="7091451"/>
              <a:ext cx="960650" cy="634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8406EFC-2E2E-9846-9068-36A934193B90}"/>
              </a:ext>
            </a:extLst>
          </p:cNvPr>
          <p:cNvSpPr>
            <a:spLocks noGrp="1"/>
          </p:cNvSpPr>
          <p:nvPr>
            <p:ph type="title"/>
          </p:nvPr>
        </p:nvSpPr>
        <p:spPr/>
        <p:txBody>
          <a:bodyPr/>
          <a:lstStyle/>
          <a:p>
            <a:r>
              <a:rPr lang="en-US" dirty="0"/>
              <a:t>Differentiable Tracking</a:t>
            </a:r>
          </a:p>
        </p:txBody>
      </p:sp>
      <p:sp>
        <p:nvSpPr>
          <p:cNvPr id="4" name="Slide Number Placeholder 3">
            <a:extLst>
              <a:ext uri="{FF2B5EF4-FFF2-40B4-BE49-F238E27FC236}">
                <a16:creationId xmlns:a16="http://schemas.microsoft.com/office/drawing/2014/main" id="{0BEFB919-4A2D-8642-A714-1019FEAD5B51}"/>
              </a:ext>
            </a:extLst>
          </p:cNvPr>
          <p:cNvSpPr>
            <a:spLocks noGrp="1"/>
          </p:cNvSpPr>
          <p:nvPr>
            <p:ph type="sldNum" sz="quarter" idx="12"/>
          </p:nvPr>
        </p:nvSpPr>
        <p:spPr/>
        <p:txBody>
          <a:bodyPr/>
          <a:lstStyle/>
          <a:p>
            <a:fld id="{90338718-CCDB-0046-9DF1-89ED948D6EDA}" type="slidenum">
              <a:rPr lang="en-US" smtClean="0"/>
              <a:pPr/>
              <a:t>50</a:t>
            </a:fld>
            <a:endParaRPr lang="en-US" dirty="0"/>
          </a:p>
        </p:txBody>
      </p:sp>
      <p:grpSp>
        <p:nvGrpSpPr>
          <p:cNvPr id="164" name="Group 163">
            <a:extLst>
              <a:ext uri="{FF2B5EF4-FFF2-40B4-BE49-F238E27FC236}">
                <a16:creationId xmlns:a16="http://schemas.microsoft.com/office/drawing/2014/main" id="{D3E3EF32-9A6E-684F-8141-C884922E973C}"/>
              </a:ext>
            </a:extLst>
          </p:cNvPr>
          <p:cNvGrpSpPr/>
          <p:nvPr/>
        </p:nvGrpSpPr>
        <p:grpSpPr>
          <a:xfrm>
            <a:off x="6242822" y="5161735"/>
            <a:ext cx="2051379" cy="4861074"/>
            <a:chOff x="6242822" y="4994550"/>
            <a:chExt cx="2051379" cy="4861074"/>
          </a:xfrm>
        </p:grpSpPr>
        <p:pic>
          <p:nvPicPr>
            <p:cNvPr id="104" name="Picture 103">
              <a:extLst>
                <a:ext uri="{FF2B5EF4-FFF2-40B4-BE49-F238E27FC236}">
                  <a16:creationId xmlns:a16="http://schemas.microsoft.com/office/drawing/2014/main" id="{F14A3157-E08B-8440-8C64-2233572850F1}"/>
                </a:ext>
              </a:extLst>
            </p:cNvPr>
            <p:cNvPicPr>
              <a:picLocks noChangeAspect="1"/>
            </p:cNvPicPr>
            <p:nvPr/>
          </p:nvPicPr>
          <p:blipFill>
            <a:blip r:embed="rId4"/>
            <a:stretch>
              <a:fillRect/>
            </a:stretch>
          </p:blipFill>
          <p:spPr>
            <a:xfrm>
              <a:off x="6388067" y="4994550"/>
              <a:ext cx="1906134" cy="377256"/>
            </a:xfrm>
            <a:prstGeom prst="rect">
              <a:avLst/>
            </a:prstGeom>
          </p:spPr>
        </p:pic>
        <p:pic>
          <p:nvPicPr>
            <p:cNvPr id="106" name="Picture 105">
              <a:extLst>
                <a:ext uri="{FF2B5EF4-FFF2-40B4-BE49-F238E27FC236}">
                  <a16:creationId xmlns:a16="http://schemas.microsoft.com/office/drawing/2014/main" id="{2156726C-8BD1-B446-992C-139C817D18D7}"/>
                </a:ext>
              </a:extLst>
            </p:cNvPr>
            <p:cNvPicPr>
              <a:picLocks noChangeAspect="1"/>
            </p:cNvPicPr>
            <p:nvPr/>
          </p:nvPicPr>
          <p:blipFill>
            <a:blip r:embed="rId5"/>
            <a:stretch>
              <a:fillRect/>
            </a:stretch>
          </p:blipFill>
          <p:spPr>
            <a:xfrm>
              <a:off x="6242822" y="9443000"/>
              <a:ext cx="2043469" cy="412624"/>
            </a:xfrm>
            <a:prstGeom prst="rect">
              <a:avLst/>
            </a:prstGeom>
          </p:spPr>
        </p:pic>
      </p:grpSp>
      <p:grpSp>
        <p:nvGrpSpPr>
          <p:cNvPr id="172" name="Group 171">
            <a:extLst>
              <a:ext uri="{FF2B5EF4-FFF2-40B4-BE49-F238E27FC236}">
                <a16:creationId xmlns:a16="http://schemas.microsoft.com/office/drawing/2014/main" id="{F533AB1B-5C6B-0B4E-B2A2-7E80043D16BC}"/>
              </a:ext>
            </a:extLst>
          </p:cNvPr>
          <p:cNvGrpSpPr/>
          <p:nvPr/>
        </p:nvGrpSpPr>
        <p:grpSpPr>
          <a:xfrm>
            <a:off x="14238038" y="5117318"/>
            <a:ext cx="2999880" cy="1893534"/>
            <a:chOff x="14238038" y="4950133"/>
            <a:chExt cx="2999880" cy="1893534"/>
          </a:xfrm>
        </p:grpSpPr>
        <p:grpSp>
          <p:nvGrpSpPr>
            <p:cNvPr id="95" name="Group 94">
              <a:extLst>
                <a:ext uri="{FF2B5EF4-FFF2-40B4-BE49-F238E27FC236}">
                  <a16:creationId xmlns:a16="http://schemas.microsoft.com/office/drawing/2014/main" id="{830719F4-366A-C24A-8A29-43E0C6B0241A}"/>
                </a:ext>
              </a:extLst>
            </p:cNvPr>
            <p:cNvGrpSpPr/>
            <p:nvPr/>
          </p:nvGrpSpPr>
          <p:grpSpPr>
            <a:xfrm>
              <a:off x="16362790" y="5226316"/>
              <a:ext cx="875128" cy="1617351"/>
              <a:chOff x="4414950" y="1401238"/>
              <a:chExt cx="678769" cy="1254453"/>
            </a:xfrm>
            <a:solidFill>
              <a:schemeClr val="tx1">
                <a:lumMod val="85000"/>
              </a:schemeClr>
            </a:solidFill>
          </p:grpSpPr>
          <p:sp>
            <p:nvSpPr>
              <p:cNvPr id="146" name="Cube 145">
                <a:extLst>
                  <a:ext uri="{FF2B5EF4-FFF2-40B4-BE49-F238E27FC236}">
                    <a16:creationId xmlns:a16="http://schemas.microsoft.com/office/drawing/2014/main" id="{F125DD75-8864-8141-AFFB-BF316E5DE361}"/>
                  </a:ext>
                </a:extLst>
              </p:cNvPr>
              <p:cNvSpPr/>
              <p:nvPr/>
            </p:nvSpPr>
            <p:spPr>
              <a:xfrm>
                <a:off x="4414950" y="1401238"/>
                <a:ext cx="678769" cy="1254453"/>
              </a:xfrm>
              <a:prstGeom prst="cube">
                <a:avLst>
                  <a:gd name="adj" fmla="val 68384"/>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grpSp>
            <p:nvGrpSpPr>
              <p:cNvPr id="147" name="Group 146">
                <a:extLst>
                  <a:ext uri="{FF2B5EF4-FFF2-40B4-BE49-F238E27FC236}">
                    <a16:creationId xmlns:a16="http://schemas.microsoft.com/office/drawing/2014/main" id="{6105CB16-82FA-5649-8017-EEB0025AAEEB}"/>
                  </a:ext>
                </a:extLst>
              </p:cNvPr>
              <p:cNvGrpSpPr/>
              <p:nvPr/>
            </p:nvGrpSpPr>
            <p:grpSpPr>
              <a:xfrm>
                <a:off x="4627312" y="1545712"/>
                <a:ext cx="466407" cy="980164"/>
                <a:chOff x="4627312" y="1545712"/>
                <a:chExt cx="466407" cy="980164"/>
              </a:xfrm>
              <a:grpFill/>
            </p:grpSpPr>
            <p:cxnSp>
              <p:nvCxnSpPr>
                <p:cNvPr id="148" name="Straight Connector 147">
                  <a:extLst>
                    <a:ext uri="{FF2B5EF4-FFF2-40B4-BE49-F238E27FC236}">
                      <a16:creationId xmlns:a16="http://schemas.microsoft.com/office/drawing/2014/main" id="{30501052-330D-7C48-9542-66098A6721BD}"/>
                    </a:ext>
                  </a:extLst>
                </p:cNvPr>
                <p:cNvCxnSpPr>
                  <a:cxnSpLocks/>
                </p:cNvCxnSpPr>
                <p:nvPr/>
              </p:nvCxnSpPr>
              <p:spPr>
                <a:xfrm>
                  <a:off x="4754334" y="175909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E99C6CF-7C70-5841-BAF5-710AF9F1E129}"/>
                    </a:ext>
                  </a:extLst>
                </p:cNvPr>
                <p:cNvCxnSpPr>
                  <a:cxnSpLocks/>
                </p:cNvCxnSpPr>
                <p:nvPr/>
              </p:nvCxnSpPr>
              <p:spPr>
                <a:xfrm>
                  <a:off x="4865358" y="164507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3AAE67A-C261-2C40-BDC4-0D360A67CCA8}"/>
                    </a:ext>
                  </a:extLst>
                </p:cNvPr>
                <p:cNvCxnSpPr>
                  <a:cxnSpLocks/>
                </p:cNvCxnSpPr>
                <p:nvPr/>
              </p:nvCxnSpPr>
              <p:spPr>
                <a:xfrm>
                  <a:off x="4972245" y="1545712"/>
                  <a:ext cx="0" cy="766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E92604C-4123-0E48-9E54-081E6F114D19}"/>
                    </a:ext>
                  </a:extLst>
                </p:cNvPr>
                <p:cNvCxnSpPr>
                  <a:cxnSpLocks/>
                </p:cNvCxnSpPr>
                <p:nvPr/>
              </p:nvCxnSpPr>
              <p:spPr>
                <a:xfrm flipH="1">
                  <a:off x="4627312" y="1682474"/>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F556CA9-4C60-1346-BE54-6D65F78DBB04}"/>
                    </a:ext>
                  </a:extLst>
                </p:cNvPr>
                <p:cNvCxnSpPr>
                  <a:cxnSpLocks/>
                </p:cNvCxnSpPr>
                <p:nvPr/>
              </p:nvCxnSpPr>
              <p:spPr>
                <a:xfrm flipH="1">
                  <a:off x="4627312" y="1940086"/>
                  <a:ext cx="466407" cy="46001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9" name="Elbow Connector 98">
              <a:extLst>
                <a:ext uri="{FF2B5EF4-FFF2-40B4-BE49-F238E27FC236}">
                  <a16:creationId xmlns:a16="http://schemas.microsoft.com/office/drawing/2014/main" id="{BE70DAC6-A84D-2F47-BD8E-E4849EF1093F}"/>
                </a:ext>
              </a:extLst>
            </p:cNvPr>
            <p:cNvCxnSpPr>
              <a:cxnSpLocks/>
              <a:stCxn id="93" idx="0"/>
            </p:cNvCxnSpPr>
            <p:nvPr/>
          </p:nvCxnSpPr>
          <p:spPr>
            <a:xfrm rot="5400000" flipH="1" flipV="1">
              <a:off x="15237713" y="5489731"/>
              <a:ext cx="451620" cy="1870757"/>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D8D2A05D-550F-E245-AD30-CFF5EFD9F7CB}"/>
                </a:ext>
              </a:extLst>
            </p:cNvPr>
            <p:cNvPicPr>
              <a:picLocks noChangeAspect="1"/>
            </p:cNvPicPr>
            <p:nvPr/>
          </p:nvPicPr>
          <p:blipFill>
            <a:blip r:embed="rId6"/>
            <a:stretch>
              <a:fillRect/>
            </a:stretch>
          </p:blipFill>
          <p:spPr>
            <a:xfrm>
              <a:off x="14238038" y="4950133"/>
              <a:ext cx="2120790" cy="377256"/>
            </a:xfrm>
            <a:prstGeom prst="rect">
              <a:avLst/>
            </a:prstGeom>
          </p:spPr>
        </p:pic>
      </p:grpSp>
      <p:grpSp>
        <p:nvGrpSpPr>
          <p:cNvPr id="162" name="Group 161">
            <a:extLst>
              <a:ext uri="{FF2B5EF4-FFF2-40B4-BE49-F238E27FC236}">
                <a16:creationId xmlns:a16="http://schemas.microsoft.com/office/drawing/2014/main" id="{14FAEE7D-874C-C444-B035-431FE82FF7CF}"/>
              </a:ext>
            </a:extLst>
          </p:cNvPr>
          <p:cNvGrpSpPr/>
          <p:nvPr/>
        </p:nvGrpSpPr>
        <p:grpSpPr>
          <a:xfrm>
            <a:off x="1580238" y="5527495"/>
            <a:ext cx="3189044" cy="3936139"/>
            <a:chOff x="1580238" y="5360310"/>
            <a:chExt cx="3189044" cy="3936139"/>
          </a:xfrm>
        </p:grpSpPr>
        <p:pic>
          <p:nvPicPr>
            <p:cNvPr id="83" name="Picture 82">
              <a:extLst>
                <a:ext uri="{FF2B5EF4-FFF2-40B4-BE49-F238E27FC236}">
                  <a16:creationId xmlns:a16="http://schemas.microsoft.com/office/drawing/2014/main" id="{F4E47960-4293-8F41-850C-D2D080F79A41}"/>
                </a:ext>
              </a:extLst>
            </p:cNvPr>
            <p:cNvPicPr>
              <a:picLocks noChangeAspect="1"/>
            </p:cNvPicPr>
            <p:nvPr/>
          </p:nvPicPr>
          <p:blipFill>
            <a:blip r:embed="rId7"/>
            <a:stretch>
              <a:fillRect/>
            </a:stretch>
          </p:blipFill>
          <p:spPr>
            <a:xfrm>
              <a:off x="1580238" y="5582313"/>
              <a:ext cx="943619" cy="931092"/>
            </a:xfrm>
            <a:prstGeom prst="rect">
              <a:avLst/>
            </a:prstGeom>
            <a:ln w="19050">
              <a:solidFill>
                <a:schemeClr val="tx1"/>
              </a:solidFill>
            </a:ln>
          </p:spPr>
        </p:pic>
        <p:cxnSp>
          <p:nvCxnSpPr>
            <p:cNvPr id="88" name="Straight Arrow Connector 87">
              <a:extLst>
                <a:ext uri="{FF2B5EF4-FFF2-40B4-BE49-F238E27FC236}">
                  <a16:creationId xmlns:a16="http://schemas.microsoft.com/office/drawing/2014/main" id="{24CA2503-C262-B341-A372-5497DCA83F5D}"/>
                </a:ext>
              </a:extLst>
            </p:cNvPr>
            <p:cNvCxnSpPr>
              <a:cxnSpLocks/>
              <a:stCxn id="83" idx="3"/>
            </p:cNvCxnSpPr>
            <p:nvPr/>
          </p:nvCxnSpPr>
          <p:spPr>
            <a:xfrm>
              <a:off x="2523858" y="6047859"/>
              <a:ext cx="543993" cy="0"/>
            </a:xfrm>
            <a:prstGeom prst="straightConnector1">
              <a:avLst/>
            </a:prstGeom>
            <a:ln w="381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ACC11C1-F204-FF4C-B8F4-DBC63D851219}"/>
                </a:ext>
              </a:extLst>
            </p:cNvPr>
            <p:cNvCxnSpPr>
              <a:cxnSpLocks/>
            </p:cNvCxnSpPr>
            <p:nvPr/>
          </p:nvCxnSpPr>
          <p:spPr>
            <a:xfrm>
              <a:off x="2523858" y="8582498"/>
              <a:ext cx="543993" cy="1"/>
            </a:xfrm>
            <a:prstGeom prst="straightConnector1">
              <a:avLst/>
            </a:prstGeom>
            <a:ln w="381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3E537CB6-4573-864E-95D8-88504E9C2D12}"/>
                </a:ext>
              </a:extLst>
            </p:cNvPr>
            <p:cNvGrpSpPr/>
            <p:nvPr/>
          </p:nvGrpSpPr>
          <p:grpSpPr>
            <a:xfrm>
              <a:off x="3073655" y="5360310"/>
              <a:ext cx="1695627" cy="1433904"/>
              <a:chOff x="2322026" y="-818257"/>
              <a:chExt cx="1315166" cy="1112168"/>
            </a:xfrm>
          </p:grpSpPr>
          <p:sp>
            <p:nvSpPr>
              <p:cNvPr id="142" name="Trapezoid 141">
                <a:extLst>
                  <a:ext uri="{FF2B5EF4-FFF2-40B4-BE49-F238E27FC236}">
                    <a16:creationId xmlns:a16="http://schemas.microsoft.com/office/drawing/2014/main" id="{9D50F398-2E38-234B-B4BD-61CD5E4554C7}"/>
                  </a:ext>
                </a:extLst>
              </p:cNvPr>
              <p:cNvSpPr/>
              <p:nvPr/>
            </p:nvSpPr>
            <p:spPr>
              <a:xfrm rot="5400000">
                <a:off x="2423525" y="-919756"/>
                <a:ext cx="1112168" cy="1315166"/>
              </a:xfrm>
              <a:prstGeom prst="trapezoid">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56C43C7F-F6C0-1D43-9C8A-84875FE561C9}"/>
                      </a:ext>
                    </a:extLst>
                  </p:cNvPr>
                  <p:cNvSpPr txBox="1"/>
                  <p:nvPr/>
                </p:nvSpPr>
                <p:spPr>
                  <a:xfrm>
                    <a:off x="2465031" y="-677672"/>
                    <a:ext cx="937715" cy="644540"/>
                  </a:xfrm>
                  <a:prstGeom prst="rect">
                    <a:avLst/>
                  </a:prstGeom>
                  <a:noFill/>
                  <a:ln>
                    <a:noFill/>
                  </a:ln>
                </p:spPr>
                <p:txBody>
                  <a:bodyPr wrap="non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Encoder</a:t>
                    </a:r>
                  </a:p>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cs typeface="Times New Roman" panose="02020603050405020304" pitchFamily="18" charset="0"/>
                            </a:rPr>
                            <m:t>𝜙</m:t>
                          </m:r>
                        </m:oMath>
                      </m:oMathPara>
                    </a14:m>
                    <a:endParaRPr lang="en-US" sz="2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43" name="TextBox 142">
                    <a:extLst>
                      <a:ext uri="{FF2B5EF4-FFF2-40B4-BE49-F238E27FC236}">
                        <a16:creationId xmlns:a16="http://schemas.microsoft.com/office/drawing/2014/main" id="{56C43C7F-F6C0-1D43-9C8A-84875FE561C9}"/>
                      </a:ext>
                    </a:extLst>
                  </p:cNvPr>
                  <p:cNvSpPr txBox="1">
                    <a:spLocks noRot="1" noChangeAspect="1" noMove="1" noResize="1" noEditPoints="1" noAdjustHandles="1" noChangeArrowheads="1" noChangeShapeType="1" noTextEdit="1"/>
                  </p:cNvSpPr>
                  <p:nvPr/>
                </p:nvSpPr>
                <p:spPr>
                  <a:xfrm>
                    <a:off x="2465031" y="-677672"/>
                    <a:ext cx="937715" cy="644540"/>
                  </a:xfrm>
                  <a:prstGeom prst="rect">
                    <a:avLst/>
                  </a:prstGeom>
                  <a:blipFill>
                    <a:blip r:embed="rId9"/>
                    <a:stretch>
                      <a:fillRect l="-7292" t="-6061" r="-6250" b="-7576"/>
                    </a:stretch>
                  </a:blipFill>
                  <a:ln>
                    <a:noFill/>
                  </a:ln>
                </p:spPr>
                <p:txBody>
                  <a:bodyPr/>
                  <a:lstStyle/>
                  <a:p>
                    <a:r>
                      <a:rPr lang="en-US">
                        <a:noFill/>
                      </a:rPr>
                      <a:t> </a:t>
                    </a:r>
                  </a:p>
                </p:txBody>
              </p:sp>
            </mc:Fallback>
          </mc:AlternateContent>
        </p:grpSp>
        <p:grpSp>
          <p:nvGrpSpPr>
            <p:cNvPr id="118" name="Group 117">
              <a:extLst>
                <a:ext uri="{FF2B5EF4-FFF2-40B4-BE49-F238E27FC236}">
                  <a16:creationId xmlns:a16="http://schemas.microsoft.com/office/drawing/2014/main" id="{18E903D1-1D41-9542-86D7-5882ED322DE8}"/>
                </a:ext>
              </a:extLst>
            </p:cNvPr>
            <p:cNvGrpSpPr/>
            <p:nvPr/>
          </p:nvGrpSpPr>
          <p:grpSpPr>
            <a:xfrm>
              <a:off x="3063173" y="7862545"/>
              <a:ext cx="1695627" cy="1433904"/>
              <a:chOff x="2322026" y="-818257"/>
              <a:chExt cx="1315166" cy="1112168"/>
            </a:xfrm>
          </p:grpSpPr>
          <p:sp>
            <p:nvSpPr>
              <p:cNvPr id="140" name="Trapezoid 139">
                <a:extLst>
                  <a:ext uri="{FF2B5EF4-FFF2-40B4-BE49-F238E27FC236}">
                    <a16:creationId xmlns:a16="http://schemas.microsoft.com/office/drawing/2014/main" id="{FB49394B-8AAF-DF45-95C5-6BFAC1CFF648}"/>
                  </a:ext>
                </a:extLst>
              </p:cNvPr>
              <p:cNvSpPr/>
              <p:nvPr/>
            </p:nvSpPr>
            <p:spPr>
              <a:xfrm rot="5400000">
                <a:off x="2423525" y="-919756"/>
                <a:ext cx="1112168" cy="1315166"/>
              </a:xfrm>
              <a:prstGeom prst="trapezoid">
                <a:avLst/>
              </a:prstGeom>
              <a:solidFill>
                <a:schemeClr val="tx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025875BF-1FCA-CC48-8F0C-CD8A3728136A}"/>
                      </a:ext>
                    </a:extLst>
                  </p:cNvPr>
                  <p:cNvSpPr txBox="1"/>
                  <p:nvPr/>
                </p:nvSpPr>
                <p:spPr>
                  <a:xfrm>
                    <a:off x="2465031" y="-677672"/>
                    <a:ext cx="937715" cy="644540"/>
                  </a:xfrm>
                  <a:prstGeom prst="rect">
                    <a:avLst/>
                  </a:prstGeom>
                  <a:noFill/>
                </p:spPr>
                <p:txBody>
                  <a:bodyPr wrap="non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Encoder</a:t>
                    </a:r>
                  </a:p>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cs typeface="Times New Roman" panose="02020603050405020304" pitchFamily="18" charset="0"/>
                            </a:rPr>
                            <m:t>𝜙</m:t>
                          </m:r>
                        </m:oMath>
                      </m:oMathPara>
                    </a14:m>
                    <a:endParaRPr lang="en-US" sz="2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41" name="TextBox 140">
                    <a:extLst>
                      <a:ext uri="{FF2B5EF4-FFF2-40B4-BE49-F238E27FC236}">
                        <a16:creationId xmlns:a16="http://schemas.microsoft.com/office/drawing/2014/main" id="{025875BF-1FCA-CC48-8F0C-CD8A3728136A}"/>
                      </a:ext>
                    </a:extLst>
                  </p:cNvPr>
                  <p:cNvSpPr txBox="1">
                    <a:spLocks noRot="1" noChangeAspect="1" noMove="1" noResize="1" noEditPoints="1" noAdjustHandles="1" noChangeArrowheads="1" noChangeShapeType="1" noTextEdit="1"/>
                  </p:cNvSpPr>
                  <p:nvPr/>
                </p:nvSpPr>
                <p:spPr>
                  <a:xfrm>
                    <a:off x="2465031" y="-677672"/>
                    <a:ext cx="937715" cy="644540"/>
                  </a:xfrm>
                  <a:prstGeom prst="rect">
                    <a:avLst/>
                  </a:prstGeom>
                  <a:blipFill>
                    <a:blip r:embed="rId10"/>
                    <a:stretch>
                      <a:fillRect l="-7292" t="-6061" r="-7292" b="-9091"/>
                    </a:stretch>
                  </a:blipFill>
                </p:spPr>
                <p:txBody>
                  <a:bodyPr/>
                  <a:lstStyle/>
                  <a:p>
                    <a:r>
                      <a:rPr lang="en-US">
                        <a:noFill/>
                      </a:rPr>
                      <a:t> </a:t>
                    </a:r>
                  </a:p>
                </p:txBody>
              </p:sp>
            </mc:Fallback>
          </mc:AlternateContent>
        </p:grpSp>
      </p:grpSp>
      <p:grpSp>
        <p:nvGrpSpPr>
          <p:cNvPr id="173" name="Group 172">
            <a:extLst>
              <a:ext uri="{FF2B5EF4-FFF2-40B4-BE49-F238E27FC236}">
                <a16:creationId xmlns:a16="http://schemas.microsoft.com/office/drawing/2014/main" id="{C06FFB0F-A8FC-EC46-8508-E8FB6AB1F332}"/>
              </a:ext>
            </a:extLst>
          </p:cNvPr>
          <p:cNvGrpSpPr/>
          <p:nvPr/>
        </p:nvGrpSpPr>
        <p:grpSpPr>
          <a:xfrm>
            <a:off x="6169931" y="6177954"/>
            <a:ext cx="3726820" cy="2128447"/>
            <a:chOff x="6169931" y="6010769"/>
            <a:chExt cx="3726820" cy="2128447"/>
          </a:xfrm>
        </p:grpSpPr>
        <p:sp>
          <p:nvSpPr>
            <p:cNvPr id="84" name="Summing Junction 83">
              <a:extLst>
                <a:ext uri="{FF2B5EF4-FFF2-40B4-BE49-F238E27FC236}">
                  <a16:creationId xmlns:a16="http://schemas.microsoft.com/office/drawing/2014/main" id="{37CA293A-14AF-3D4C-9AA2-6DCF028AC61C}"/>
                </a:ext>
              </a:extLst>
            </p:cNvPr>
            <p:cNvSpPr/>
            <p:nvPr/>
          </p:nvSpPr>
          <p:spPr>
            <a:xfrm>
              <a:off x="7572396" y="6856534"/>
              <a:ext cx="482530" cy="482530"/>
            </a:xfrm>
            <a:prstGeom prst="flowChartSummingJunction">
              <a:avLst/>
            </a:prstGeom>
            <a:solidFill>
              <a:schemeClr val="accent6">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5" name="Elbow Connector 84">
              <a:extLst>
                <a:ext uri="{FF2B5EF4-FFF2-40B4-BE49-F238E27FC236}">
                  <a16:creationId xmlns:a16="http://schemas.microsoft.com/office/drawing/2014/main" id="{39B92A29-327B-F74B-9D06-0CBBEE0BFB97}"/>
                </a:ext>
              </a:extLst>
            </p:cNvPr>
            <p:cNvCxnSpPr>
              <a:cxnSpLocks/>
            </p:cNvCxnSpPr>
            <p:nvPr/>
          </p:nvCxnSpPr>
          <p:spPr>
            <a:xfrm>
              <a:off x="6169931" y="6010769"/>
              <a:ext cx="1635301" cy="810520"/>
            </a:xfrm>
            <a:prstGeom prst="bentConnector3">
              <a:avLst>
                <a:gd name="adj1" fmla="val 99959"/>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F29F574C-5BBD-4748-9CDC-CAD5964D3AE8}"/>
                </a:ext>
              </a:extLst>
            </p:cNvPr>
            <p:cNvCxnSpPr>
              <a:cxnSpLocks/>
            </p:cNvCxnSpPr>
            <p:nvPr/>
          </p:nvCxnSpPr>
          <p:spPr>
            <a:xfrm flipV="1">
              <a:off x="6510014" y="7339065"/>
              <a:ext cx="1305814" cy="800151"/>
            </a:xfrm>
            <a:prstGeom prst="bentConnector3">
              <a:avLst>
                <a:gd name="adj1" fmla="val 9985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1BCCCA4-D711-6A49-A2F2-4421B2D021C8}"/>
                </a:ext>
              </a:extLst>
            </p:cNvPr>
            <p:cNvCxnSpPr>
              <a:cxnSpLocks/>
              <a:stCxn id="84" idx="6"/>
            </p:cNvCxnSpPr>
            <p:nvPr/>
          </p:nvCxnSpPr>
          <p:spPr>
            <a:xfrm flipV="1">
              <a:off x="8054926" y="7091451"/>
              <a:ext cx="641326" cy="634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E89AC22-B0E2-824E-8942-A9B51A8FD1C5}"/>
                </a:ext>
              </a:extLst>
            </p:cNvPr>
            <p:cNvSpPr txBox="1"/>
            <p:nvPr/>
          </p:nvSpPr>
          <p:spPr>
            <a:xfrm>
              <a:off x="6469326" y="7623359"/>
              <a:ext cx="1398140" cy="477054"/>
            </a:xfrm>
            <a:prstGeom prst="rect">
              <a:avLst/>
            </a:prstGeom>
            <a:noFill/>
          </p:spPr>
          <p:txBody>
            <a:bodyPr wrap="none" rtlCol="0">
              <a:spAutoFit/>
            </a:bodyPr>
            <a:lstStyle/>
            <a:p>
              <a:r>
                <a:rPr lang="en-US" sz="2500" dirty="0">
                  <a:solidFill>
                    <a:schemeClr val="bg1"/>
                  </a:solidFill>
                  <a:latin typeface="Times New Roman" panose="02020603050405020304" pitchFamily="18" charset="0"/>
                  <a:cs typeface="Times New Roman" panose="02020603050405020304" pitchFamily="18" charset="0"/>
                </a:rPr>
                <a:t>transpose</a:t>
              </a:r>
            </a:p>
          </p:txBody>
        </p:sp>
        <p:pic>
          <p:nvPicPr>
            <p:cNvPr id="107" name="Picture 106">
              <a:extLst>
                <a:ext uri="{FF2B5EF4-FFF2-40B4-BE49-F238E27FC236}">
                  <a16:creationId xmlns:a16="http://schemas.microsoft.com/office/drawing/2014/main" id="{CB50D9D7-4EFE-C246-B95A-8DC0DF6915AC}"/>
                </a:ext>
              </a:extLst>
            </p:cNvPr>
            <p:cNvPicPr>
              <a:picLocks noChangeAspect="1"/>
            </p:cNvPicPr>
            <p:nvPr/>
          </p:nvPicPr>
          <p:blipFill>
            <a:blip r:embed="rId11"/>
            <a:stretch>
              <a:fillRect/>
            </a:stretch>
          </p:blipFill>
          <p:spPr>
            <a:xfrm>
              <a:off x="8704833" y="6180201"/>
              <a:ext cx="1178925" cy="235785"/>
            </a:xfrm>
            <a:prstGeom prst="rect">
              <a:avLst/>
            </a:prstGeom>
          </p:spPr>
        </p:pic>
        <p:pic>
          <p:nvPicPr>
            <p:cNvPr id="121" name="Picture 120">
              <a:extLst>
                <a:ext uri="{FF2B5EF4-FFF2-40B4-BE49-F238E27FC236}">
                  <a16:creationId xmlns:a16="http://schemas.microsoft.com/office/drawing/2014/main" id="{133196F3-6A78-A641-900B-5C058EDC2D99}"/>
                </a:ext>
              </a:extLst>
            </p:cNvPr>
            <p:cNvPicPr>
              <a:picLocks noChangeAspect="1"/>
            </p:cNvPicPr>
            <p:nvPr/>
          </p:nvPicPr>
          <p:blipFill>
            <a:blip r:embed="rId12"/>
            <a:stretch>
              <a:fillRect/>
            </a:stretch>
          </p:blipFill>
          <p:spPr>
            <a:xfrm>
              <a:off x="8717826" y="6501989"/>
              <a:ext cx="1178925" cy="1178924"/>
            </a:xfrm>
            <a:prstGeom prst="rect">
              <a:avLst/>
            </a:prstGeom>
          </p:spPr>
        </p:pic>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83E973D-0731-9C43-B050-9FAD179D2351}"/>
                  </a:ext>
                </a:extLst>
              </p:cNvPr>
              <p:cNvSpPr/>
              <p:nvPr/>
            </p:nvSpPr>
            <p:spPr>
              <a:xfrm>
                <a:off x="5019389" y="2939402"/>
                <a:ext cx="8679364" cy="14461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8000" b="0" i="1" smtClean="0">
                              <a:solidFill>
                                <a:schemeClr val="tx1"/>
                              </a:solidFill>
                              <a:latin typeface="Cambria Math" panose="02040503050406030204" pitchFamily="18" charset="0"/>
                              <a:ea typeface="Cambria Math" panose="02040503050406030204" pitchFamily="18" charset="0"/>
                            </a:rPr>
                          </m:ctrlPr>
                        </m:sSubSupPr>
                        <m:e>
                          <m:r>
                            <a:rPr lang="en-US" sz="8000" b="0" i="1" smtClean="0">
                              <a:solidFill>
                                <a:schemeClr val="tx1"/>
                              </a:solidFill>
                              <a:latin typeface="Cambria Math" panose="02040503050406030204" pitchFamily="18" charset="0"/>
                              <a:ea typeface="Cambria Math" panose="02040503050406030204" pitchFamily="18" charset="0"/>
                            </a:rPr>
                            <m:t>𝑥</m:t>
                          </m:r>
                        </m:e>
                        <m:sub>
                          <m:r>
                            <a:rPr lang="en-US" sz="8000" b="0" i="1" smtClean="0">
                              <a:solidFill>
                                <a:schemeClr val="tx1"/>
                              </a:solidFill>
                              <a:latin typeface="Cambria Math" panose="02040503050406030204" pitchFamily="18" charset="0"/>
                              <a:ea typeface="Cambria Math" panose="02040503050406030204" pitchFamily="18" charset="0"/>
                            </a:rPr>
                            <m:t>𝑡</m:t>
                          </m:r>
                          <m:r>
                            <a:rPr lang="en-US" sz="8000" b="0" i="1" smtClean="0">
                              <a:solidFill>
                                <a:schemeClr val="tx1"/>
                              </a:solidFill>
                              <a:latin typeface="Cambria Math" panose="02040503050406030204" pitchFamily="18" charset="0"/>
                              <a:ea typeface="Cambria Math" panose="02040503050406030204" pitchFamily="18" charset="0"/>
                            </a:rPr>
                            <m:t>−1</m:t>
                          </m:r>
                        </m:sub>
                        <m:sup>
                          <m:r>
                            <a:rPr lang="en-US" sz="8000" b="0" i="1" smtClean="0">
                              <a:solidFill>
                                <a:schemeClr val="tx1"/>
                              </a:solidFill>
                              <a:latin typeface="Cambria Math" panose="02040503050406030204" pitchFamily="18" charset="0"/>
                              <a:ea typeface="Cambria Math" panose="02040503050406030204" pitchFamily="18" charset="0"/>
                            </a:rPr>
                            <m:t>𝑝</m:t>
                          </m:r>
                        </m:sup>
                      </m:sSubSup>
                      <m:r>
                        <a:rPr lang="en-US" sz="8000" b="0" i="1" smtClean="0">
                          <a:solidFill>
                            <a:schemeClr val="tx1"/>
                          </a:solidFill>
                          <a:latin typeface="Cambria Math" panose="02040503050406030204" pitchFamily="18" charset="0"/>
                          <a:ea typeface="Cambria Math" panose="02040503050406030204" pitchFamily="18" charset="0"/>
                        </a:rPr>
                        <m:t>=</m:t>
                      </m:r>
                      <m:r>
                        <a:rPr lang="en-US" sz="8000" i="1">
                          <a:latin typeface="Cambria Math" panose="02040503050406030204" pitchFamily="18" charset="0"/>
                          <a:ea typeface="Cambria Math" panose="02040503050406030204" pitchFamily="18" charset="0"/>
                        </a:rPr>
                        <m:t>ℱ</m:t>
                      </m:r>
                      <m:r>
                        <a:rPr lang="en-US" sz="8000" b="0" i="1" smtClean="0">
                          <a:solidFill>
                            <a:schemeClr val="tx1"/>
                          </a:solidFill>
                          <a:latin typeface="Cambria Math" panose="02040503050406030204" pitchFamily="18" charset="0"/>
                          <a:ea typeface="Cambria Math" panose="02040503050406030204" pitchFamily="18" charset="0"/>
                        </a:rPr>
                        <m:t>(</m:t>
                      </m:r>
                      <m:sSubSup>
                        <m:sSubSupPr>
                          <m:ctrlPr>
                            <a:rPr lang="en-US" sz="8000" i="1">
                              <a:latin typeface="Cambria Math" panose="02040503050406030204" pitchFamily="18" charset="0"/>
                              <a:ea typeface="Cambria Math" panose="02040503050406030204" pitchFamily="18" charset="0"/>
                            </a:rPr>
                          </m:ctrlPr>
                        </m:sSubSupPr>
                        <m:e>
                          <m:r>
                            <a:rPr lang="en-US" sz="8000" i="1">
                              <a:latin typeface="Cambria Math" panose="02040503050406030204" pitchFamily="18" charset="0"/>
                              <a:ea typeface="Cambria Math" panose="02040503050406030204" pitchFamily="18" charset="0"/>
                            </a:rPr>
                            <m:t>𝑥</m:t>
                          </m:r>
                        </m:e>
                        <m:sub>
                          <m:r>
                            <a:rPr lang="en-US" sz="8000" i="1">
                              <a:latin typeface="Cambria Math" panose="02040503050406030204" pitchFamily="18" charset="0"/>
                              <a:ea typeface="Cambria Math" panose="02040503050406030204" pitchFamily="18" charset="0"/>
                            </a:rPr>
                            <m:t>𝑡</m:t>
                          </m:r>
                          <m:r>
                            <a:rPr lang="en-US" sz="8000" i="1">
                              <a:latin typeface="Cambria Math" panose="02040503050406030204" pitchFamily="18" charset="0"/>
                              <a:ea typeface="Cambria Math" panose="02040503050406030204" pitchFamily="18" charset="0"/>
                            </a:rPr>
                            <m:t>−1</m:t>
                          </m:r>
                        </m:sub>
                        <m:sup>
                          <m:r>
                            <a:rPr lang="en-US" sz="8000" i="1">
                              <a:latin typeface="Cambria Math" panose="02040503050406030204" pitchFamily="18" charset="0"/>
                              <a:ea typeface="Cambria Math" panose="02040503050406030204" pitchFamily="18" charset="0"/>
                            </a:rPr>
                            <m:t>𝐼</m:t>
                          </m:r>
                        </m:sup>
                      </m:sSubSup>
                      <m:r>
                        <a:rPr lang="en-US" sz="8000" b="0" i="1" smtClean="0">
                          <a:latin typeface="Cambria Math" panose="02040503050406030204" pitchFamily="18" charset="0"/>
                          <a:ea typeface="Cambria Math" panose="02040503050406030204" pitchFamily="18" charset="0"/>
                        </a:rPr>
                        <m:t>,</m:t>
                      </m:r>
                      <m:sSubSup>
                        <m:sSubSupPr>
                          <m:ctrlPr>
                            <a:rPr lang="en-US" sz="8000" b="0" i="1" smtClean="0">
                              <a:solidFill>
                                <a:schemeClr val="tx1"/>
                              </a:solidFill>
                              <a:latin typeface="Cambria Math" panose="02040503050406030204" pitchFamily="18" charset="0"/>
                              <a:ea typeface="Cambria Math" panose="02040503050406030204" pitchFamily="18" charset="0"/>
                            </a:rPr>
                          </m:ctrlPr>
                        </m:sSubSupPr>
                        <m:e>
                          <m:r>
                            <a:rPr lang="en-US" sz="8000" b="0" i="1" smtClean="0">
                              <a:solidFill>
                                <a:schemeClr val="tx1"/>
                              </a:solidFill>
                              <a:latin typeface="Cambria Math" panose="02040503050406030204" pitchFamily="18" charset="0"/>
                              <a:ea typeface="Cambria Math" panose="02040503050406030204" pitchFamily="18" charset="0"/>
                            </a:rPr>
                            <m:t>𝑥</m:t>
                          </m:r>
                        </m:e>
                        <m:sub>
                          <m:r>
                            <a:rPr lang="en-US" sz="8000" b="0" i="1" smtClean="0">
                              <a:solidFill>
                                <a:schemeClr val="tx1"/>
                              </a:solidFill>
                              <a:latin typeface="Cambria Math" panose="02040503050406030204" pitchFamily="18" charset="0"/>
                              <a:ea typeface="Cambria Math" panose="02040503050406030204" pitchFamily="18" charset="0"/>
                            </a:rPr>
                            <m:t>𝑡</m:t>
                          </m:r>
                        </m:sub>
                        <m:sup>
                          <m:r>
                            <a:rPr lang="en-US" sz="8000" b="0" i="1" smtClean="0">
                              <a:solidFill>
                                <a:schemeClr val="tx1"/>
                              </a:solidFill>
                              <a:latin typeface="Cambria Math" panose="02040503050406030204" pitchFamily="18" charset="0"/>
                              <a:ea typeface="Cambria Math" panose="02040503050406030204" pitchFamily="18" charset="0"/>
                            </a:rPr>
                            <m:t>𝑝</m:t>
                          </m:r>
                        </m:sup>
                      </m:sSubSup>
                      <m:r>
                        <a:rPr lang="en-US" sz="8000" b="0" i="1" smtClean="0">
                          <a:solidFill>
                            <a:schemeClr val="tx1"/>
                          </a:solidFill>
                          <a:latin typeface="Cambria Math" panose="02040503050406030204" pitchFamily="18" charset="0"/>
                          <a:ea typeface="Cambria Math" panose="02040503050406030204" pitchFamily="18" charset="0"/>
                        </a:rPr>
                        <m:t>)</m:t>
                      </m:r>
                    </m:oMath>
                  </m:oMathPara>
                </a14:m>
                <a:endParaRPr lang="en-US" sz="8000" dirty="0">
                  <a:solidFill>
                    <a:schemeClr val="tx1"/>
                  </a:solidFill>
                </a:endParaRPr>
              </a:p>
            </p:txBody>
          </p:sp>
        </mc:Choice>
        <mc:Fallback xmlns="">
          <p:sp>
            <p:nvSpPr>
              <p:cNvPr id="12" name="Rectangle 11">
                <a:extLst>
                  <a:ext uri="{FF2B5EF4-FFF2-40B4-BE49-F238E27FC236}">
                    <a16:creationId xmlns:a16="http://schemas.microsoft.com/office/drawing/2014/main" id="{683E973D-0731-9C43-B050-9FAD179D2351}"/>
                  </a:ext>
                </a:extLst>
              </p:cNvPr>
              <p:cNvSpPr>
                <a:spLocks noRot="1" noChangeAspect="1" noMove="1" noResize="1" noEditPoints="1" noAdjustHandles="1" noChangeArrowheads="1" noChangeShapeType="1" noTextEdit="1"/>
              </p:cNvSpPr>
              <p:nvPr/>
            </p:nvSpPr>
            <p:spPr>
              <a:xfrm>
                <a:off x="5019389" y="2939402"/>
                <a:ext cx="8679364" cy="1446165"/>
              </a:xfrm>
              <a:prstGeom prst="rect">
                <a:avLst/>
              </a:prstGeom>
              <a:blipFill>
                <a:blip r:embed="rId13"/>
                <a:stretch>
                  <a:fillRect r="-2482" b="-23478"/>
                </a:stretch>
              </a:blipFill>
            </p:spPr>
            <p:txBody>
              <a:bodyPr/>
              <a:lstStyle/>
              <a:p>
                <a:r>
                  <a:rPr lang="en-US">
                    <a:noFill/>
                  </a:rPr>
                  <a:t> </a:t>
                </a:r>
              </a:p>
            </p:txBody>
          </p:sp>
        </mc:Fallback>
      </mc:AlternateContent>
      <p:pic>
        <p:nvPicPr>
          <p:cNvPr id="94" name="Picture 93">
            <a:extLst>
              <a:ext uri="{FF2B5EF4-FFF2-40B4-BE49-F238E27FC236}">
                <a16:creationId xmlns:a16="http://schemas.microsoft.com/office/drawing/2014/main" id="{C9A9E3AC-EB45-CD4E-918C-1FFA0D1785C6}"/>
              </a:ext>
            </a:extLst>
          </p:cNvPr>
          <p:cNvPicPr>
            <a:picLocks noChangeAspect="1"/>
          </p:cNvPicPr>
          <p:nvPr/>
        </p:nvPicPr>
        <p:blipFill>
          <a:blip r:embed="rId14"/>
          <a:stretch>
            <a:fillRect/>
          </a:stretch>
        </p:blipFill>
        <p:spPr>
          <a:xfrm>
            <a:off x="152400" y="7579815"/>
            <a:ext cx="2357849" cy="2357849"/>
          </a:xfrm>
          <a:prstGeom prst="rect">
            <a:avLst/>
          </a:prstGeom>
          <a:ln w="19050">
            <a:solidFill>
              <a:schemeClr val="tx1"/>
            </a:solidFill>
          </a:ln>
        </p:spPr>
      </p:pic>
      <p:grpSp>
        <p:nvGrpSpPr>
          <p:cNvPr id="97" name="Group 96">
            <a:extLst>
              <a:ext uri="{FF2B5EF4-FFF2-40B4-BE49-F238E27FC236}">
                <a16:creationId xmlns:a16="http://schemas.microsoft.com/office/drawing/2014/main" id="{D6DE1793-8434-C044-9D5D-8CE2C45FADF0}"/>
              </a:ext>
            </a:extLst>
          </p:cNvPr>
          <p:cNvGrpSpPr/>
          <p:nvPr/>
        </p:nvGrpSpPr>
        <p:grpSpPr>
          <a:xfrm>
            <a:off x="15504558" y="7637799"/>
            <a:ext cx="2514600" cy="2357849"/>
            <a:chOff x="19507200" y="10851699"/>
            <a:chExt cx="2514600" cy="2357849"/>
          </a:xfrm>
        </p:grpSpPr>
        <p:pic>
          <p:nvPicPr>
            <p:cNvPr id="105" name="Picture 104">
              <a:extLst>
                <a:ext uri="{FF2B5EF4-FFF2-40B4-BE49-F238E27FC236}">
                  <a16:creationId xmlns:a16="http://schemas.microsoft.com/office/drawing/2014/main" id="{D9B8C760-E28D-6E49-9F08-E48689910054}"/>
                </a:ext>
              </a:extLst>
            </p:cNvPr>
            <p:cNvPicPr>
              <a:picLocks noChangeAspect="1"/>
            </p:cNvPicPr>
            <p:nvPr/>
          </p:nvPicPr>
          <p:blipFill>
            <a:blip r:embed="rId14"/>
            <a:stretch>
              <a:fillRect/>
            </a:stretch>
          </p:blipFill>
          <p:spPr>
            <a:xfrm>
              <a:off x="19507200" y="10851699"/>
              <a:ext cx="2357849" cy="2357849"/>
            </a:xfrm>
            <a:prstGeom prst="rect">
              <a:avLst/>
            </a:prstGeom>
            <a:ln w="19050">
              <a:solidFill>
                <a:schemeClr val="tx1"/>
              </a:solidFill>
            </a:ln>
          </p:spPr>
        </p:pic>
        <p:sp>
          <p:nvSpPr>
            <p:cNvPr id="108" name="Rectangle 107">
              <a:extLst>
                <a:ext uri="{FF2B5EF4-FFF2-40B4-BE49-F238E27FC236}">
                  <a16:creationId xmlns:a16="http://schemas.microsoft.com/office/drawing/2014/main" id="{E8C7F449-EFED-4B4D-A7F9-C67DE014F1AC}"/>
                </a:ext>
              </a:extLst>
            </p:cNvPr>
            <p:cNvSpPr/>
            <p:nvPr/>
          </p:nvSpPr>
          <p:spPr>
            <a:xfrm>
              <a:off x="21092843" y="11105681"/>
              <a:ext cx="928957" cy="917395"/>
            </a:xfrm>
            <a:prstGeom prst="rect">
              <a:avLst/>
            </a:prstGeom>
            <a:noFill/>
            <a:ln w="571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0" name="Picture 99">
            <a:extLst>
              <a:ext uri="{FF2B5EF4-FFF2-40B4-BE49-F238E27FC236}">
                <a16:creationId xmlns:a16="http://schemas.microsoft.com/office/drawing/2014/main" id="{3DE140B8-B724-A24E-9992-4CA6AAEB64D8}"/>
              </a:ext>
            </a:extLst>
          </p:cNvPr>
          <p:cNvPicPr>
            <a:picLocks noChangeAspect="1"/>
          </p:cNvPicPr>
          <p:nvPr/>
        </p:nvPicPr>
        <p:blipFill>
          <a:blip r:embed="rId15"/>
          <a:stretch>
            <a:fillRect/>
          </a:stretch>
        </p:blipFill>
        <p:spPr>
          <a:xfrm>
            <a:off x="1574047" y="5747934"/>
            <a:ext cx="943619" cy="931092"/>
          </a:xfrm>
          <a:prstGeom prst="rect">
            <a:avLst/>
          </a:prstGeom>
          <a:ln w="19050">
            <a:solidFill>
              <a:schemeClr val="tx1"/>
            </a:solidFill>
          </a:ln>
        </p:spPr>
      </p:pic>
      <p:grpSp>
        <p:nvGrpSpPr>
          <p:cNvPr id="101" name="Group 100">
            <a:extLst>
              <a:ext uri="{FF2B5EF4-FFF2-40B4-BE49-F238E27FC236}">
                <a16:creationId xmlns:a16="http://schemas.microsoft.com/office/drawing/2014/main" id="{F86B3C74-1014-7C48-AD01-550909FD53D1}"/>
              </a:ext>
            </a:extLst>
          </p:cNvPr>
          <p:cNvGrpSpPr/>
          <p:nvPr/>
        </p:nvGrpSpPr>
        <p:grpSpPr>
          <a:xfrm>
            <a:off x="4763462" y="4645870"/>
            <a:ext cx="13372138" cy="5656830"/>
            <a:chOff x="4763462" y="4645870"/>
            <a:chExt cx="13372138" cy="5656830"/>
          </a:xfrm>
        </p:grpSpPr>
        <p:grpSp>
          <p:nvGrpSpPr>
            <p:cNvPr id="102" name="Group 101">
              <a:extLst>
                <a:ext uri="{FF2B5EF4-FFF2-40B4-BE49-F238E27FC236}">
                  <a16:creationId xmlns:a16="http://schemas.microsoft.com/office/drawing/2014/main" id="{94A4C686-611C-F74F-943A-4DF0257B7DB7}"/>
                </a:ext>
              </a:extLst>
            </p:cNvPr>
            <p:cNvGrpSpPr/>
            <p:nvPr/>
          </p:nvGrpSpPr>
          <p:grpSpPr>
            <a:xfrm>
              <a:off x="4763462" y="4645870"/>
              <a:ext cx="13372138" cy="5656830"/>
              <a:chOff x="4786503" y="8410246"/>
              <a:chExt cx="13372138" cy="5656830"/>
            </a:xfrm>
          </p:grpSpPr>
          <p:sp>
            <p:nvSpPr>
              <p:cNvPr id="145" name="Rectangle 144">
                <a:extLst>
                  <a:ext uri="{FF2B5EF4-FFF2-40B4-BE49-F238E27FC236}">
                    <a16:creationId xmlns:a16="http://schemas.microsoft.com/office/drawing/2014/main" id="{70DF3AEE-3470-4348-A979-29B2C46E653B}"/>
                  </a:ext>
                </a:extLst>
              </p:cNvPr>
              <p:cNvSpPr/>
              <p:nvPr/>
            </p:nvSpPr>
            <p:spPr>
              <a:xfrm>
                <a:off x="4786503" y="8412078"/>
                <a:ext cx="5318723" cy="5654998"/>
              </a:xfrm>
              <a:prstGeom prst="rect">
                <a:avLst/>
              </a:prstGeom>
              <a:solidFill>
                <a:schemeClr val="accent1">
                  <a:lumMod val="20000"/>
                  <a:lumOff val="8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9EF337FD-B5BA-EE40-9102-7F6BFF1758EA}"/>
                  </a:ext>
                </a:extLst>
              </p:cNvPr>
              <p:cNvSpPr/>
              <p:nvPr/>
            </p:nvSpPr>
            <p:spPr>
              <a:xfrm>
                <a:off x="10072836" y="8410248"/>
                <a:ext cx="3634144" cy="5655912"/>
              </a:xfrm>
              <a:prstGeom prst="rect">
                <a:avLst/>
              </a:prstGeom>
              <a:solidFill>
                <a:schemeClr val="accent3">
                  <a:lumMod val="20000"/>
                  <a:lumOff val="80000"/>
                  <a:alpha val="89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7CD90B9-FA74-D346-938D-429F4A34C43E}"/>
                  </a:ext>
                </a:extLst>
              </p:cNvPr>
              <p:cNvSpPr/>
              <p:nvPr/>
            </p:nvSpPr>
            <p:spPr>
              <a:xfrm>
                <a:off x="13712907" y="8410246"/>
                <a:ext cx="4445734" cy="5654999"/>
              </a:xfrm>
              <a:prstGeom prst="rect">
                <a:avLst/>
              </a:prstGeom>
              <a:solidFill>
                <a:schemeClr val="accent6">
                  <a:lumMod val="20000"/>
                  <a:lumOff val="8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6E9E82B9-7488-194A-BA47-D2851411707D}"/>
                    </a:ext>
                  </a:extLst>
                </p:cNvPr>
                <p:cNvSpPr txBox="1"/>
                <p:nvPr/>
              </p:nvSpPr>
              <p:spPr>
                <a:xfrm>
                  <a:off x="10624042" y="5923774"/>
                  <a:ext cx="2531975" cy="307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0" i="1" smtClean="0">
                            <a:solidFill>
                              <a:schemeClr val="bg1"/>
                            </a:solidFill>
                            <a:latin typeface="Cambria Math" panose="02040503050406030204" pitchFamily="18" charset="0"/>
                            <a:ea typeface="Cambria Math" panose="02040503050406030204" pitchFamily="18" charset="0"/>
                          </a:rPr>
                          <m:t>ℱ</m:t>
                        </m:r>
                      </m:oMath>
                    </m:oMathPara>
                  </a14:m>
                  <a:endParaRPr lang="en-US" sz="20000" dirty="0">
                    <a:solidFill>
                      <a:schemeClr val="bg1"/>
                    </a:solidFill>
                  </a:endParaRPr>
                </a:p>
              </p:txBody>
            </p:sp>
          </mc:Choice>
          <mc:Fallback xmlns="">
            <p:sp>
              <p:nvSpPr>
                <p:cNvPr id="144" name="TextBox 143">
                  <a:extLst>
                    <a:ext uri="{FF2B5EF4-FFF2-40B4-BE49-F238E27FC236}">
                      <a16:creationId xmlns:a16="http://schemas.microsoft.com/office/drawing/2014/main" id="{6E9E82B9-7488-194A-BA47-D2851411707D}"/>
                    </a:ext>
                  </a:extLst>
                </p:cNvPr>
                <p:cNvSpPr txBox="1">
                  <a:spLocks noRot="1" noChangeAspect="1" noMove="1" noResize="1" noEditPoints="1" noAdjustHandles="1" noChangeArrowheads="1" noChangeShapeType="1" noTextEdit="1"/>
                </p:cNvSpPr>
                <p:nvPr/>
              </p:nvSpPr>
              <p:spPr>
                <a:xfrm>
                  <a:off x="10624042" y="5923774"/>
                  <a:ext cx="2531975" cy="3077766"/>
                </a:xfrm>
                <a:prstGeom prst="rect">
                  <a:avLst/>
                </a:prstGeom>
                <a:blipFill>
                  <a:blip r:embed="rId16"/>
                  <a:stretch>
                    <a:fillRect l="-21000" r="-16500" b="-5738"/>
                  </a:stretch>
                </a:blipFill>
              </p:spPr>
              <p:txBody>
                <a:bodyPr/>
                <a:lstStyle/>
                <a:p>
                  <a:r>
                    <a:rPr lang="en-US">
                      <a:noFill/>
                    </a:rPr>
                    <a:t> </a:t>
                  </a:r>
                </a:p>
              </p:txBody>
            </p:sp>
          </mc:Fallback>
        </mc:AlternateContent>
      </p:grpSp>
    </p:spTree>
    <p:extLst>
      <p:ext uri="{BB962C8B-B14F-4D97-AF65-F5344CB8AC3E}">
        <p14:creationId xmlns:p14="http://schemas.microsoft.com/office/powerpoint/2010/main" val="9825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A8149-EDD0-9E47-AEF8-646F63F09B79}"/>
              </a:ext>
            </a:extLst>
          </p:cNvPr>
          <p:cNvSpPr>
            <a:spLocks noGrp="1"/>
          </p:cNvSpPr>
          <p:nvPr>
            <p:ph type="title"/>
          </p:nvPr>
        </p:nvSpPr>
        <p:spPr/>
        <p:txBody>
          <a:bodyPr/>
          <a:lstStyle/>
          <a:p>
            <a:r>
              <a:rPr lang="en-US" dirty="0"/>
              <a:t> Recurrent Tracking</a:t>
            </a:r>
          </a:p>
        </p:txBody>
      </p:sp>
      <p:sp>
        <p:nvSpPr>
          <p:cNvPr id="4" name="Slide Number Placeholder 3">
            <a:extLst>
              <a:ext uri="{FF2B5EF4-FFF2-40B4-BE49-F238E27FC236}">
                <a16:creationId xmlns:a16="http://schemas.microsoft.com/office/drawing/2014/main" id="{D0F43DDA-A9B7-E441-986B-43BA6FA3DBFB}"/>
              </a:ext>
            </a:extLst>
          </p:cNvPr>
          <p:cNvSpPr>
            <a:spLocks noGrp="1"/>
          </p:cNvSpPr>
          <p:nvPr>
            <p:ph type="sldNum" sz="quarter" idx="12"/>
          </p:nvPr>
        </p:nvSpPr>
        <p:spPr/>
        <p:txBody>
          <a:bodyPr/>
          <a:lstStyle/>
          <a:p>
            <a:fld id="{90338718-CCDB-0046-9DF1-89ED948D6EDA}" type="slidenum">
              <a:rPr lang="en-US" smtClean="0"/>
              <a:pPr/>
              <a:t>51</a:t>
            </a:fld>
            <a:endParaRPr lang="en-US" dirty="0"/>
          </a:p>
        </p:txBody>
      </p:sp>
      <p:cxnSp>
        <p:nvCxnSpPr>
          <p:cNvPr id="198" name="Straight Arrow Connector 197">
            <a:extLst>
              <a:ext uri="{FF2B5EF4-FFF2-40B4-BE49-F238E27FC236}">
                <a16:creationId xmlns:a16="http://schemas.microsoft.com/office/drawing/2014/main" id="{C0D51CE7-8946-FA48-A107-A18425623DB9}"/>
              </a:ext>
            </a:extLst>
          </p:cNvPr>
          <p:cNvCxnSpPr>
            <a:stCxn id="179" idx="1"/>
            <a:endCxn id="188" idx="3"/>
          </p:cNvCxnSpPr>
          <p:nvPr/>
        </p:nvCxnSpPr>
        <p:spPr>
          <a:xfrm flipH="1">
            <a:off x="9483592" y="5699427"/>
            <a:ext cx="2423459" cy="0"/>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6A541C32-F781-8B46-A9C1-E12DD2BEE0B2}"/>
              </a:ext>
            </a:extLst>
          </p:cNvPr>
          <p:cNvCxnSpPr>
            <a:cxnSpLocks/>
            <a:stCxn id="188" idx="1"/>
            <a:endCxn id="195" idx="3"/>
          </p:cNvCxnSpPr>
          <p:nvPr/>
        </p:nvCxnSpPr>
        <p:spPr>
          <a:xfrm flipH="1">
            <a:off x="5078053" y="5699427"/>
            <a:ext cx="2395337" cy="18071"/>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9" name="Curved Connector 248">
            <a:extLst>
              <a:ext uri="{FF2B5EF4-FFF2-40B4-BE49-F238E27FC236}">
                <a16:creationId xmlns:a16="http://schemas.microsoft.com/office/drawing/2014/main" id="{808B149B-07BB-AC4E-B68F-DA18E715141C}"/>
              </a:ext>
            </a:extLst>
          </p:cNvPr>
          <p:cNvCxnSpPr>
            <a:stCxn id="195" idx="1"/>
            <a:endCxn id="207" idx="1"/>
          </p:cNvCxnSpPr>
          <p:nvPr/>
        </p:nvCxnSpPr>
        <p:spPr>
          <a:xfrm rot="10800000" flipH="1" flipV="1">
            <a:off x="3067851" y="5717498"/>
            <a:ext cx="52036" cy="3594470"/>
          </a:xfrm>
          <a:prstGeom prst="curvedConnector3">
            <a:avLst>
              <a:gd name="adj1" fmla="val -2026289"/>
            </a:avLst>
          </a:prstGeom>
          <a:ln w="635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E975D04C-4682-5046-8DEC-A4EBC619DBE1}"/>
              </a:ext>
            </a:extLst>
          </p:cNvPr>
          <p:cNvCxnSpPr>
            <a:cxnSpLocks/>
            <a:stCxn id="207" idx="3"/>
            <a:endCxn id="230" idx="1"/>
          </p:cNvCxnSpPr>
          <p:nvPr/>
        </p:nvCxnSpPr>
        <p:spPr>
          <a:xfrm flipV="1">
            <a:off x="5130089" y="9311963"/>
            <a:ext cx="2335778" cy="5"/>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5459029-0551-D947-A6AD-CBF3D4558C60}"/>
              </a:ext>
            </a:extLst>
          </p:cNvPr>
          <p:cNvCxnSpPr>
            <a:cxnSpLocks/>
            <a:stCxn id="230" idx="3"/>
            <a:endCxn id="237" idx="1"/>
          </p:cNvCxnSpPr>
          <p:nvPr/>
        </p:nvCxnSpPr>
        <p:spPr>
          <a:xfrm>
            <a:off x="9476069" y="9311963"/>
            <a:ext cx="2423459" cy="0"/>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03" name="Group 302">
            <a:extLst>
              <a:ext uri="{FF2B5EF4-FFF2-40B4-BE49-F238E27FC236}">
                <a16:creationId xmlns:a16="http://schemas.microsoft.com/office/drawing/2014/main" id="{1324EE9F-5D90-8E4E-B335-DF2277364F3F}"/>
              </a:ext>
            </a:extLst>
          </p:cNvPr>
          <p:cNvGrpSpPr/>
          <p:nvPr/>
        </p:nvGrpSpPr>
        <p:grpSpPr>
          <a:xfrm>
            <a:off x="13932298" y="8740484"/>
            <a:ext cx="2814129" cy="1179105"/>
            <a:chOff x="13932298" y="8740484"/>
            <a:chExt cx="2814129" cy="1179105"/>
          </a:xfrm>
        </p:grpSpPr>
        <p:cxnSp>
          <p:nvCxnSpPr>
            <p:cNvPr id="253" name="Straight Arrow Connector 252">
              <a:extLst>
                <a:ext uri="{FF2B5EF4-FFF2-40B4-BE49-F238E27FC236}">
                  <a16:creationId xmlns:a16="http://schemas.microsoft.com/office/drawing/2014/main" id="{16AE8306-4906-4148-B298-0CAE561F191D}"/>
                </a:ext>
              </a:extLst>
            </p:cNvPr>
            <p:cNvCxnSpPr/>
            <p:nvPr/>
          </p:nvCxnSpPr>
          <p:spPr>
            <a:xfrm flipH="1">
              <a:off x="13932298" y="9311963"/>
              <a:ext cx="1504777" cy="0"/>
            </a:xfrm>
            <a:prstGeom prst="straightConnector1">
              <a:avLst/>
            </a:prstGeom>
            <a:ln w="63500" cmpd="sng">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6" name="TextBox 285">
                  <a:extLst>
                    <a:ext uri="{FF2B5EF4-FFF2-40B4-BE49-F238E27FC236}">
                      <a16:creationId xmlns:a16="http://schemas.microsoft.com/office/drawing/2014/main" id="{1A15BCEA-B04F-4740-8BA1-7B5E90FD9E13}"/>
                    </a:ext>
                  </a:extLst>
                </p:cNvPr>
                <p:cNvSpPr txBox="1"/>
                <p:nvPr/>
              </p:nvSpPr>
              <p:spPr>
                <a:xfrm>
                  <a:off x="15537955" y="8740484"/>
                  <a:ext cx="1208472"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000" i="1">
                                <a:latin typeface="Cambria Math" panose="02040503050406030204" pitchFamily="18" charset="0"/>
                              </a:rPr>
                            </m:ctrlPr>
                          </m:sSubSupPr>
                          <m:e>
                            <m:acc>
                              <m:accPr>
                                <m:chr m:val="̂"/>
                                <m:ctrlPr>
                                  <a:rPr lang="en-US" sz="7000" i="1">
                                    <a:latin typeface="Cambria Math" panose="02040503050406030204" pitchFamily="18" charset="0"/>
                                  </a:rPr>
                                </m:ctrlPr>
                              </m:accPr>
                              <m:e>
                                <m:r>
                                  <a:rPr lang="en-US" sz="7000" i="1">
                                    <a:latin typeface="Cambria Math" panose="02040503050406030204" pitchFamily="18" charset="0"/>
                                  </a:rPr>
                                  <m:t>𝑥</m:t>
                                </m:r>
                              </m:e>
                            </m:acc>
                          </m:e>
                          <m:sub>
                            <m:r>
                              <a:rPr lang="en-US" sz="7000" i="1">
                                <a:latin typeface="Cambria Math" panose="02040503050406030204" pitchFamily="18" charset="0"/>
                              </a:rPr>
                              <m:t>𝑡</m:t>
                            </m:r>
                          </m:sub>
                          <m:sup>
                            <m:r>
                              <a:rPr lang="en-US" sz="7000" i="1">
                                <a:latin typeface="Cambria Math" panose="02040503050406030204" pitchFamily="18" charset="0"/>
                              </a:rPr>
                              <m:t>𝑝</m:t>
                            </m:r>
                          </m:sup>
                        </m:sSubSup>
                      </m:oMath>
                    </m:oMathPara>
                  </a14:m>
                  <a:endParaRPr lang="en-US" sz="7000" dirty="0"/>
                </a:p>
              </p:txBody>
            </p:sp>
          </mc:Choice>
          <mc:Fallback xmlns="">
            <p:sp>
              <p:nvSpPr>
                <p:cNvPr id="286" name="TextBox 285">
                  <a:extLst>
                    <a:ext uri="{FF2B5EF4-FFF2-40B4-BE49-F238E27FC236}">
                      <a16:creationId xmlns:a16="http://schemas.microsoft.com/office/drawing/2014/main" id="{1A15BCEA-B04F-4740-8BA1-7B5E90FD9E13}"/>
                    </a:ext>
                  </a:extLst>
                </p:cNvPr>
                <p:cNvSpPr txBox="1">
                  <a:spLocks noRot="1" noChangeAspect="1" noMove="1" noResize="1" noEditPoints="1" noAdjustHandles="1" noChangeArrowheads="1" noChangeShapeType="1" noTextEdit="1"/>
                </p:cNvSpPr>
                <p:nvPr/>
              </p:nvSpPr>
              <p:spPr>
                <a:xfrm>
                  <a:off x="15537955" y="8740484"/>
                  <a:ext cx="1208472" cy="1179105"/>
                </a:xfrm>
                <a:prstGeom prst="rect">
                  <a:avLst/>
                </a:prstGeom>
                <a:blipFill>
                  <a:blip r:embed="rId8"/>
                  <a:stretch>
                    <a:fillRect l="-8247" t="-8511" r="-5155" b="-17021"/>
                  </a:stretch>
                </a:blipFill>
              </p:spPr>
              <p:txBody>
                <a:bodyPr/>
                <a:lstStyle/>
                <a:p>
                  <a:r>
                    <a:rPr lang="en-US">
                      <a:noFill/>
                    </a:rPr>
                    <a:t> </a:t>
                  </a:r>
                </a:p>
              </p:txBody>
            </p:sp>
          </mc:Fallback>
        </mc:AlternateContent>
      </p:grpSp>
      <p:grpSp>
        <p:nvGrpSpPr>
          <p:cNvPr id="310" name="Group 309">
            <a:extLst>
              <a:ext uri="{FF2B5EF4-FFF2-40B4-BE49-F238E27FC236}">
                <a16:creationId xmlns:a16="http://schemas.microsoft.com/office/drawing/2014/main" id="{8731DF5F-4F04-9446-9C5A-724B37306F5C}"/>
              </a:ext>
            </a:extLst>
          </p:cNvPr>
          <p:cNvGrpSpPr/>
          <p:nvPr/>
        </p:nvGrpSpPr>
        <p:grpSpPr>
          <a:xfrm>
            <a:off x="11907051" y="3111207"/>
            <a:ext cx="4839376" cy="3563252"/>
            <a:chOff x="11907051" y="3111207"/>
            <a:chExt cx="4839376" cy="3563252"/>
          </a:xfrm>
        </p:grpSpPr>
        <p:grpSp>
          <p:nvGrpSpPr>
            <p:cNvPr id="292" name="Group 291">
              <a:extLst>
                <a:ext uri="{FF2B5EF4-FFF2-40B4-BE49-F238E27FC236}">
                  <a16:creationId xmlns:a16="http://schemas.microsoft.com/office/drawing/2014/main" id="{757749AF-9F26-CC45-9C3A-4BF22F9C88B5}"/>
                </a:ext>
              </a:extLst>
            </p:cNvPr>
            <p:cNvGrpSpPr/>
            <p:nvPr/>
          </p:nvGrpSpPr>
          <p:grpSpPr>
            <a:xfrm>
              <a:off x="11907051" y="3111207"/>
              <a:ext cx="4839376" cy="3563252"/>
              <a:chOff x="11907051" y="3111207"/>
              <a:chExt cx="4839376" cy="3563252"/>
            </a:xfrm>
          </p:grpSpPr>
          <p:grpSp>
            <p:nvGrpSpPr>
              <p:cNvPr id="181" name="Group 180">
                <a:extLst>
                  <a:ext uri="{FF2B5EF4-FFF2-40B4-BE49-F238E27FC236}">
                    <a16:creationId xmlns:a16="http://schemas.microsoft.com/office/drawing/2014/main" id="{421C2357-6739-B945-8154-364DE5BDF80C}"/>
                  </a:ext>
                </a:extLst>
              </p:cNvPr>
              <p:cNvGrpSpPr/>
              <p:nvPr/>
            </p:nvGrpSpPr>
            <p:grpSpPr>
              <a:xfrm>
                <a:off x="11907051" y="4724400"/>
                <a:ext cx="2025247" cy="1950059"/>
                <a:chOff x="10896600" y="8496113"/>
                <a:chExt cx="1338436" cy="1288746"/>
              </a:xfrm>
            </p:grpSpPr>
            <p:sp>
              <p:nvSpPr>
                <p:cNvPr id="175" name="Rounded Rectangle 174">
                  <a:extLst>
                    <a:ext uri="{FF2B5EF4-FFF2-40B4-BE49-F238E27FC236}">
                      <a16:creationId xmlns:a16="http://schemas.microsoft.com/office/drawing/2014/main" id="{517206F9-BE9D-4343-BEA9-FAABD56E85AF}"/>
                    </a:ext>
                  </a:extLst>
                </p:cNvPr>
                <p:cNvSpPr/>
                <p:nvPr/>
              </p:nvSpPr>
              <p:spPr>
                <a:xfrm>
                  <a:off x="10896603" y="8519999"/>
                  <a:ext cx="905389" cy="126486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ounded Rectangle 175">
                  <a:extLst>
                    <a:ext uri="{FF2B5EF4-FFF2-40B4-BE49-F238E27FC236}">
                      <a16:creationId xmlns:a16="http://schemas.microsoft.com/office/drawing/2014/main" id="{12A618AD-F43E-824B-8D16-51C146A9FC93}"/>
                    </a:ext>
                  </a:extLst>
                </p:cNvPr>
                <p:cNvSpPr/>
                <p:nvPr/>
              </p:nvSpPr>
              <p:spPr>
                <a:xfrm>
                  <a:off x="11329647" y="8496119"/>
                  <a:ext cx="905389" cy="1288740"/>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AEDF4A3C-80BE-D74D-9727-A4652324F3EA}"/>
                    </a:ext>
                  </a:extLst>
                </p:cNvPr>
                <p:cNvSpPr/>
                <p:nvPr/>
              </p:nvSpPr>
              <p:spPr>
                <a:xfrm>
                  <a:off x="11319707" y="8516815"/>
                  <a:ext cx="482281" cy="12680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ounded Rectangle 178">
                  <a:extLst>
                    <a:ext uri="{FF2B5EF4-FFF2-40B4-BE49-F238E27FC236}">
                      <a16:creationId xmlns:a16="http://schemas.microsoft.com/office/drawing/2014/main" id="{6F274013-2321-AA42-BF53-3F4D31EE2B45}"/>
                    </a:ext>
                  </a:extLst>
                </p:cNvPr>
                <p:cNvSpPr/>
                <p:nvPr/>
              </p:nvSpPr>
              <p:spPr>
                <a:xfrm>
                  <a:off x="10896600" y="8496113"/>
                  <a:ext cx="1328493" cy="1288743"/>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1" name="Straight Arrow Connector 250">
                <a:extLst>
                  <a:ext uri="{FF2B5EF4-FFF2-40B4-BE49-F238E27FC236}">
                    <a16:creationId xmlns:a16="http://schemas.microsoft.com/office/drawing/2014/main" id="{26CA8E6C-0F2E-864F-84EC-FD6131EFDE4F}"/>
                  </a:ext>
                </a:extLst>
              </p:cNvPr>
              <p:cNvCxnSpPr/>
              <p:nvPr/>
            </p:nvCxnSpPr>
            <p:spPr>
              <a:xfrm flipH="1">
                <a:off x="13932298" y="5699427"/>
                <a:ext cx="1504777" cy="0"/>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14F35EEB-EB6A-C74C-AB9C-05296FC5E426}"/>
                      </a:ext>
                    </a:extLst>
                  </p:cNvPr>
                  <p:cNvSpPr txBox="1"/>
                  <p:nvPr/>
                </p:nvSpPr>
                <p:spPr>
                  <a:xfrm>
                    <a:off x="15537955" y="5109874"/>
                    <a:ext cx="1208472"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000" b="0" i="1" smtClean="0">
                                  <a:latin typeface="Cambria Math" panose="02040503050406030204" pitchFamily="18" charset="0"/>
                                </a:rPr>
                              </m:ctrlPr>
                            </m:sSubSupPr>
                            <m:e>
                              <m:r>
                                <a:rPr lang="en-US" sz="7000" b="0" i="1" smtClean="0">
                                  <a:latin typeface="Cambria Math" panose="02040503050406030204" pitchFamily="18" charset="0"/>
                                </a:rPr>
                                <m:t>𝑥</m:t>
                              </m:r>
                            </m:e>
                            <m:sub>
                              <m:r>
                                <a:rPr lang="en-US" sz="7000" b="0" i="1" smtClean="0">
                                  <a:latin typeface="Cambria Math" panose="02040503050406030204" pitchFamily="18" charset="0"/>
                                </a:rPr>
                                <m:t>𝑡</m:t>
                              </m:r>
                            </m:sub>
                            <m:sup>
                              <m:r>
                                <a:rPr lang="en-US" sz="7000" b="0" i="1" smtClean="0">
                                  <a:latin typeface="Cambria Math" panose="02040503050406030204" pitchFamily="18" charset="0"/>
                                </a:rPr>
                                <m:t>𝑝</m:t>
                              </m:r>
                            </m:sup>
                          </m:sSubSup>
                        </m:oMath>
                      </m:oMathPara>
                    </a14:m>
                    <a:endParaRPr lang="en-US" sz="7000" dirty="0"/>
                  </a:p>
                </p:txBody>
              </p:sp>
            </mc:Choice>
            <mc:Fallback xmlns="">
              <p:sp>
                <p:nvSpPr>
                  <p:cNvPr id="254" name="TextBox 253">
                    <a:extLst>
                      <a:ext uri="{FF2B5EF4-FFF2-40B4-BE49-F238E27FC236}">
                        <a16:creationId xmlns:a16="http://schemas.microsoft.com/office/drawing/2014/main" id="{14F35EEB-EB6A-C74C-AB9C-05296FC5E426}"/>
                      </a:ext>
                    </a:extLst>
                  </p:cNvPr>
                  <p:cNvSpPr txBox="1">
                    <a:spLocks noRot="1" noChangeAspect="1" noMove="1" noResize="1" noEditPoints="1" noAdjustHandles="1" noChangeArrowheads="1" noChangeShapeType="1" noTextEdit="1"/>
                  </p:cNvSpPr>
                  <p:nvPr/>
                </p:nvSpPr>
                <p:spPr>
                  <a:xfrm>
                    <a:off x="15537955" y="5109874"/>
                    <a:ext cx="1208472" cy="1179105"/>
                  </a:xfrm>
                  <a:prstGeom prst="rect">
                    <a:avLst/>
                  </a:prstGeom>
                  <a:blipFill>
                    <a:blip r:embed="rId9"/>
                    <a:stretch>
                      <a:fillRect l="-7216" r="-5155"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5" name="TextBox 254">
                    <a:extLst>
                      <a:ext uri="{FF2B5EF4-FFF2-40B4-BE49-F238E27FC236}">
                        <a16:creationId xmlns:a16="http://schemas.microsoft.com/office/drawing/2014/main" id="{87C43FE8-9290-1F49-8F6F-450C71D6464D}"/>
                      </a:ext>
                    </a:extLst>
                  </p:cNvPr>
                  <p:cNvSpPr txBox="1"/>
                  <p:nvPr/>
                </p:nvSpPr>
                <p:spPr>
                  <a:xfrm>
                    <a:off x="12101684" y="3111207"/>
                    <a:ext cx="148598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𝑡</m:t>
                          </m:r>
                          <m:r>
                            <a:rPr lang="en-US" sz="4800" b="0" i="1" smtClean="0">
                              <a:latin typeface="Cambria Math" panose="02040503050406030204" pitchFamily="18" charset="0"/>
                            </a:rPr>
                            <m:t>−1</m:t>
                          </m:r>
                        </m:oMath>
                      </m:oMathPara>
                    </a14:m>
                    <a:endParaRPr lang="en-US" sz="4800" dirty="0"/>
                  </a:p>
                </p:txBody>
              </p:sp>
            </mc:Choice>
            <mc:Fallback xmlns="">
              <p:sp>
                <p:nvSpPr>
                  <p:cNvPr id="255" name="TextBox 254">
                    <a:extLst>
                      <a:ext uri="{FF2B5EF4-FFF2-40B4-BE49-F238E27FC236}">
                        <a16:creationId xmlns:a16="http://schemas.microsoft.com/office/drawing/2014/main" id="{87C43FE8-9290-1F49-8F6F-450C71D6464D}"/>
                      </a:ext>
                    </a:extLst>
                  </p:cNvPr>
                  <p:cNvSpPr txBox="1">
                    <a:spLocks noRot="1" noChangeAspect="1" noMove="1" noResize="1" noEditPoints="1" noAdjustHandles="1" noChangeArrowheads="1" noChangeShapeType="1" noTextEdit="1"/>
                  </p:cNvSpPr>
                  <p:nvPr/>
                </p:nvSpPr>
                <p:spPr>
                  <a:xfrm>
                    <a:off x="12101684" y="3111207"/>
                    <a:ext cx="1485984" cy="738664"/>
                  </a:xfrm>
                  <a:prstGeom prst="rect">
                    <a:avLst/>
                  </a:prstGeom>
                  <a:blipFill>
                    <a:blip r:embed="rId10"/>
                    <a:stretch>
                      <a:fillRect l="-5932" r="-7627" b="-50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4" name="Rectangle 303">
                  <a:extLst>
                    <a:ext uri="{FF2B5EF4-FFF2-40B4-BE49-F238E27FC236}">
                      <a16:creationId xmlns:a16="http://schemas.microsoft.com/office/drawing/2014/main" id="{B6D724DE-5465-684A-AF93-4A5742DEB49F}"/>
                    </a:ext>
                  </a:extLst>
                </p:cNvPr>
                <p:cNvSpPr/>
                <p:nvPr/>
              </p:nvSpPr>
              <p:spPr>
                <a:xfrm>
                  <a:off x="12221589" y="4954985"/>
                  <a:ext cx="1399742"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9600" i="1" smtClean="0">
                            <a:solidFill>
                              <a:schemeClr val="bg1"/>
                            </a:solidFill>
                            <a:latin typeface="Cambria Math" panose="02040503050406030204" pitchFamily="18" charset="0"/>
                            <a:ea typeface="Cambria Math" panose="02040503050406030204" pitchFamily="18" charset="0"/>
                          </a:rPr>
                          <m:t>ℱ</m:t>
                        </m:r>
                      </m:oMath>
                    </m:oMathPara>
                  </a14:m>
                  <a:endParaRPr lang="en-US" sz="9600" dirty="0"/>
                </a:p>
              </p:txBody>
            </p:sp>
          </mc:Choice>
          <mc:Fallback xmlns="">
            <p:sp>
              <p:nvSpPr>
                <p:cNvPr id="304" name="Rectangle 303">
                  <a:extLst>
                    <a:ext uri="{FF2B5EF4-FFF2-40B4-BE49-F238E27FC236}">
                      <a16:creationId xmlns:a16="http://schemas.microsoft.com/office/drawing/2014/main" id="{B6D724DE-5465-684A-AF93-4A5742DEB49F}"/>
                    </a:ext>
                  </a:extLst>
                </p:cNvPr>
                <p:cNvSpPr>
                  <a:spLocks noRot="1" noChangeAspect="1" noMove="1" noResize="1" noEditPoints="1" noAdjustHandles="1" noChangeArrowheads="1" noChangeShapeType="1" noTextEdit="1"/>
                </p:cNvSpPr>
                <p:nvPr/>
              </p:nvSpPr>
              <p:spPr>
                <a:xfrm>
                  <a:off x="12221589" y="4954985"/>
                  <a:ext cx="1399742" cy="1569660"/>
                </a:xfrm>
                <a:prstGeom prst="rect">
                  <a:avLst/>
                </a:prstGeom>
                <a:blipFill>
                  <a:blip r:embed="rId11"/>
                  <a:stretch>
                    <a:fillRect l="-10714" r="-7143" b="-2400"/>
                  </a:stretch>
                </a:blipFill>
              </p:spPr>
              <p:txBody>
                <a:bodyPr/>
                <a:lstStyle/>
                <a:p>
                  <a:r>
                    <a:rPr lang="en-US">
                      <a:noFill/>
                    </a:rPr>
                    <a:t> </a:t>
                  </a:r>
                </a:p>
              </p:txBody>
            </p:sp>
          </mc:Fallback>
        </mc:AlternateContent>
      </p:grpSp>
      <p:grpSp>
        <p:nvGrpSpPr>
          <p:cNvPr id="315" name="Group 314">
            <a:extLst>
              <a:ext uri="{FF2B5EF4-FFF2-40B4-BE49-F238E27FC236}">
                <a16:creationId xmlns:a16="http://schemas.microsoft.com/office/drawing/2014/main" id="{185BF4EC-08EE-7044-B181-0E1074719244}"/>
              </a:ext>
            </a:extLst>
          </p:cNvPr>
          <p:cNvGrpSpPr/>
          <p:nvPr/>
        </p:nvGrpSpPr>
        <p:grpSpPr>
          <a:xfrm>
            <a:off x="11899528" y="8336936"/>
            <a:ext cx="2025247" cy="3700116"/>
            <a:chOff x="11899528" y="8336936"/>
            <a:chExt cx="2025247" cy="3700116"/>
          </a:xfrm>
        </p:grpSpPr>
        <p:grpSp>
          <p:nvGrpSpPr>
            <p:cNvPr id="302" name="Group 301">
              <a:extLst>
                <a:ext uri="{FF2B5EF4-FFF2-40B4-BE49-F238E27FC236}">
                  <a16:creationId xmlns:a16="http://schemas.microsoft.com/office/drawing/2014/main" id="{51669DC1-42E6-0049-953B-28F158F9EC9F}"/>
                </a:ext>
              </a:extLst>
            </p:cNvPr>
            <p:cNvGrpSpPr/>
            <p:nvPr/>
          </p:nvGrpSpPr>
          <p:grpSpPr>
            <a:xfrm>
              <a:off x="11899528" y="8336936"/>
              <a:ext cx="2025247" cy="3700116"/>
              <a:chOff x="11899528" y="8336936"/>
              <a:chExt cx="2025247" cy="3700116"/>
            </a:xfrm>
          </p:grpSpPr>
          <p:grpSp>
            <p:nvGrpSpPr>
              <p:cNvPr id="232" name="Group 231">
                <a:extLst>
                  <a:ext uri="{FF2B5EF4-FFF2-40B4-BE49-F238E27FC236}">
                    <a16:creationId xmlns:a16="http://schemas.microsoft.com/office/drawing/2014/main" id="{50E37B93-2E80-C34E-97D3-AF368A4AB2F9}"/>
                  </a:ext>
                </a:extLst>
              </p:cNvPr>
              <p:cNvGrpSpPr/>
              <p:nvPr/>
            </p:nvGrpSpPr>
            <p:grpSpPr>
              <a:xfrm>
                <a:off x="11899528" y="8336936"/>
                <a:ext cx="2025247" cy="1950059"/>
                <a:chOff x="3589389" y="8032141"/>
                <a:chExt cx="2025247" cy="1950059"/>
              </a:xfrm>
            </p:grpSpPr>
            <p:sp>
              <p:nvSpPr>
                <p:cNvPr id="233" name="Rounded Rectangle 232">
                  <a:extLst>
                    <a:ext uri="{FF2B5EF4-FFF2-40B4-BE49-F238E27FC236}">
                      <a16:creationId xmlns:a16="http://schemas.microsoft.com/office/drawing/2014/main" id="{154C4A5C-C116-204E-85CA-C014121B9C0F}"/>
                    </a:ext>
                  </a:extLst>
                </p:cNvPr>
                <p:cNvSpPr/>
                <p:nvPr/>
              </p:nvSpPr>
              <p:spPr>
                <a:xfrm>
                  <a:off x="3589394" y="8068284"/>
                  <a:ext cx="1369984" cy="1913916"/>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ounded Rectangle 233">
                  <a:extLst>
                    <a:ext uri="{FF2B5EF4-FFF2-40B4-BE49-F238E27FC236}">
                      <a16:creationId xmlns:a16="http://schemas.microsoft.com/office/drawing/2014/main" id="{E900A8D3-1AD4-A946-9692-34A21DA19FC8}"/>
                    </a:ext>
                  </a:extLst>
                </p:cNvPr>
                <p:cNvSpPr/>
                <p:nvPr/>
              </p:nvSpPr>
              <p:spPr>
                <a:xfrm>
                  <a:off x="4244652" y="8032150"/>
                  <a:ext cx="1369984" cy="195005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ectangle 234">
                  <a:extLst>
                    <a:ext uri="{FF2B5EF4-FFF2-40B4-BE49-F238E27FC236}">
                      <a16:creationId xmlns:a16="http://schemas.microsoft.com/office/drawing/2014/main" id="{6C0548F7-46AE-3C43-880A-FD5D7A177BBF}"/>
                    </a:ext>
                  </a:extLst>
                </p:cNvPr>
                <p:cNvSpPr/>
                <p:nvPr/>
              </p:nvSpPr>
              <p:spPr>
                <a:xfrm>
                  <a:off x="4229611" y="8063466"/>
                  <a:ext cx="729761" cy="191873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a:extLst>
                    <a:ext uri="{FF2B5EF4-FFF2-40B4-BE49-F238E27FC236}">
                      <a16:creationId xmlns:a16="http://schemas.microsoft.com/office/drawing/2014/main" id="{6912100F-C4FF-1041-85BA-7A3620E70097}"/>
                    </a:ext>
                  </a:extLst>
                </p:cNvPr>
                <p:cNvSpPr/>
                <p:nvPr/>
              </p:nvSpPr>
              <p:spPr>
                <a:xfrm>
                  <a:off x="3589389" y="8032141"/>
                  <a:ext cx="2010202" cy="1950054"/>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BCB03673-240E-274C-A910-4E32B77AEADA}"/>
                      </a:ext>
                    </a:extLst>
                  </p:cNvPr>
                  <p:cNvSpPr txBox="1"/>
                  <p:nvPr/>
                </p:nvSpPr>
                <p:spPr>
                  <a:xfrm>
                    <a:off x="12654978" y="11298388"/>
                    <a:ext cx="514352"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𝑡</m:t>
                          </m:r>
                        </m:oMath>
                      </m:oMathPara>
                    </a14:m>
                    <a:endParaRPr lang="en-US" sz="4800" dirty="0"/>
                  </a:p>
                </p:txBody>
              </p:sp>
            </mc:Choice>
            <mc:Fallback xmlns="">
              <p:sp>
                <p:nvSpPr>
                  <p:cNvPr id="281" name="TextBox 280">
                    <a:extLst>
                      <a:ext uri="{FF2B5EF4-FFF2-40B4-BE49-F238E27FC236}">
                        <a16:creationId xmlns:a16="http://schemas.microsoft.com/office/drawing/2014/main" id="{BCB03673-240E-274C-A910-4E32B77AEADA}"/>
                      </a:ext>
                    </a:extLst>
                  </p:cNvPr>
                  <p:cNvSpPr txBox="1">
                    <a:spLocks noRot="1" noChangeAspect="1" noMove="1" noResize="1" noEditPoints="1" noAdjustHandles="1" noChangeArrowheads="1" noChangeShapeType="1" noTextEdit="1"/>
                  </p:cNvSpPr>
                  <p:nvPr/>
                </p:nvSpPr>
                <p:spPr>
                  <a:xfrm>
                    <a:off x="12654978" y="11298388"/>
                    <a:ext cx="514352" cy="738664"/>
                  </a:xfrm>
                  <a:prstGeom prst="rect">
                    <a:avLst/>
                  </a:prstGeom>
                  <a:blipFill>
                    <a:blip r:embed="rId12"/>
                    <a:stretch>
                      <a:fillRect l="-9756" r="-487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5" name="Rectangle 304">
                  <a:extLst>
                    <a:ext uri="{FF2B5EF4-FFF2-40B4-BE49-F238E27FC236}">
                      <a16:creationId xmlns:a16="http://schemas.microsoft.com/office/drawing/2014/main" id="{8F1E5821-6FB6-9548-969E-7B88D3AFFD3A}"/>
                    </a:ext>
                  </a:extLst>
                </p:cNvPr>
                <p:cNvSpPr/>
                <p:nvPr/>
              </p:nvSpPr>
              <p:spPr>
                <a:xfrm>
                  <a:off x="12221589" y="8527132"/>
                  <a:ext cx="1399742"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9600" i="1">
                            <a:solidFill>
                              <a:schemeClr val="bg1"/>
                            </a:solidFill>
                            <a:latin typeface="Cambria Math" panose="02040503050406030204" pitchFamily="18" charset="0"/>
                            <a:ea typeface="Cambria Math" panose="02040503050406030204" pitchFamily="18" charset="0"/>
                          </a:rPr>
                          <m:t>ℱ</m:t>
                        </m:r>
                      </m:oMath>
                    </m:oMathPara>
                  </a14:m>
                  <a:endParaRPr lang="en-US" sz="9600" dirty="0"/>
                </a:p>
              </p:txBody>
            </p:sp>
          </mc:Choice>
          <mc:Fallback xmlns="">
            <p:sp>
              <p:nvSpPr>
                <p:cNvPr id="305" name="Rectangle 304">
                  <a:extLst>
                    <a:ext uri="{FF2B5EF4-FFF2-40B4-BE49-F238E27FC236}">
                      <a16:creationId xmlns:a16="http://schemas.microsoft.com/office/drawing/2014/main" id="{8F1E5821-6FB6-9548-969E-7B88D3AFFD3A}"/>
                    </a:ext>
                  </a:extLst>
                </p:cNvPr>
                <p:cNvSpPr>
                  <a:spLocks noRot="1" noChangeAspect="1" noMove="1" noResize="1" noEditPoints="1" noAdjustHandles="1" noChangeArrowheads="1" noChangeShapeType="1" noTextEdit="1"/>
                </p:cNvSpPr>
                <p:nvPr/>
              </p:nvSpPr>
              <p:spPr>
                <a:xfrm>
                  <a:off x="12221589" y="8527132"/>
                  <a:ext cx="1399742" cy="1569660"/>
                </a:xfrm>
                <a:prstGeom prst="rect">
                  <a:avLst/>
                </a:prstGeom>
                <a:blipFill>
                  <a:blip r:embed="rId13"/>
                  <a:stretch>
                    <a:fillRect l="-10714" r="-7143" b="-2400"/>
                  </a:stretch>
                </a:blipFill>
              </p:spPr>
              <p:txBody>
                <a:bodyPr/>
                <a:lstStyle/>
                <a:p>
                  <a:r>
                    <a:rPr lang="en-US">
                      <a:noFill/>
                    </a:rPr>
                    <a:t> </a:t>
                  </a:r>
                </a:p>
              </p:txBody>
            </p:sp>
          </mc:Fallback>
        </mc:AlternateContent>
      </p:grpSp>
      <p:grpSp>
        <p:nvGrpSpPr>
          <p:cNvPr id="314" name="Group 313">
            <a:extLst>
              <a:ext uri="{FF2B5EF4-FFF2-40B4-BE49-F238E27FC236}">
                <a16:creationId xmlns:a16="http://schemas.microsoft.com/office/drawing/2014/main" id="{7432307D-7A24-624C-A91D-F87B3C981E59}"/>
              </a:ext>
            </a:extLst>
          </p:cNvPr>
          <p:cNvGrpSpPr/>
          <p:nvPr/>
        </p:nvGrpSpPr>
        <p:grpSpPr>
          <a:xfrm>
            <a:off x="7465867" y="8336936"/>
            <a:ext cx="2025247" cy="3700116"/>
            <a:chOff x="7465867" y="8336936"/>
            <a:chExt cx="2025247" cy="3700116"/>
          </a:xfrm>
        </p:grpSpPr>
        <p:grpSp>
          <p:nvGrpSpPr>
            <p:cNvPr id="300" name="Group 299">
              <a:extLst>
                <a:ext uri="{FF2B5EF4-FFF2-40B4-BE49-F238E27FC236}">
                  <a16:creationId xmlns:a16="http://schemas.microsoft.com/office/drawing/2014/main" id="{C602DBA6-4E8C-824F-9A95-A2506EF32159}"/>
                </a:ext>
              </a:extLst>
            </p:cNvPr>
            <p:cNvGrpSpPr/>
            <p:nvPr/>
          </p:nvGrpSpPr>
          <p:grpSpPr>
            <a:xfrm>
              <a:off x="7465867" y="8336936"/>
              <a:ext cx="2025247" cy="3700116"/>
              <a:chOff x="7465867" y="8336936"/>
              <a:chExt cx="2025247" cy="3700116"/>
            </a:xfrm>
          </p:grpSpPr>
          <p:grpSp>
            <p:nvGrpSpPr>
              <p:cNvPr id="225" name="Group 224">
                <a:extLst>
                  <a:ext uri="{FF2B5EF4-FFF2-40B4-BE49-F238E27FC236}">
                    <a16:creationId xmlns:a16="http://schemas.microsoft.com/office/drawing/2014/main" id="{A30EA99C-29F2-854C-87B3-CE36967A29EE}"/>
                  </a:ext>
                </a:extLst>
              </p:cNvPr>
              <p:cNvGrpSpPr/>
              <p:nvPr/>
            </p:nvGrpSpPr>
            <p:grpSpPr>
              <a:xfrm>
                <a:off x="7465867" y="8336936"/>
                <a:ext cx="2025247" cy="1950059"/>
                <a:chOff x="3589389" y="8032141"/>
                <a:chExt cx="2025247" cy="1950059"/>
              </a:xfrm>
            </p:grpSpPr>
            <p:sp>
              <p:nvSpPr>
                <p:cNvPr id="226" name="Rounded Rectangle 225">
                  <a:extLst>
                    <a:ext uri="{FF2B5EF4-FFF2-40B4-BE49-F238E27FC236}">
                      <a16:creationId xmlns:a16="http://schemas.microsoft.com/office/drawing/2014/main" id="{4D148777-F0E3-A742-8BAA-5D9FC8E7140E}"/>
                    </a:ext>
                  </a:extLst>
                </p:cNvPr>
                <p:cNvSpPr/>
                <p:nvPr/>
              </p:nvSpPr>
              <p:spPr>
                <a:xfrm>
                  <a:off x="3589394" y="8068284"/>
                  <a:ext cx="1369984" cy="1913916"/>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ounded Rectangle 226">
                  <a:extLst>
                    <a:ext uri="{FF2B5EF4-FFF2-40B4-BE49-F238E27FC236}">
                      <a16:creationId xmlns:a16="http://schemas.microsoft.com/office/drawing/2014/main" id="{98C23666-41A8-6542-BBEF-1A6D660DDE29}"/>
                    </a:ext>
                  </a:extLst>
                </p:cNvPr>
                <p:cNvSpPr/>
                <p:nvPr/>
              </p:nvSpPr>
              <p:spPr>
                <a:xfrm>
                  <a:off x="4244652" y="8032150"/>
                  <a:ext cx="1369984" cy="195005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9EAB05D0-F6F1-7249-9EA4-922B2DFDA214}"/>
                    </a:ext>
                  </a:extLst>
                </p:cNvPr>
                <p:cNvSpPr/>
                <p:nvPr/>
              </p:nvSpPr>
              <p:spPr>
                <a:xfrm>
                  <a:off x="4229611" y="8063466"/>
                  <a:ext cx="729761" cy="191873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a:extLst>
                    <a:ext uri="{FF2B5EF4-FFF2-40B4-BE49-F238E27FC236}">
                      <a16:creationId xmlns:a16="http://schemas.microsoft.com/office/drawing/2014/main" id="{D2EE7D24-CE8F-0B4F-840C-79ECE4ECF75E}"/>
                    </a:ext>
                  </a:extLst>
                </p:cNvPr>
                <p:cNvSpPr/>
                <p:nvPr/>
              </p:nvSpPr>
              <p:spPr>
                <a:xfrm>
                  <a:off x="3589389" y="8032141"/>
                  <a:ext cx="2010202" cy="1950054"/>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99057F6C-27B0-854D-BDFA-361633BF45FD}"/>
                      </a:ext>
                    </a:extLst>
                  </p:cNvPr>
                  <p:cNvSpPr txBox="1"/>
                  <p:nvPr/>
                </p:nvSpPr>
                <p:spPr>
                  <a:xfrm>
                    <a:off x="7735499" y="11298388"/>
                    <a:ext cx="148598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𝑡</m:t>
                          </m:r>
                          <m:r>
                            <a:rPr lang="en-US" sz="4800" i="1" smtClean="0">
                              <a:latin typeface="Cambria Math" panose="02040503050406030204" pitchFamily="18" charset="0"/>
                            </a:rPr>
                            <m:t>−1</m:t>
                          </m:r>
                        </m:oMath>
                      </m:oMathPara>
                    </a14:m>
                    <a:endParaRPr lang="en-US" sz="4800" dirty="0"/>
                  </a:p>
                </p:txBody>
              </p:sp>
            </mc:Choice>
            <mc:Fallback xmlns="">
              <p:sp>
                <p:nvSpPr>
                  <p:cNvPr id="276" name="TextBox 275">
                    <a:extLst>
                      <a:ext uri="{FF2B5EF4-FFF2-40B4-BE49-F238E27FC236}">
                        <a16:creationId xmlns:a16="http://schemas.microsoft.com/office/drawing/2014/main" id="{99057F6C-27B0-854D-BDFA-361633BF45FD}"/>
                      </a:ext>
                    </a:extLst>
                  </p:cNvPr>
                  <p:cNvSpPr txBox="1">
                    <a:spLocks noRot="1" noChangeAspect="1" noMove="1" noResize="1" noEditPoints="1" noAdjustHandles="1" noChangeArrowheads="1" noChangeShapeType="1" noTextEdit="1"/>
                  </p:cNvSpPr>
                  <p:nvPr/>
                </p:nvSpPr>
                <p:spPr>
                  <a:xfrm>
                    <a:off x="7735499" y="11298388"/>
                    <a:ext cx="1485984" cy="738664"/>
                  </a:xfrm>
                  <a:prstGeom prst="rect">
                    <a:avLst/>
                  </a:prstGeom>
                  <a:blipFill>
                    <a:blip r:embed="rId14"/>
                    <a:stretch>
                      <a:fillRect l="-5932" r="-7627" b="-339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6" name="Rectangle 305">
                  <a:extLst>
                    <a:ext uri="{FF2B5EF4-FFF2-40B4-BE49-F238E27FC236}">
                      <a16:creationId xmlns:a16="http://schemas.microsoft.com/office/drawing/2014/main" id="{57D7694A-9400-E742-9298-0B0BDF38859B}"/>
                    </a:ext>
                  </a:extLst>
                </p:cNvPr>
                <p:cNvSpPr/>
                <p:nvPr/>
              </p:nvSpPr>
              <p:spPr>
                <a:xfrm>
                  <a:off x="7789879" y="8545209"/>
                  <a:ext cx="1399742"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9600" i="1">
                            <a:solidFill>
                              <a:schemeClr val="bg1"/>
                            </a:solidFill>
                            <a:latin typeface="Cambria Math" panose="02040503050406030204" pitchFamily="18" charset="0"/>
                            <a:ea typeface="Cambria Math" panose="02040503050406030204" pitchFamily="18" charset="0"/>
                          </a:rPr>
                          <m:t>ℱ</m:t>
                        </m:r>
                      </m:oMath>
                    </m:oMathPara>
                  </a14:m>
                  <a:endParaRPr lang="en-US" sz="9600" dirty="0"/>
                </a:p>
              </p:txBody>
            </p:sp>
          </mc:Choice>
          <mc:Fallback xmlns="">
            <p:sp>
              <p:nvSpPr>
                <p:cNvPr id="306" name="Rectangle 305">
                  <a:extLst>
                    <a:ext uri="{FF2B5EF4-FFF2-40B4-BE49-F238E27FC236}">
                      <a16:creationId xmlns:a16="http://schemas.microsoft.com/office/drawing/2014/main" id="{57D7694A-9400-E742-9298-0B0BDF38859B}"/>
                    </a:ext>
                  </a:extLst>
                </p:cNvPr>
                <p:cNvSpPr>
                  <a:spLocks noRot="1" noChangeAspect="1" noMove="1" noResize="1" noEditPoints="1" noAdjustHandles="1" noChangeArrowheads="1" noChangeShapeType="1" noTextEdit="1"/>
                </p:cNvSpPr>
                <p:nvPr/>
              </p:nvSpPr>
              <p:spPr>
                <a:xfrm>
                  <a:off x="7789879" y="8545209"/>
                  <a:ext cx="1399742" cy="1569660"/>
                </a:xfrm>
                <a:prstGeom prst="rect">
                  <a:avLst/>
                </a:prstGeom>
                <a:blipFill>
                  <a:blip r:embed="rId11"/>
                  <a:stretch>
                    <a:fillRect l="-10714" r="-7143" b="-3226"/>
                  </a:stretch>
                </a:blipFill>
              </p:spPr>
              <p:txBody>
                <a:bodyPr/>
                <a:lstStyle/>
                <a:p>
                  <a:r>
                    <a:rPr lang="en-US">
                      <a:noFill/>
                    </a:rPr>
                    <a:t> </a:t>
                  </a:r>
                </a:p>
              </p:txBody>
            </p:sp>
          </mc:Fallback>
        </mc:AlternateContent>
      </p:grpSp>
      <p:grpSp>
        <p:nvGrpSpPr>
          <p:cNvPr id="313" name="Group 312">
            <a:extLst>
              <a:ext uri="{FF2B5EF4-FFF2-40B4-BE49-F238E27FC236}">
                <a16:creationId xmlns:a16="http://schemas.microsoft.com/office/drawing/2014/main" id="{2CBCEB46-CBB4-1848-956C-62DE395219B9}"/>
              </a:ext>
            </a:extLst>
          </p:cNvPr>
          <p:cNvGrpSpPr/>
          <p:nvPr/>
        </p:nvGrpSpPr>
        <p:grpSpPr>
          <a:xfrm>
            <a:off x="3119887" y="8336941"/>
            <a:ext cx="2025247" cy="3700111"/>
            <a:chOff x="3119887" y="8336941"/>
            <a:chExt cx="2025247" cy="3700111"/>
          </a:xfrm>
        </p:grpSpPr>
        <p:grpSp>
          <p:nvGrpSpPr>
            <p:cNvPr id="298" name="Group 297">
              <a:extLst>
                <a:ext uri="{FF2B5EF4-FFF2-40B4-BE49-F238E27FC236}">
                  <a16:creationId xmlns:a16="http://schemas.microsoft.com/office/drawing/2014/main" id="{BCD8A8C4-F7B3-6448-BDA1-E99B5838653B}"/>
                </a:ext>
              </a:extLst>
            </p:cNvPr>
            <p:cNvGrpSpPr/>
            <p:nvPr/>
          </p:nvGrpSpPr>
          <p:grpSpPr>
            <a:xfrm>
              <a:off x="3119887" y="8336941"/>
              <a:ext cx="2025247" cy="3700111"/>
              <a:chOff x="3119887" y="8336941"/>
              <a:chExt cx="2025247" cy="3700111"/>
            </a:xfrm>
          </p:grpSpPr>
          <p:grpSp>
            <p:nvGrpSpPr>
              <p:cNvPr id="224" name="Group 223">
                <a:extLst>
                  <a:ext uri="{FF2B5EF4-FFF2-40B4-BE49-F238E27FC236}">
                    <a16:creationId xmlns:a16="http://schemas.microsoft.com/office/drawing/2014/main" id="{5B177951-FC34-B642-8A93-2A41180458B1}"/>
                  </a:ext>
                </a:extLst>
              </p:cNvPr>
              <p:cNvGrpSpPr/>
              <p:nvPr/>
            </p:nvGrpSpPr>
            <p:grpSpPr>
              <a:xfrm>
                <a:off x="3119887" y="8336941"/>
                <a:ext cx="2025247" cy="1950059"/>
                <a:chOff x="3589389" y="8032141"/>
                <a:chExt cx="2025247" cy="1950059"/>
              </a:xfrm>
            </p:grpSpPr>
            <p:sp>
              <p:nvSpPr>
                <p:cNvPr id="203" name="Rounded Rectangle 202">
                  <a:extLst>
                    <a:ext uri="{FF2B5EF4-FFF2-40B4-BE49-F238E27FC236}">
                      <a16:creationId xmlns:a16="http://schemas.microsoft.com/office/drawing/2014/main" id="{FFE0B4C8-2323-C14A-8159-C29C6580E0D9}"/>
                    </a:ext>
                  </a:extLst>
                </p:cNvPr>
                <p:cNvSpPr/>
                <p:nvPr/>
              </p:nvSpPr>
              <p:spPr>
                <a:xfrm>
                  <a:off x="3589394" y="8068284"/>
                  <a:ext cx="1369984" cy="1913916"/>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ounded Rectangle 203">
                  <a:extLst>
                    <a:ext uri="{FF2B5EF4-FFF2-40B4-BE49-F238E27FC236}">
                      <a16:creationId xmlns:a16="http://schemas.microsoft.com/office/drawing/2014/main" id="{0ACB5F35-1AA2-0C47-886B-B99E2F2BA4FB}"/>
                    </a:ext>
                  </a:extLst>
                </p:cNvPr>
                <p:cNvSpPr/>
                <p:nvPr/>
              </p:nvSpPr>
              <p:spPr>
                <a:xfrm>
                  <a:off x="4244652" y="8032150"/>
                  <a:ext cx="1369984" cy="195005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204">
                  <a:extLst>
                    <a:ext uri="{FF2B5EF4-FFF2-40B4-BE49-F238E27FC236}">
                      <a16:creationId xmlns:a16="http://schemas.microsoft.com/office/drawing/2014/main" id="{CADAB8BB-6CB0-4C44-B9C3-86378797C883}"/>
                    </a:ext>
                  </a:extLst>
                </p:cNvPr>
                <p:cNvSpPr/>
                <p:nvPr/>
              </p:nvSpPr>
              <p:spPr>
                <a:xfrm>
                  <a:off x="4229611" y="8063466"/>
                  <a:ext cx="729761" cy="191873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ounded Rectangle 206">
                  <a:extLst>
                    <a:ext uri="{FF2B5EF4-FFF2-40B4-BE49-F238E27FC236}">
                      <a16:creationId xmlns:a16="http://schemas.microsoft.com/office/drawing/2014/main" id="{13955631-E33E-C646-BDE5-3E11D5C12E54}"/>
                    </a:ext>
                  </a:extLst>
                </p:cNvPr>
                <p:cNvSpPr/>
                <p:nvPr/>
              </p:nvSpPr>
              <p:spPr>
                <a:xfrm>
                  <a:off x="3589389" y="8032141"/>
                  <a:ext cx="2010202" cy="1950054"/>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B5C44B2B-9B70-2B43-8F7B-3C584667E98B}"/>
                      </a:ext>
                    </a:extLst>
                  </p:cNvPr>
                  <p:cNvSpPr txBox="1"/>
                  <p:nvPr/>
                </p:nvSpPr>
                <p:spPr>
                  <a:xfrm>
                    <a:off x="3337669" y="11298388"/>
                    <a:ext cx="148598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𝑡</m:t>
                          </m:r>
                          <m:r>
                            <a:rPr lang="en-US" sz="4800" i="1" smtClean="0">
                              <a:latin typeface="Cambria Math" panose="02040503050406030204" pitchFamily="18" charset="0"/>
                            </a:rPr>
                            <m:t>−2</m:t>
                          </m:r>
                        </m:oMath>
                      </m:oMathPara>
                    </a14:m>
                    <a:endParaRPr lang="en-US" sz="4800" dirty="0"/>
                  </a:p>
                </p:txBody>
              </p:sp>
            </mc:Choice>
            <mc:Fallback xmlns="">
              <p:sp>
                <p:nvSpPr>
                  <p:cNvPr id="271" name="TextBox 270">
                    <a:extLst>
                      <a:ext uri="{FF2B5EF4-FFF2-40B4-BE49-F238E27FC236}">
                        <a16:creationId xmlns:a16="http://schemas.microsoft.com/office/drawing/2014/main" id="{B5C44B2B-9B70-2B43-8F7B-3C584667E98B}"/>
                      </a:ext>
                    </a:extLst>
                  </p:cNvPr>
                  <p:cNvSpPr txBox="1">
                    <a:spLocks noRot="1" noChangeAspect="1" noMove="1" noResize="1" noEditPoints="1" noAdjustHandles="1" noChangeArrowheads="1" noChangeShapeType="1" noTextEdit="1"/>
                  </p:cNvSpPr>
                  <p:nvPr/>
                </p:nvSpPr>
                <p:spPr>
                  <a:xfrm>
                    <a:off x="3337669" y="11298388"/>
                    <a:ext cx="1485984" cy="738664"/>
                  </a:xfrm>
                  <a:prstGeom prst="rect">
                    <a:avLst/>
                  </a:prstGeom>
                  <a:blipFill>
                    <a:blip r:embed="rId15"/>
                    <a:stretch>
                      <a:fillRect l="-5932" r="-7627" b="-339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7" name="Rectangle 306">
                  <a:extLst>
                    <a:ext uri="{FF2B5EF4-FFF2-40B4-BE49-F238E27FC236}">
                      <a16:creationId xmlns:a16="http://schemas.microsoft.com/office/drawing/2014/main" id="{344A8A99-2B28-374F-A80A-0F7ADD4F2B5B}"/>
                    </a:ext>
                  </a:extLst>
                </p:cNvPr>
                <p:cNvSpPr/>
                <p:nvPr/>
              </p:nvSpPr>
              <p:spPr>
                <a:xfrm>
                  <a:off x="3443899" y="8544189"/>
                  <a:ext cx="1399742"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9600" i="1">
                            <a:solidFill>
                              <a:schemeClr val="bg1"/>
                            </a:solidFill>
                            <a:latin typeface="Cambria Math" panose="02040503050406030204" pitchFamily="18" charset="0"/>
                            <a:ea typeface="Cambria Math" panose="02040503050406030204" pitchFamily="18" charset="0"/>
                          </a:rPr>
                          <m:t>ℱ</m:t>
                        </m:r>
                      </m:oMath>
                    </m:oMathPara>
                  </a14:m>
                  <a:endParaRPr lang="en-US" sz="9600" dirty="0"/>
                </a:p>
              </p:txBody>
            </p:sp>
          </mc:Choice>
          <mc:Fallback xmlns="">
            <p:sp>
              <p:nvSpPr>
                <p:cNvPr id="307" name="Rectangle 306">
                  <a:extLst>
                    <a:ext uri="{FF2B5EF4-FFF2-40B4-BE49-F238E27FC236}">
                      <a16:creationId xmlns:a16="http://schemas.microsoft.com/office/drawing/2014/main" id="{344A8A99-2B28-374F-A80A-0F7ADD4F2B5B}"/>
                    </a:ext>
                  </a:extLst>
                </p:cNvPr>
                <p:cNvSpPr>
                  <a:spLocks noRot="1" noChangeAspect="1" noMove="1" noResize="1" noEditPoints="1" noAdjustHandles="1" noChangeArrowheads="1" noChangeShapeType="1" noTextEdit="1"/>
                </p:cNvSpPr>
                <p:nvPr/>
              </p:nvSpPr>
              <p:spPr>
                <a:xfrm>
                  <a:off x="3443899" y="8544189"/>
                  <a:ext cx="1399742" cy="1569660"/>
                </a:xfrm>
                <a:prstGeom prst="rect">
                  <a:avLst/>
                </a:prstGeom>
                <a:blipFill>
                  <a:blip r:embed="rId11"/>
                  <a:stretch>
                    <a:fillRect l="-10811" r="-8108" b="-3226"/>
                  </a:stretch>
                </a:blipFill>
              </p:spPr>
              <p:txBody>
                <a:bodyPr/>
                <a:lstStyle/>
                <a:p>
                  <a:r>
                    <a:rPr lang="en-US">
                      <a:noFill/>
                    </a:rPr>
                    <a:t> </a:t>
                  </a:r>
                </a:p>
              </p:txBody>
            </p:sp>
          </mc:Fallback>
        </mc:AlternateContent>
      </p:grpSp>
      <p:grpSp>
        <p:nvGrpSpPr>
          <p:cNvPr id="311" name="Group 310">
            <a:extLst>
              <a:ext uri="{FF2B5EF4-FFF2-40B4-BE49-F238E27FC236}">
                <a16:creationId xmlns:a16="http://schemas.microsoft.com/office/drawing/2014/main" id="{61861D45-ED5A-6340-92BA-C2B359A3FAAB}"/>
              </a:ext>
            </a:extLst>
          </p:cNvPr>
          <p:cNvGrpSpPr/>
          <p:nvPr/>
        </p:nvGrpSpPr>
        <p:grpSpPr>
          <a:xfrm>
            <a:off x="7473390" y="3155954"/>
            <a:ext cx="2025247" cy="3518505"/>
            <a:chOff x="7473390" y="3155954"/>
            <a:chExt cx="2025247" cy="3518505"/>
          </a:xfrm>
        </p:grpSpPr>
        <p:grpSp>
          <p:nvGrpSpPr>
            <p:cNvPr id="294" name="Group 293">
              <a:extLst>
                <a:ext uri="{FF2B5EF4-FFF2-40B4-BE49-F238E27FC236}">
                  <a16:creationId xmlns:a16="http://schemas.microsoft.com/office/drawing/2014/main" id="{51FA6F13-08BD-7245-B02F-A46414012FAB}"/>
                </a:ext>
              </a:extLst>
            </p:cNvPr>
            <p:cNvGrpSpPr/>
            <p:nvPr/>
          </p:nvGrpSpPr>
          <p:grpSpPr>
            <a:xfrm>
              <a:off x="7473390" y="3155954"/>
              <a:ext cx="2025247" cy="3518505"/>
              <a:chOff x="7473390" y="3155954"/>
              <a:chExt cx="2025247" cy="3518505"/>
            </a:xfrm>
          </p:grpSpPr>
          <p:grpSp>
            <p:nvGrpSpPr>
              <p:cNvPr id="183" name="Group 182">
                <a:extLst>
                  <a:ext uri="{FF2B5EF4-FFF2-40B4-BE49-F238E27FC236}">
                    <a16:creationId xmlns:a16="http://schemas.microsoft.com/office/drawing/2014/main" id="{9DD50C3E-447C-8F4E-98A7-35EB08C3D9B9}"/>
                  </a:ext>
                </a:extLst>
              </p:cNvPr>
              <p:cNvGrpSpPr/>
              <p:nvPr/>
            </p:nvGrpSpPr>
            <p:grpSpPr>
              <a:xfrm>
                <a:off x="7473390" y="4724400"/>
                <a:ext cx="2025247" cy="1950059"/>
                <a:chOff x="10896600" y="8496113"/>
                <a:chExt cx="1338436" cy="1288746"/>
              </a:xfrm>
            </p:grpSpPr>
            <p:sp>
              <p:nvSpPr>
                <p:cNvPr id="184" name="Rounded Rectangle 183">
                  <a:extLst>
                    <a:ext uri="{FF2B5EF4-FFF2-40B4-BE49-F238E27FC236}">
                      <a16:creationId xmlns:a16="http://schemas.microsoft.com/office/drawing/2014/main" id="{0E9CF1C3-FE7B-A342-86CC-CC888F7F2497}"/>
                    </a:ext>
                  </a:extLst>
                </p:cNvPr>
                <p:cNvSpPr/>
                <p:nvPr/>
              </p:nvSpPr>
              <p:spPr>
                <a:xfrm>
                  <a:off x="10896603" y="8519999"/>
                  <a:ext cx="905389" cy="126486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ounded Rectangle 184">
                  <a:extLst>
                    <a:ext uri="{FF2B5EF4-FFF2-40B4-BE49-F238E27FC236}">
                      <a16:creationId xmlns:a16="http://schemas.microsoft.com/office/drawing/2014/main" id="{A6BA6DF2-1639-244D-9964-C37646D3C213}"/>
                    </a:ext>
                  </a:extLst>
                </p:cNvPr>
                <p:cNvSpPr/>
                <p:nvPr/>
              </p:nvSpPr>
              <p:spPr>
                <a:xfrm>
                  <a:off x="11329647" y="8496119"/>
                  <a:ext cx="905389" cy="1288740"/>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3918EDA9-8C44-0E4A-A956-F5EB83682F4F}"/>
                    </a:ext>
                  </a:extLst>
                </p:cNvPr>
                <p:cNvSpPr/>
                <p:nvPr/>
              </p:nvSpPr>
              <p:spPr>
                <a:xfrm>
                  <a:off x="11319707" y="8516815"/>
                  <a:ext cx="482281" cy="12680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F4A66519-6EB8-5944-9F80-2A6F4258CA56}"/>
                    </a:ext>
                  </a:extLst>
                </p:cNvPr>
                <p:cNvSpPr/>
                <p:nvPr/>
              </p:nvSpPr>
              <p:spPr>
                <a:xfrm>
                  <a:off x="10896600" y="8496113"/>
                  <a:ext cx="1328493" cy="1288743"/>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6996B1AA-1247-D34B-B492-953C7E152D10}"/>
                      </a:ext>
                    </a:extLst>
                  </p:cNvPr>
                  <p:cNvSpPr txBox="1"/>
                  <p:nvPr/>
                </p:nvSpPr>
                <p:spPr>
                  <a:xfrm>
                    <a:off x="7735499" y="3155954"/>
                    <a:ext cx="148598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𝑡</m:t>
                          </m:r>
                          <m:r>
                            <a:rPr lang="en-US" sz="4800" b="0" i="1" smtClean="0">
                              <a:latin typeface="Cambria Math" panose="02040503050406030204" pitchFamily="18" charset="0"/>
                            </a:rPr>
                            <m:t>−2</m:t>
                          </m:r>
                        </m:oMath>
                      </m:oMathPara>
                    </a14:m>
                    <a:endParaRPr lang="en-US" sz="4800" dirty="0"/>
                  </a:p>
                </p:txBody>
              </p:sp>
            </mc:Choice>
            <mc:Fallback xmlns="">
              <p:sp>
                <p:nvSpPr>
                  <p:cNvPr id="260" name="TextBox 259">
                    <a:extLst>
                      <a:ext uri="{FF2B5EF4-FFF2-40B4-BE49-F238E27FC236}">
                        <a16:creationId xmlns:a16="http://schemas.microsoft.com/office/drawing/2014/main" id="{6996B1AA-1247-D34B-B492-953C7E152D10}"/>
                      </a:ext>
                    </a:extLst>
                  </p:cNvPr>
                  <p:cNvSpPr txBox="1">
                    <a:spLocks noRot="1" noChangeAspect="1" noMove="1" noResize="1" noEditPoints="1" noAdjustHandles="1" noChangeArrowheads="1" noChangeShapeType="1" noTextEdit="1"/>
                  </p:cNvSpPr>
                  <p:nvPr/>
                </p:nvSpPr>
                <p:spPr>
                  <a:xfrm>
                    <a:off x="7735499" y="3155954"/>
                    <a:ext cx="1485984" cy="738664"/>
                  </a:xfrm>
                  <a:prstGeom prst="rect">
                    <a:avLst/>
                  </a:prstGeom>
                  <a:blipFill>
                    <a:blip r:embed="rId16"/>
                    <a:stretch>
                      <a:fillRect l="-5932" r="-7627" b="-339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8" name="Rectangle 307">
                  <a:extLst>
                    <a:ext uri="{FF2B5EF4-FFF2-40B4-BE49-F238E27FC236}">
                      <a16:creationId xmlns:a16="http://schemas.microsoft.com/office/drawing/2014/main" id="{3E8839E2-5D45-BE4E-BCC6-B9C354771289}"/>
                    </a:ext>
                  </a:extLst>
                </p:cNvPr>
                <p:cNvSpPr/>
                <p:nvPr/>
              </p:nvSpPr>
              <p:spPr>
                <a:xfrm>
                  <a:off x="7786260" y="4930262"/>
                  <a:ext cx="1399742"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9600" i="1">
                            <a:solidFill>
                              <a:schemeClr val="bg1"/>
                            </a:solidFill>
                            <a:latin typeface="Cambria Math" panose="02040503050406030204" pitchFamily="18" charset="0"/>
                            <a:ea typeface="Cambria Math" panose="02040503050406030204" pitchFamily="18" charset="0"/>
                          </a:rPr>
                          <m:t>ℱ</m:t>
                        </m:r>
                      </m:oMath>
                    </m:oMathPara>
                  </a14:m>
                  <a:endParaRPr lang="en-US" sz="9600" dirty="0"/>
                </a:p>
              </p:txBody>
            </p:sp>
          </mc:Choice>
          <mc:Fallback xmlns="">
            <p:sp>
              <p:nvSpPr>
                <p:cNvPr id="308" name="Rectangle 307">
                  <a:extLst>
                    <a:ext uri="{FF2B5EF4-FFF2-40B4-BE49-F238E27FC236}">
                      <a16:creationId xmlns:a16="http://schemas.microsoft.com/office/drawing/2014/main" id="{3E8839E2-5D45-BE4E-BCC6-B9C354771289}"/>
                    </a:ext>
                  </a:extLst>
                </p:cNvPr>
                <p:cNvSpPr>
                  <a:spLocks noRot="1" noChangeAspect="1" noMove="1" noResize="1" noEditPoints="1" noAdjustHandles="1" noChangeArrowheads="1" noChangeShapeType="1" noTextEdit="1"/>
                </p:cNvSpPr>
                <p:nvPr/>
              </p:nvSpPr>
              <p:spPr>
                <a:xfrm>
                  <a:off x="7786260" y="4930262"/>
                  <a:ext cx="1399742" cy="1569660"/>
                </a:xfrm>
                <a:prstGeom prst="rect">
                  <a:avLst/>
                </a:prstGeom>
                <a:blipFill>
                  <a:blip r:embed="rId13"/>
                  <a:stretch>
                    <a:fillRect l="-10811" r="-8108" b="-2400"/>
                  </a:stretch>
                </a:blipFill>
              </p:spPr>
              <p:txBody>
                <a:bodyPr/>
                <a:lstStyle/>
                <a:p>
                  <a:r>
                    <a:rPr lang="en-US">
                      <a:noFill/>
                    </a:rPr>
                    <a:t> </a:t>
                  </a:r>
                </a:p>
              </p:txBody>
            </p:sp>
          </mc:Fallback>
        </mc:AlternateContent>
      </p:grpSp>
      <p:grpSp>
        <p:nvGrpSpPr>
          <p:cNvPr id="312" name="Group 311">
            <a:extLst>
              <a:ext uri="{FF2B5EF4-FFF2-40B4-BE49-F238E27FC236}">
                <a16:creationId xmlns:a16="http://schemas.microsoft.com/office/drawing/2014/main" id="{A912237D-9627-7E46-B28F-D7687BE0965C}"/>
              </a:ext>
            </a:extLst>
          </p:cNvPr>
          <p:cNvGrpSpPr/>
          <p:nvPr/>
        </p:nvGrpSpPr>
        <p:grpSpPr>
          <a:xfrm>
            <a:off x="3067851" y="3166283"/>
            <a:ext cx="2025247" cy="3526247"/>
            <a:chOff x="3067851" y="3166283"/>
            <a:chExt cx="2025247" cy="3526247"/>
          </a:xfrm>
        </p:grpSpPr>
        <p:grpSp>
          <p:nvGrpSpPr>
            <p:cNvPr id="296" name="Group 295">
              <a:extLst>
                <a:ext uri="{FF2B5EF4-FFF2-40B4-BE49-F238E27FC236}">
                  <a16:creationId xmlns:a16="http://schemas.microsoft.com/office/drawing/2014/main" id="{3C485C28-ECA9-584A-A686-FE84D15D76B3}"/>
                </a:ext>
              </a:extLst>
            </p:cNvPr>
            <p:cNvGrpSpPr/>
            <p:nvPr/>
          </p:nvGrpSpPr>
          <p:grpSpPr>
            <a:xfrm>
              <a:off x="3067851" y="3166283"/>
              <a:ext cx="2025247" cy="3526247"/>
              <a:chOff x="3067851" y="3166283"/>
              <a:chExt cx="2025247" cy="3526247"/>
            </a:xfrm>
          </p:grpSpPr>
          <p:grpSp>
            <p:nvGrpSpPr>
              <p:cNvPr id="190" name="Group 189">
                <a:extLst>
                  <a:ext uri="{FF2B5EF4-FFF2-40B4-BE49-F238E27FC236}">
                    <a16:creationId xmlns:a16="http://schemas.microsoft.com/office/drawing/2014/main" id="{896779EA-C0EA-CE46-AA7B-40AED342D143}"/>
                  </a:ext>
                </a:extLst>
              </p:cNvPr>
              <p:cNvGrpSpPr/>
              <p:nvPr/>
            </p:nvGrpSpPr>
            <p:grpSpPr>
              <a:xfrm>
                <a:off x="3067851" y="4742471"/>
                <a:ext cx="2025247" cy="1950059"/>
                <a:chOff x="10896600" y="8496113"/>
                <a:chExt cx="1338436" cy="1288746"/>
              </a:xfrm>
            </p:grpSpPr>
            <p:sp>
              <p:nvSpPr>
                <p:cNvPr id="191" name="Rounded Rectangle 190">
                  <a:extLst>
                    <a:ext uri="{FF2B5EF4-FFF2-40B4-BE49-F238E27FC236}">
                      <a16:creationId xmlns:a16="http://schemas.microsoft.com/office/drawing/2014/main" id="{4F480F26-E310-6D43-BA3A-018B07BB9406}"/>
                    </a:ext>
                  </a:extLst>
                </p:cNvPr>
                <p:cNvSpPr/>
                <p:nvPr/>
              </p:nvSpPr>
              <p:spPr>
                <a:xfrm>
                  <a:off x="10896603" y="8519999"/>
                  <a:ext cx="905389" cy="126486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ounded Rectangle 191">
                  <a:extLst>
                    <a:ext uri="{FF2B5EF4-FFF2-40B4-BE49-F238E27FC236}">
                      <a16:creationId xmlns:a16="http://schemas.microsoft.com/office/drawing/2014/main" id="{70892660-6099-0A46-8BD0-C7576EBF2B85}"/>
                    </a:ext>
                  </a:extLst>
                </p:cNvPr>
                <p:cNvSpPr/>
                <p:nvPr/>
              </p:nvSpPr>
              <p:spPr>
                <a:xfrm>
                  <a:off x="11329647" y="8496119"/>
                  <a:ext cx="905389" cy="1288740"/>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3B50E8BA-3808-6546-9DBF-3B2133CEE314}"/>
                    </a:ext>
                  </a:extLst>
                </p:cNvPr>
                <p:cNvSpPr/>
                <p:nvPr/>
              </p:nvSpPr>
              <p:spPr>
                <a:xfrm>
                  <a:off x="11319707" y="8516815"/>
                  <a:ext cx="482281" cy="12680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a:extLst>
                    <a:ext uri="{FF2B5EF4-FFF2-40B4-BE49-F238E27FC236}">
                      <a16:creationId xmlns:a16="http://schemas.microsoft.com/office/drawing/2014/main" id="{9038C9E2-F37A-5E46-8BEF-83834B89EE77}"/>
                    </a:ext>
                  </a:extLst>
                </p:cNvPr>
                <p:cNvSpPr/>
                <p:nvPr/>
              </p:nvSpPr>
              <p:spPr>
                <a:xfrm>
                  <a:off x="10896600" y="8496113"/>
                  <a:ext cx="1328493" cy="1288743"/>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511F01CB-4C87-4045-9BE3-19EE70E11B4C}"/>
                      </a:ext>
                    </a:extLst>
                  </p:cNvPr>
                  <p:cNvSpPr txBox="1"/>
                  <p:nvPr/>
                </p:nvSpPr>
                <p:spPr>
                  <a:xfrm>
                    <a:off x="3381996" y="3166283"/>
                    <a:ext cx="148598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𝑡</m:t>
                          </m:r>
                          <m:r>
                            <a:rPr lang="en-US" sz="4800" b="0" i="1" smtClean="0">
                              <a:latin typeface="Cambria Math" panose="02040503050406030204" pitchFamily="18" charset="0"/>
                            </a:rPr>
                            <m:t>−3</m:t>
                          </m:r>
                        </m:oMath>
                      </m:oMathPara>
                    </a14:m>
                    <a:endParaRPr lang="en-US" sz="4800" dirty="0"/>
                  </a:p>
                </p:txBody>
              </p:sp>
            </mc:Choice>
            <mc:Fallback xmlns="">
              <p:sp>
                <p:nvSpPr>
                  <p:cNvPr id="265" name="TextBox 264">
                    <a:extLst>
                      <a:ext uri="{FF2B5EF4-FFF2-40B4-BE49-F238E27FC236}">
                        <a16:creationId xmlns:a16="http://schemas.microsoft.com/office/drawing/2014/main" id="{511F01CB-4C87-4045-9BE3-19EE70E11B4C}"/>
                      </a:ext>
                    </a:extLst>
                  </p:cNvPr>
                  <p:cNvSpPr txBox="1">
                    <a:spLocks noRot="1" noChangeAspect="1" noMove="1" noResize="1" noEditPoints="1" noAdjustHandles="1" noChangeArrowheads="1" noChangeShapeType="1" noTextEdit="1"/>
                  </p:cNvSpPr>
                  <p:nvPr/>
                </p:nvSpPr>
                <p:spPr>
                  <a:xfrm>
                    <a:off x="3381996" y="3166283"/>
                    <a:ext cx="1485984" cy="738664"/>
                  </a:xfrm>
                  <a:prstGeom prst="rect">
                    <a:avLst/>
                  </a:prstGeom>
                  <a:blipFill>
                    <a:blip r:embed="rId18"/>
                    <a:stretch>
                      <a:fillRect l="-5932" r="-8475" b="-50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9" name="Rectangle 308">
                  <a:extLst>
                    <a:ext uri="{FF2B5EF4-FFF2-40B4-BE49-F238E27FC236}">
                      <a16:creationId xmlns:a16="http://schemas.microsoft.com/office/drawing/2014/main" id="{93DB8BA3-E5D8-E34A-9C72-F90D6DBB4047}"/>
                    </a:ext>
                  </a:extLst>
                </p:cNvPr>
                <p:cNvSpPr/>
                <p:nvPr/>
              </p:nvSpPr>
              <p:spPr>
                <a:xfrm>
                  <a:off x="3397622" y="4945632"/>
                  <a:ext cx="1399742"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9600" i="1">
                            <a:solidFill>
                              <a:schemeClr val="bg1"/>
                            </a:solidFill>
                            <a:latin typeface="Cambria Math" panose="02040503050406030204" pitchFamily="18" charset="0"/>
                            <a:ea typeface="Cambria Math" panose="02040503050406030204" pitchFamily="18" charset="0"/>
                          </a:rPr>
                          <m:t>ℱ</m:t>
                        </m:r>
                      </m:oMath>
                    </m:oMathPara>
                  </a14:m>
                  <a:endParaRPr lang="en-US" sz="9600" dirty="0"/>
                </a:p>
              </p:txBody>
            </p:sp>
          </mc:Choice>
          <mc:Fallback xmlns="">
            <p:sp>
              <p:nvSpPr>
                <p:cNvPr id="309" name="Rectangle 308">
                  <a:extLst>
                    <a:ext uri="{FF2B5EF4-FFF2-40B4-BE49-F238E27FC236}">
                      <a16:creationId xmlns:a16="http://schemas.microsoft.com/office/drawing/2014/main" id="{93DB8BA3-E5D8-E34A-9C72-F90D6DBB4047}"/>
                    </a:ext>
                  </a:extLst>
                </p:cNvPr>
                <p:cNvSpPr>
                  <a:spLocks noRot="1" noChangeAspect="1" noMove="1" noResize="1" noEditPoints="1" noAdjustHandles="1" noChangeArrowheads="1" noChangeShapeType="1" noTextEdit="1"/>
                </p:cNvSpPr>
                <p:nvPr/>
              </p:nvSpPr>
              <p:spPr>
                <a:xfrm>
                  <a:off x="3397622" y="4945632"/>
                  <a:ext cx="1399742" cy="1569660"/>
                </a:xfrm>
                <a:prstGeom prst="rect">
                  <a:avLst/>
                </a:prstGeom>
                <a:blipFill>
                  <a:blip r:embed="rId19"/>
                  <a:stretch>
                    <a:fillRect l="-11712" r="-7207" b="-2400"/>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6873B383-06A8-9D42-B31C-A3F1BB0594FF}"/>
              </a:ext>
            </a:extLst>
          </p:cNvPr>
          <p:cNvGrpSpPr/>
          <p:nvPr/>
        </p:nvGrpSpPr>
        <p:grpSpPr>
          <a:xfrm>
            <a:off x="14802144" y="5760064"/>
            <a:ext cx="2680093" cy="3612536"/>
            <a:chOff x="14802144" y="5760064"/>
            <a:chExt cx="2680093" cy="3612536"/>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2E99901-CA28-AF42-B0A3-182D1343E9FA}"/>
                    </a:ext>
                  </a:extLst>
                </p:cNvPr>
                <p:cNvSpPr/>
                <p:nvPr/>
              </p:nvSpPr>
              <p:spPr>
                <a:xfrm>
                  <a:off x="14802144" y="6883862"/>
                  <a:ext cx="2680093" cy="12545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7000" i="1" smtClean="0">
                                <a:latin typeface="Cambria Math" panose="02040503050406030204" pitchFamily="18" charset="0"/>
                                <a:ea typeface="Cambria Math" panose="02040503050406030204" pitchFamily="18" charset="0"/>
                              </a:rPr>
                            </m:ctrlPr>
                          </m:sSubPr>
                          <m:e>
                            <m:r>
                              <a:rPr lang="en-US" sz="7000">
                                <a:latin typeface="Cambria Math" panose="02040503050406030204" pitchFamily="18" charset="0"/>
                                <a:ea typeface="Cambria Math" panose="02040503050406030204" pitchFamily="18" charset="0"/>
                              </a:rPr>
                              <m:t>ℒ</m:t>
                            </m:r>
                          </m:e>
                          <m:sub>
                            <m:r>
                              <a:rPr lang="en-US" sz="7000" i="1">
                                <a:latin typeface="Cambria Math" panose="02040503050406030204" pitchFamily="18" charset="0"/>
                                <a:ea typeface="Cambria Math" panose="02040503050406030204" pitchFamily="18" charset="0"/>
                              </a:rPr>
                              <m:t>𝑐𝑦𝑐𝑙𝑒</m:t>
                            </m:r>
                          </m:sub>
                        </m:sSub>
                      </m:oMath>
                    </m:oMathPara>
                  </a14:m>
                  <a:endParaRPr lang="en-US" sz="7000" dirty="0"/>
                </a:p>
              </p:txBody>
            </p:sp>
          </mc:Choice>
          <mc:Fallback xmlns="">
            <p:sp>
              <p:nvSpPr>
                <p:cNvPr id="3" name="Rectangle 2">
                  <a:extLst>
                    <a:ext uri="{FF2B5EF4-FFF2-40B4-BE49-F238E27FC236}">
                      <a16:creationId xmlns:a16="http://schemas.microsoft.com/office/drawing/2014/main" id="{A2E99901-CA28-AF42-B0A3-182D1343E9FA}"/>
                    </a:ext>
                  </a:extLst>
                </p:cNvPr>
                <p:cNvSpPr>
                  <a:spLocks noRot="1" noChangeAspect="1" noMove="1" noResize="1" noEditPoints="1" noAdjustHandles="1" noChangeArrowheads="1" noChangeShapeType="1" noTextEdit="1"/>
                </p:cNvSpPr>
                <p:nvPr/>
              </p:nvSpPr>
              <p:spPr>
                <a:xfrm>
                  <a:off x="14802144" y="6883862"/>
                  <a:ext cx="2680093" cy="1254574"/>
                </a:xfrm>
                <a:prstGeom prst="rect">
                  <a:avLst/>
                </a:prstGeom>
                <a:blipFill>
                  <a:blip r:embed="rId20"/>
                  <a:stretch>
                    <a:fillRect l="-3302" b="-18000"/>
                  </a:stretch>
                </a:blipFill>
              </p:spPr>
              <p:txBody>
                <a:bodyPr/>
                <a:lstStyle/>
                <a:p>
                  <a:r>
                    <a:rPr lang="en-US">
                      <a:noFill/>
                    </a:rPr>
                    <a:t> </a:t>
                  </a:r>
                </a:p>
              </p:txBody>
            </p:sp>
          </mc:Fallback>
        </mc:AlternateContent>
        <p:cxnSp>
          <p:nvCxnSpPr>
            <p:cNvPr id="86" name="Curved Connector 85">
              <a:extLst>
                <a:ext uri="{FF2B5EF4-FFF2-40B4-BE49-F238E27FC236}">
                  <a16:creationId xmlns:a16="http://schemas.microsoft.com/office/drawing/2014/main" id="{6530AFC1-9569-CA49-AD35-9DAF880C76E0}"/>
                </a:ext>
              </a:extLst>
            </p:cNvPr>
            <p:cNvCxnSpPr>
              <a:cxnSpLocks/>
            </p:cNvCxnSpPr>
            <p:nvPr/>
          </p:nvCxnSpPr>
          <p:spPr>
            <a:xfrm flipH="1">
              <a:off x="16756477" y="5760064"/>
              <a:ext cx="7523" cy="3612536"/>
            </a:xfrm>
            <a:prstGeom prst="curvedConnector3">
              <a:avLst>
                <a:gd name="adj1" fmla="val -13635106"/>
              </a:avLst>
            </a:prstGeom>
            <a:ln w="63500">
              <a:solidFill>
                <a:schemeClr val="tx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24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500"/>
                                        <p:tgtEl>
                                          <p:spTgt spid="1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1"/>
                                        </p:tgtEl>
                                        <p:attrNameLst>
                                          <p:attrName>style.visibility</p:attrName>
                                        </p:attrNameLst>
                                      </p:cBhvr>
                                      <p:to>
                                        <p:strVal val="visible"/>
                                      </p:to>
                                    </p:set>
                                    <p:animEffect transition="in" filter="fade">
                                      <p:cBhvr>
                                        <p:cTn id="17" dur="500"/>
                                        <p:tgtEl>
                                          <p:spTgt spid="3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
                                        </p:tgtEl>
                                        <p:attrNameLst>
                                          <p:attrName>style.visibility</p:attrName>
                                        </p:attrNameLst>
                                      </p:cBhvr>
                                      <p:to>
                                        <p:strVal val="visible"/>
                                      </p:to>
                                    </p:set>
                                    <p:animEffect transition="in" filter="fade">
                                      <p:cBhvr>
                                        <p:cTn id="22" dur="500"/>
                                        <p:tgtEl>
                                          <p:spTgt spid="19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500"/>
                                        <p:tgtEl>
                                          <p:spTgt spid="3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9"/>
                                        </p:tgtEl>
                                        <p:attrNameLst>
                                          <p:attrName>style.visibility</p:attrName>
                                        </p:attrNameLst>
                                      </p:cBhvr>
                                      <p:to>
                                        <p:strVal val="visible"/>
                                      </p:to>
                                    </p:set>
                                    <p:animEffect transition="in" filter="fade">
                                      <p:cBhvr>
                                        <p:cTn id="32" dur="500"/>
                                        <p:tgtEl>
                                          <p:spTgt spid="2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3"/>
                                        </p:tgtEl>
                                        <p:attrNameLst>
                                          <p:attrName>style.visibility</p:attrName>
                                        </p:attrNameLst>
                                      </p:cBhvr>
                                      <p:to>
                                        <p:strVal val="visible"/>
                                      </p:to>
                                    </p:set>
                                    <p:animEffect transition="in" filter="fade">
                                      <p:cBhvr>
                                        <p:cTn id="37" dur="500"/>
                                        <p:tgtEl>
                                          <p:spTgt spid="3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500"/>
                                        <p:tgtEl>
                                          <p:spTgt spid="3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5"/>
                                        </p:tgtEl>
                                        <p:attrNameLst>
                                          <p:attrName>style.visibility</p:attrName>
                                        </p:attrNameLst>
                                      </p:cBhvr>
                                      <p:to>
                                        <p:strVal val="visible"/>
                                      </p:to>
                                    </p:set>
                                    <p:animEffect transition="in" filter="wipe(left)">
                                      <p:cBhvr>
                                        <p:cTn id="52" dur="500"/>
                                        <p:tgtEl>
                                          <p:spTgt spid="2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fade">
                                      <p:cBhvr>
                                        <p:cTn id="57" dur="500"/>
                                        <p:tgtEl>
                                          <p:spTgt spid="3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03"/>
                                        </p:tgtEl>
                                        <p:attrNameLst>
                                          <p:attrName>style.visibility</p:attrName>
                                        </p:attrNameLst>
                                      </p:cBhvr>
                                      <p:to>
                                        <p:strVal val="visible"/>
                                      </p:to>
                                    </p:set>
                                    <p:animEffect transition="in" filter="wipe(left)">
                                      <p:cBhvr>
                                        <p:cTn id="62" dur="500"/>
                                        <p:tgtEl>
                                          <p:spTgt spid="30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A8149-EDD0-9E47-AEF8-646F63F09B79}"/>
              </a:ext>
            </a:extLst>
          </p:cNvPr>
          <p:cNvSpPr>
            <a:spLocks noGrp="1"/>
          </p:cNvSpPr>
          <p:nvPr>
            <p:ph type="title"/>
          </p:nvPr>
        </p:nvSpPr>
        <p:spPr/>
        <p:txBody>
          <a:bodyPr>
            <a:normAutofit fontScale="90000"/>
          </a:bodyPr>
          <a:lstStyle/>
          <a:p>
            <a:r>
              <a:rPr lang="en-US" sz="8800" dirty="0"/>
              <a:t>Cycle-Consistency Loss Function</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EB393D6-AC9E-4D4A-A768-4C07929C6013}"/>
                  </a:ext>
                </a:extLst>
              </p:cNvPr>
              <p:cNvSpPr/>
              <p:nvPr/>
            </p:nvSpPr>
            <p:spPr>
              <a:xfrm>
                <a:off x="1806534" y="3810000"/>
                <a:ext cx="14652666" cy="15088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8000" b="0" i="1" smtClean="0">
                              <a:latin typeface="Cambria Math" panose="02040503050406030204" pitchFamily="18" charset="0"/>
                              <a:ea typeface="Cambria Math" panose="02040503050406030204" pitchFamily="18" charset="0"/>
                            </a:rPr>
                          </m:ctrlPr>
                        </m:sSubSupPr>
                        <m:e>
                          <m:sSub>
                            <m:sSubPr>
                              <m:ctrlPr>
                                <a:rPr lang="en-US" sz="8000" b="0" i="1" smtClean="0">
                                  <a:latin typeface="Cambria Math" panose="02040503050406030204" pitchFamily="18" charset="0"/>
                                  <a:ea typeface="Cambria Math" panose="02040503050406030204" pitchFamily="18" charset="0"/>
                                </a:rPr>
                              </m:ctrlPr>
                            </m:sSubPr>
                            <m:e>
                              <m:r>
                                <a:rPr lang="en-US" sz="8000">
                                  <a:latin typeface="Cambria Math" panose="02040503050406030204" pitchFamily="18" charset="0"/>
                                  <a:ea typeface="Cambria Math" panose="02040503050406030204" pitchFamily="18" charset="0"/>
                                </a:rPr>
                                <m:t>ℒ</m:t>
                              </m:r>
                            </m:e>
                            <m:sub>
                              <m:r>
                                <a:rPr lang="en-US" sz="8000" b="0" i="1" smtClean="0">
                                  <a:latin typeface="Cambria Math" panose="02040503050406030204" pitchFamily="18" charset="0"/>
                                  <a:ea typeface="Cambria Math" panose="02040503050406030204" pitchFamily="18" charset="0"/>
                                </a:rPr>
                                <m:t>𝑐𝑦𝑐𝑙𝑒</m:t>
                              </m:r>
                            </m:sub>
                          </m:sSub>
                          <m:r>
                            <a:rPr lang="en-US" sz="8000" b="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ea typeface="Cambria Math" panose="02040503050406030204" pitchFamily="18" charset="0"/>
                            </a:rPr>
                            <m:t>||</m:t>
                          </m:r>
                          <m:r>
                            <a:rPr lang="en-US" sz="8000" i="1">
                              <a:latin typeface="Cambria Math" panose="02040503050406030204" pitchFamily="18" charset="0"/>
                              <a:ea typeface="Cambria Math" panose="02040503050406030204" pitchFamily="18" charset="0"/>
                            </a:rPr>
                            <m:t>𝐿𝑜𝑐</m:t>
                          </m:r>
                          <m:d>
                            <m:dPr>
                              <m:ctrlPr>
                                <a:rPr lang="en-US" sz="8000" i="1">
                                  <a:latin typeface="Cambria Math" panose="02040503050406030204" pitchFamily="18" charset="0"/>
                                  <a:ea typeface="Cambria Math" panose="02040503050406030204" pitchFamily="18" charset="0"/>
                                </a:rPr>
                              </m:ctrlPr>
                            </m:dPr>
                            <m:e>
                              <m:sSubSup>
                                <m:sSubSupPr>
                                  <m:ctrlPr>
                                    <a:rPr lang="en-US" sz="8000" i="1">
                                      <a:latin typeface="Cambria Math" panose="02040503050406030204" pitchFamily="18" charset="0"/>
                                    </a:rPr>
                                  </m:ctrlPr>
                                </m:sSubSupPr>
                                <m:e>
                                  <m:acc>
                                    <m:accPr>
                                      <m:chr m:val="̂"/>
                                      <m:ctrlPr>
                                        <a:rPr lang="en-US" sz="8000" i="1">
                                          <a:latin typeface="Cambria Math" panose="02040503050406030204" pitchFamily="18" charset="0"/>
                                        </a:rPr>
                                      </m:ctrlPr>
                                    </m:accPr>
                                    <m:e>
                                      <m:r>
                                        <a:rPr lang="en-US" sz="8000" i="1">
                                          <a:latin typeface="Cambria Math" panose="02040503050406030204" pitchFamily="18" charset="0"/>
                                        </a:rPr>
                                        <m:t>𝑥</m:t>
                                      </m:r>
                                    </m:e>
                                  </m:acc>
                                </m:e>
                                <m:sub>
                                  <m:r>
                                    <a:rPr lang="en-US" sz="8000" i="1">
                                      <a:latin typeface="Cambria Math" panose="02040503050406030204" pitchFamily="18" charset="0"/>
                                    </a:rPr>
                                    <m:t>𝑡</m:t>
                                  </m:r>
                                </m:sub>
                                <m:sup>
                                  <m:r>
                                    <a:rPr lang="en-US" sz="8000" i="1">
                                      <a:latin typeface="Cambria Math" panose="02040503050406030204" pitchFamily="18" charset="0"/>
                                    </a:rPr>
                                    <m:t>𝑝</m:t>
                                  </m:r>
                                </m:sup>
                              </m:sSubSup>
                            </m:e>
                          </m:d>
                          <m:r>
                            <a:rPr lang="en-US" sz="8000" i="1">
                              <a:latin typeface="Cambria Math" panose="02040503050406030204" pitchFamily="18" charset="0"/>
                              <a:ea typeface="Cambria Math" panose="02040503050406030204" pitchFamily="18" charset="0"/>
                            </a:rPr>
                            <m:t>−</m:t>
                          </m:r>
                          <m:r>
                            <a:rPr lang="en-US" sz="8000" i="1">
                              <a:latin typeface="Cambria Math" panose="02040503050406030204" pitchFamily="18" charset="0"/>
                              <a:ea typeface="Cambria Math" panose="02040503050406030204" pitchFamily="18" charset="0"/>
                            </a:rPr>
                            <m:t>𝐿𝑜𝑐</m:t>
                          </m:r>
                          <m:d>
                            <m:dPr>
                              <m:ctrlPr>
                                <a:rPr lang="en-US" sz="8000" i="1">
                                  <a:latin typeface="Cambria Math" panose="02040503050406030204" pitchFamily="18" charset="0"/>
                                  <a:ea typeface="Cambria Math" panose="02040503050406030204" pitchFamily="18" charset="0"/>
                                </a:rPr>
                              </m:ctrlPr>
                            </m:dPr>
                            <m:e>
                              <m:sSubSup>
                                <m:sSubSupPr>
                                  <m:ctrlPr>
                                    <a:rPr lang="en-US" sz="8000" i="1">
                                      <a:latin typeface="Cambria Math" panose="02040503050406030204" pitchFamily="18" charset="0"/>
                                      <a:ea typeface="Cambria Math" panose="02040503050406030204" pitchFamily="18" charset="0"/>
                                    </a:rPr>
                                  </m:ctrlPr>
                                </m:sSubSupPr>
                                <m:e>
                                  <m:r>
                                    <a:rPr lang="en-US" sz="8000" i="1">
                                      <a:latin typeface="Cambria Math" panose="02040503050406030204" pitchFamily="18" charset="0"/>
                                      <a:ea typeface="Cambria Math" panose="02040503050406030204" pitchFamily="18" charset="0"/>
                                    </a:rPr>
                                    <m:t>𝑥</m:t>
                                  </m:r>
                                </m:e>
                                <m:sub>
                                  <m:r>
                                    <a:rPr lang="en-US" sz="8000" i="1">
                                      <a:latin typeface="Cambria Math" panose="02040503050406030204" pitchFamily="18" charset="0"/>
                                      <a:ea typeface="Cambria Math" panose="02040503050406030204" pitchFamily="18" charset="0"/>
                                    </a:rPr>
                                    <m:t>𝑡</m:t>
                                  </m:r>
                                </m:sub>
                                <m:sup>
                                  <m:r>
                                    <a:rPr lang="en-US" sz="8000" i="1">
                                      <a:latin typeface="Cambria Math" panose="02040503050406030204" pitchFamily="18" charset="0"/>
                                      <a:ea typeface="Cambria Math" panose="02040503050406030204" pitchFamily="18" charset="0"/>
                                    </a:rPr>
                                    <m:t>𝑝</m:t>
                                  </m:r>
                                </m:sup>
                              </m:sSubSup>
                            </m:e>
                          </m:d>
                          <m:r>
                            <a:rPr lang="en-US" sz="8000" i="1">
                              <a:latin typeface="Cambria Math" panose="02040503050406030204" pitchFamily="18" charset="0"/>
                              <a:ea typeface="Cambria Math" panose="02040503050406030204" pitchFamily="18" charset="0"/>
                            </a:rPr>
                            <m:t>||</m:t>
                          </m:r>
                        </m:e>
                        <m:sub>
                          <m:r>
                            <a:rPr lang="en-US" sz="8000" b="0" i="1" smtClean="0">
                              <a:latin typeface="Cambria Math" panose="02040503050406030204" pitchFamily="18" charset="0"/>
                              <a:ea typeface="Cambria Math" panose="02040503050406030204" pitchFamily="18" charset="0"/>
                            </a:rPr>
                            <m:t>2</m:t>
                          </m:r>
                        </m:sub>
                        <m:sup>
                          <m:r>
                            <a:rPr lang="en-US" sz="8000" b="0" i="1" smtClean="0">
                              <a:latin typeface="Cambria Math" panose="02040503050406030204" pitchFamily="18" charset="0"/>
                              <a:ea typeface="Cambria Math" panose="02040503050406030204" pitchFamily="18" charset="0"/>
                            </a:rPr>
                            <m:t>2</m:t>
                          </m:r>
                        </m:sup>
                      </m:sSubSup>
                    </m:oMath>
                  </m:oMathPara>
                </a14:m>
                <a:endParaRPr lang="en-US" sz="8000" dirty="0"/>
              </a:p>
            </p:txBody>
          </p:sp>
        </mc:Choice>
        <mc:Fallback xmlns="">
          <p:sp>
            <p:nvSpPr>
              <p:cNvPr id="6" name="Rectangle 5">
                <a:extLst>
                  <a:ext uri="{FF2B5EF4-FFF2-40B4-BE49-F238E27FC236}">
                    <a16:creationId xmlns:a16="http://schemas.microsoft.com/office/drawing/2014/main" id="{1EB393D6-AC9E-4D4A-A768-4C07929C6013}"/>
                  </a:ext>
                </a:extLst>
              </p:cNvPr>
              <p:cNvSpPr>
                <a:spLocks noRot="1" noChangeAspect="1" noMove="1" noResize="1" noEditPoints="1" noAdjustHandles="1" noChangeArrowheads="1" noChangeShapeType="1" noTextEdit="1"/>
              </p:cNvSpPr>
              <p:nvPr/>
            </p:nvSpPr>
            <p:spPr>
              <a:xfrm>
                <a:off x="1806534" y="3810000"/>
                <a:ext cx="14652666" cy="1508811"/>
              </a:xfrm>
              <a:prstGeom prst="rect">
                <a:avLst/>
              </a:prstGeom>
              <a:blipFill>
                <a:blip r:embed="rId3"/>
                <a:stretch>
                  <a:fillRect l="-346" t="-5882" b="-17647"/>
                </a:stretch>
              </a:blipFill>
            </p:spPr>
            <p:txBody>
              <a:bodyPr/>
              <a:lstStyle/>
              <a:p>
                <a:r>
                  <a:rPr lang="en-US">
                    <a:noFill/>
                  </a:rPr>
                  <a:t> </a:t>
                </a:r>
              </a:p>
            </p:txBody>
          </p:sp>
        </mc:Fallback>
      </mc:AlternateContent>
      <p:pic>
        <p:nvPicPr>
          <p:cNvPr id="95" name="Picture 94">
            <a:extLst>
              <a:ext uri="{FF2B5EF4-FFF2-40B4-BE49-F238E27FC236}">
                <a16:creationId xmlns:a16="http://schemas.microsoft.com/office/drawing/2014/main" id="{3C2783D3-C316-CD4A-89C7-D0176798AE27}"/>
              </a:ext>
            </a:extLst>
          </p:cNvPr>
          <p:cNvPicPr>
            <a:picLocks noChangeAspect="1"/>
          </p:cNvPicPr>
          <p:nvPr/>
        </p:nvPicPr>
        <p:blipFill>
          <a:blip r:embed="rId4"/>
          <a:stretch>
            <a:fillRect/>
          </a:stretch>
        </p:blipFill>
        <p:spPr>
          <a:xfrm>
            <a:off x="12027857" y="6629400"/>
            <a:ext cx="4114800" cy="4114800"/>
          </a:xfrm>
          <a:prstGeom prst="rect">
            <a:avLst/>
          </a:prstGeom>
          <a:ln w="15875">
            <a:solidFill>
              <a:schemeClr val="tx1"/>
            </a:solidFill>
          </a:ln>
        </p:spPr>
      </p:pic>
      <p:grpSp>
        <p:nvGrpSpPr>
          <p:cNvPr id="5" name="Group 4">
            <a:extLst>
              <a:ext uri="{FF2B5EF4-FFF2-40B4-BE49-F238E27FC236}">
                <a16:creationId xmlns:a16="http://schemas.microsoft.com/office/drawing/2014/main" id="{FDE67494-8448-7843-8167-8F88BFF64D5E}"/>
              </a:ext>
            </a:extLst>
          </p:cNvPr>
          <p:cNvGrpSpPr/>
          <p:nvPr/>
        </p:nvGrpSpPr>
        <p:grpSpPr>
          <a:xfrm>
            <a:off x="11201400" y="5860634"/>
            <a:ext cx="4083516" cy="3017024"/>
            <a:chOff x="11201400" y="7460834"/>
            <a:chExt cx="4083516" cy="3017024"/>
          </a:xfrm>
        </p:grpSpPr>
        <p:cxnSp>
          <p:nvCxnSpPr>
            <p:cNvPr id="114" name="Straight Connector 113">
              <a:extLst>
                <a:ext uri="{FF2B5EF4-FFF2-40B4-BE49-F238E27FC236}">
                  <a16:creationId xmlns:a16="http://schemas.microsoft.com/office/drawing/2014/main" id="{68A2B330-140D-734E-822F-85C32D15AD39}"/>
                </a:ext>
              </a:extLst>
            </p:cNvPr>
            <p:cNvCxnSpPr/>
            <p:nvPr/>
          </p:nvCxnSpPr>
          <p:spPr>
            <a:xfrm>
              <a:off x="11201400" y="7460834"/>
              <a:ext cx="408351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9C6C66B-0205-8A4E-83FC-BF224C2296C7}"/>
                </a:ext>
              </a:extLst>
            </p:cNvPr>
            <p:cNvSpPr/>
            <p:nvPr/>
          </p:nvSpPr>
          <p:spPr>
            <a:xfrm>
              <a:off x="13025104" y="8861605"/>
              <a:ext cx="1645644" cy="1616253"/>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4" name="Group 3">
            <a:extLst>
              <a:ext uri="{FF2B5EF4-FFF2-40B4-BE49-F238E27FC236}">
                <a16:creationId xmlns:a16="http://schemas.microsoft.com/office/drawing/2014/main" id="{F52C4918-9390-3945-AF18-6EF38AB8F3C2}"/>
              </a:ext>
            </a:extLst>
          </p:cNvPr>
          <p:cNvGrpSpPr/>
          <p:nvPr/>
        </p:nvGrpSpPr>
        <p:grpSpPr>
          <a:xfrm>
            <a:off x="6400800" y="5860634"/>
            <a:ext cx="8375655" cy="3223850"/>
            <a:chOff x="6400800" y="7460834"/>
            <a:chExt cx="8375655" cy="3223850"/>
          </a:xfrm>
        </p:grpSpPr>
        <p:sp>
          <p:nvSpPr>
            <p:cNvPr id="106" name="Rectangle 105">
              <a:extLst>
                <a:ext uri="{FF2B5EF4-FFF2-40B4-BE49-F238E27FC236}">
                  <a16:creationId xmlns:a16="http://schemas.microsoft.com/office/drawing/2014/main" id="{E5B872CA-7AA8-5F4E-A51E-A1623A20503C}"/>
                </a:ext>
              </a:extLst>
            </p:cNvPr>
            <p:cNvSpPr/>
            <p:nvPr/>
          </p:nvSpPr>
          <p:spPr>
            <a:xfrm>
              <a:off x="13130535" y="9068159"/>
              <a:ext cx="1645920" cy="1616525"/>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5" name="Straight Connector 114">
              <a:extLst>
                <a:ext uri="{FF2B5EF4-FFF2-40B4-BE49-F238E27FC236}">
                  <a16:creationId xmlns:a16="http://schemas.microsoft.com/office/drawing/2014/main" id="{97E44B44-7DD7-3347-B328-00168565C7F2}"/>
                </a:ext>
              </a:extLst>
            </p:cNvPr>
            <p:cNvCxnSpPr/>
            <p:nvPr/>
          </p:nvCxnSpPr>
          <p:spPr>
            <a:xfrm>
              <a:off x="6400800" y="7460834"/>
              <a:ext cx="408351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0F21217-8577-4547-99B6-D1810AC5ADA6}"/>
              </a:ext>
            </a:extLst>
          </p:cNvPr>
          <p:cNvGrpSpPr/>
          <p:nvPr/>
        </p:nvGrpSpPr>
        <p:grpSpPr>
          <a:xfrm>
            <a:off x="1295400" y="6915015"/>
            <a:ext cx="8839201" cy="3539030"/>
            <a:chOff x="3067851" y="4721411"/>
            <a:chExt cx="13903273" cy="5566579"/>
          </a:xfrm>
        </p:grpSpPr>
        <p:cxnSp>
          <p:nvCxnSpPr>
            <p:cNvPr id="18" name="Straight Arrow Connector 17">
              <a:extLst>
                <a:ext uri="{FF2B5EF4-FFF2-40B4-BE49-F238E27FC236}">
                  <a16:creationId xmlns:a16="http://schemas.microsoft.com/office/drawing/2014/main" id="{6FE11812-122B-A847-B689-E88962874F07}"/>
                </a:ext>
              </a:extLst>
            </p:cNvPr>
            <p:cNvCxnSpPr>
              <a:cxnSpLocks/>
              <a:stCxn id="82" idx="1"/>
              <a:endCxn id="48" idx="3"/>
            </p:cNvCxnSpPr>
            <p:nvPr/>
          </p:nvCxnSpPr>
          <p:spPr>
            <a:xfrm flipH="1">
              <a:off x="9483593" y="5699427"/>
              <a:ext cx="2423459" cy="0"/>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329C5C-C5E7-8A49-969B-6116E5F7CB82}"/>
                </a:ext>
              </a:extLst>
            </p:cNvPr>
            <p:cNvCxnSpPr>
              <a:cxnSpLocks/>
              <a:stCxn id="48" idx="1"/>
              <a:endCxn id="40" idx="3"/>
            </p:cNvCxnSpPr>
            <p:nvPr/>
          </p:nvCxnSpPr>
          <p:spPr>
            <a:xfrm flipH="1">
              <a:off x="5078052" y="5699428"/>
              <a:ext cx="2395337" cy="18071"/>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F27F89C4-441B-2646-814F-1229663FAFBF}"/>
                </a:ext>
              </a:extLst>
            </p:cNvPr>
            <p:cNvCxnSpPr>
              <a:cxnSpLocks/>
              <a:stCxn id="40" idx="1"/>
              <a:endCxn id="56" idx="1"/>
            </p:cNvCxnSpPr>
            <p:nvPr/>
          </p:nvCxnSpPr>
          <p:spPr>
            <a:xfrm rot="10800000" flipH="1" flipV="1">
              <a:off x="3067851" y="5717498"/>
              <a:ext cx="52036" cy="3594470"/>
            </a:xfrm>
            <a:prstGeom prst="curvedConnector3">
              <a:avLst>
                <a:gd name="adj1" fmla="val -2026289"/>
              </a:avLst>
            </a:prstGeom>
            <a:ln w="635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68D9FB3-E50E-2C4D-BAAF-9E088B7A4C7D}"/>
                </a:ext>
              </a:extLst>
            </p:cNvPr>
            <p:cNvCxnSpPr>
              <a:cxnSpLocks/>
              <a:stCxn id="56" idx="3"/>
              <a:endCxn id="64" idx="1"/>
            </p:cNvCxnSpPr>
            <p:nvPr/>
          </p:nvCxnSpPr>
          <p:spPr>
            <a:xfrm flipV="1">
              <a:off x="5130090" y="9311963"/>
              <a:ext cx="2335777" cy="4"/>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1320B66-ABB6-6141-8FF3-071B5A508255}"/>
                </a:ext>
              </a:extLst>
            </p:cNvPr>
            <p:cNvCxnSpPr>
              <a:cxnSpLocks/>
              <a:stCxn id="64" idx="3"/>
              <a:endCxn id="72" idx="1"/>
            </p:cNvCxnSpPr>
            <p:nvPr/>
          </p:nvCxnSpPr>
          <p:spPr>
            <a:xfrm>
              <a:off x="9476069" y="9311963"/>
              <a:ext cx="2423459" cy="0"/>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AB9D594-998D-C740-A164-1B4F79A8915D}"/>
                </a:ext>
              </a:extLst>
            </p:cNvPr>
            <p:cNvGrpSpPr/>
            <p:nvPr/>
          </p:nvGrpSpPr>
          <p:grpSpPr>
            <a:xfrm>
              <a:off x="13932298" y="8352026"/>
              <a:ext cx="2814131" cy="1179106"/>
              <a:chOff x="13932298" y="8352026"/>
              <a:chExt cx="2814131" cy="1179106"/>
            </a:xfrm>
          </p:grpSpPr>
          <p:cxnSp>
            <p:nvCxnSpPr>
              <p:cNvPr id="83" name="Straight Arrow Connector 82">
                <a:extLst>
                  <a:ext uri="{FF2B5EF4-FFF2-40B4-BE49-F238E27FC236}">
                    <a16:creationId xmlns:a16="http://schemas.microsoft.com/office/drawing/2014/main" id="{F91A51DB-6D55-F94D-81FA-B8B4536A65CB}"/>
                  </a:ext>
                </a:extLst>
              </p:cNvPr>
              <p:cNvCxnSpPr/>
              <p:nvPr/>
            </p:nvCxnSpPr>
            <p:spPr>
              <a:xfrm flipH="1">
                <a:off x="13932298" y="9311963"/>
                <a:ext cx="1504777" cy="0"/>
              </a:xfrm>
              <a:prstGeom prst="straightConnector1">
                <a:avLst/>
              </a:prstGeom>
              <a:ln w="63500" cmpd="sng">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E740DD2-E3EB-844E-9256-9BA4169CE02C}"/>
                      </a:ext>
                    </a:extLst>
                  </p:cNvPr>
                  <p:cNvSpPr txBox="1"/>
                  <p:nvPr/>
                </p:nvSpPr>
                <p:spPr>
                  <a:xfrm>
                    <a:off x="15537955" y="8352026"/>
                    <a:ext cx="1208474" cy="1179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000" i="1">
                                  <a:latin typeface="Cambria Math" panose="02040503050406030204" pitchFamily="18" charset="0"/>
                                </a:rPr>
                              </m:ctrlPr>
                            </m:sSubSupPr>
                            <m:e>
                              <m:acc>
                                <m:accPr>
                                  <m:chr m:val="̂"/>
                                  <m:ctrlPr>
                                    <a:rPr lang="en-US" sz="7000" i="1">
                                      <a:latin typeface="Cambria Math" panose="02040503050406030204" pitchFamily="18" charset="0"/>
                                    </a:rPr>
                                  </m:ctrlPr>
                                </m:accPr>
                                <m:e>
                                  <m:r>
                                    <a:rPr lang="en-US" sz="7000" i="1">
                                      <a:latin typeface="Cambria Math" panose="02040503050406030204" pitchFamily="18" charset="0"/>
                                    </a:rPr>
                                    <m:t>𝑥</m:t>
                                  </m:r>
                                </m:e>
                              </m:acc>
                            </m:e>
                            <m:sub>
                              <m:r>
                                <a:rPr lang="en-US" sz="7000" i="1">
                                  <a:latin typeface="Cambria Math" panose="02040503050406030204" pitchFamily="18" charset="0"/>
                                </a:rPr>
                                <m:t>𝑡</m:t>
                              </m:r>
                            </m:sub>
                            <m:sup>
                              <m:r>
                                <a:rPr lang="en-US" sz="7000" i="1">
                                  <a:latin typeface="Cambria Math" panose="02040503050406030204" pitchFamily="18" charset="0"/>
                                </a:rPr>
                                <m:t>𝑝</m:t>
                              </m:r>
                            </m:sup>
                          </m:sSubSup>
                        </m:oMath>
                      </m:oMathPara>
                    </a14:m>
                    <a:endParaRPr lang="en-US" sz="7000" dirty="0"/>
                  </a:p>
                </p:txBody>
              </p:sp>
            </mc:Choice>
            <mc:Fallback xmlns="">
              <p:sp>
                <p:nvSpPr>
                  <p:cNvPr id="84" name="TextBox 83">
                    <a:extLst>
                      <a:ext uri="{FF2B5EF4-FFF2-40B4-BE49-F238E27FC236}">
                        <a16:creationId xmlns:a16="http://schemas.microsoft.com/office/drawing/2014/main" id="{BE740DD2-E3EB-844E-9256-9BA4169CE02C}"/>
                      </a:ext>
                    </a:extLst>
                  </p:cNvPr>
                  <p:cNvSpPr txBox="1">
                    <a:spLocks noRot="1" noChangeAspect="1" noMove="1" noResize="1" noEditPoints="1" noAdjustHandles="1" noChangeArrowheads="1" noChangeShapeType="1" noTextEdit="1"/>
                  </p:cNvSpPr>
                  <p:nvPr/>
                </p:nvSpPr>
                <p:spPr>
                  <a:xfrm>
                    <a:off x="15537955" y="8352026"/>
                    <a:ext cx="1208474" cy="1179106"/>
                  </a:xfrm>
                  <a:prstGeom prst="rect">
                    <a:avLst/>
                  </a:prstGeom>
                  <a:blipFill>
                    <a:blip r:embed="rId6"/>
                    <a:stretch>
                      <a:fillRect l="-27419" t="-16949" r="-48387" b="-84746"/>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12AF96D4-E1C6-5C40-B727-99AF185BD427}"/>
                </a:ext>
              </a:extLst>
            </p:cNvPr>
            <p:cNvGrpSpPr/>
            <p:nvPr/>
          </p:nvGrpSpPr>
          <p:grpSpPr>
            <a:xfrm>
              <a:off x="11907051" y="4721411"/>
              <a:ext cx="4839376" cy="2121587"/>
              <a:chOff x="11907051" y="4721411"/>
              <a:chExt cx="4839376" cy="2121587"/>
            </a:xfrm>
          </p:grpSpPr>
          <p:grpSp>
            <p:nvGrpSpPr>
              <p:cNvPr id="73" name="Group 72">
                <a:extLst>
                  <a:ext uri="{FF2B5EF4-FFF2-40B4-BE49-F238E27FC236}">
                    <a16:creationId xmlns:a16="http://schemas.microsoft.com/office/drawing/2014/main" id="{EEE7D91D-66DB-4146-9B9E-8A0A8DC125DF}"/>
                  </a:ext>
                </a:extLst>
              </p:cNvPr>
              <p:cNvGrpSpPr/>
              <p:nvPr/>
            </p:nvGrpSpPr>
            <p:grpSpPr>
              <a:xfrm>
                <a:off x="11907051" y="4721411"/>
                <a:ext cx="4839376" cy="1953048"/>
                <a:chOff x="11907051" y="4721411"/>
                <a:chExt cx="4839376" cy="1953048"/>
              </a:xfrm>
            </p:grpSpPr>
            <p:grpSp>
              <p:nvGrpSpPr>
                <p:cNvPr id="75" name="Group 74">
                  <a:extLst>
                    <a:ext uri="{FF2B5EF4-FFF2-40B4-BE49-F238E27FC236}">
                      <a16:creationId xmlns:a16="http://schemas.microsoft.com/office/drawing/2014/main" id="{9F7E066D-5787-CB4D-A005-57F8C68FDEF4}"/>
                    </a:ext>
                  </a:extLst>
                </p:cNvPr>
                <p:cNvGrpSpPr/>
                <p:nvPr/>
              </p:nvGrpSpPr>
              <p:grpSpPr>
                <a:xfrm>
                  <a:off x="11907051" y="4724400"/>
                  <a:ext cx="2025247" cy="1950059"/>
                  <a:chOff x="10896600" y="8496113"/>
                  <a:chExt cx="1338436" cy="1288746"/>
                </a:xfrm>
              </p:grpSpPr>
              <p:sp>
                <p:nvSpPr>
                  <p:cNvPr id="79" name="Rounded Rectangle 78">
                    <a:extLst>
                      <a:ext uri="{FF2B5EF4-FFF2-40B4-BE49-F238E27FC236}">
                        <a16:creationId xmlns:a16="http://schemas.microsoft.com/office/drawing/2014/main" id="{404A0046-6B09-264F-AB09-66B1DD7F21A2}"/>
                      </a:ext>
                    </a:extLst>
                  </p:cNvPr>
                  <p:cNvSpPr/>
                  <p:nvPr/>
                </p:nvSpPr>
                <p:spPr>
                  <a:xfrm>
                    <a:off x="10896603" y="8519999"/>
                    <a:ext cx="905389" cy="126486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p>
                </p:txBody>
              </p:sp>
              <p:sp>
                <p:nvSpPr>
                  <p:cNvPr id="80" name="Rounded Rectangle 79">
                    <a:extLst>
                      <a:ext uri="{FF2B5EF4-FFF2-40B4-BE49-F238E27FC236}">
                        <a16:creationId xmlns:a16="http://schemas.microsoft.com/office/drawing/2014/main" id="{791476FB-F992-6044-819B-2504FD123811}"/>
                      </a:ext>
                    </a:extLst>
                  </p:cNvPr>
                  <p:cNvSpPr/>
                  <p:nvPr/>
                </p:nvSpPr>
                <p:spPr>
                  <a:xfrm>
                    <a:off x="11329647" y="8496119"/>
                    <a:ext cx="905389" cy="1288740"/>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C4ACBB3D-673B-FC49-8297-F279ADC0628B}"/>
                      </a:ext>
                    </a:extLst>
                  </p:cNvPr>
                  <p:cNvSpPr/>
                  <p:nvPr/>
                </p:nvSpPr>
                <p:spPr>
                  <a:xfrm>
                    <a:off x="11319707" y="8516815"/>
                    <a:ext cx="482281" cy="12680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C889A59A-4190-1540-B927-269FDA7AE0B1}"/>
                      </a:ext>
                    </a:extLst>
                  </p:cNvPr>
                  <p:cNvSpPr/>
                  <p:nvPr/>
                </p:nvSpPr>
                <p:spPr>
                  <a:xfrm>
                    <a:off x="10896600" y="8496113"/>
                    <a:ext cx="1328493" cy="1288743"/>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6" name="Straight Arrow Connector 75">
                  <a:extLst>
                    <a:ext uri="{FF2B5EF4-FFF2-40B4-BE49-F238E27FC236}">
                      <a16:creationId xmlns:a16="http://schemas.microsoft.com/office/drawing/2014/main" id="{B7E43D13-C06D-CD43-B00B-69721D575BCA}"/>
                    </a:ext>
                  </a:extLst>
                </p:cNvPr>
                <p:cNvCxnSpPr/>
                <p:nvPr/>
              </p:nvCxnSpPr>
              <p:spPr>
                <a:xfrm flipH="1">
                  <a:off x="13932298" y="5699427"/>
                  <a:ext cx="1504777" cy="0"/>
                </a:xfrm>
                <a:prstGeom prst="straightConnector1">
                  <a:avLst/>
                </a:prstGeom>
                <a:ln w="6350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5631464-7EE4-6540-8EE0-997DE77B4E7E}"/>
                        </a:ext>
                      </a:extLst>
                    </p:cNvPr>
                    <p:cNvSpPr txBox="1"/>
                    <p:nvPr/>
                  </p:nvSpPr>
                  <p:spPr>
                    <a:xfrm>
                      <a:off x="15537955" y="4721411"/>
                      <a:ext cx="1208472" cy="11791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000" b="0" i="1" smtClean="0">
                                    <a:latin typeface="Cambria Math" panose="02040503050406030204" pitchFamily="18" charset="0"/>
                                  </a:rPr>
                                </m:ctrlPr>
                              </m:sSubSupPr>
                              <m:e>
                                <m:r>
                                  <a:rPr lang="en-US" sz="7000" b="0" i="1" smtClean="0">
                                    <a:latin typeface="Cambria Math" panose="02040503050406030204" pitchFamily="18" charset="0"/>
                                  </a:rPr>
                                  <m:t>𝑥</m:t>
                                </m:r>
                              </m:e>
                              <m:sub>
                                <m:r>
                                  <a:rPr lang="en-US" sz="7000" b="0" i="1" smtClean="0">
                                    <a:latin typeface="Cambria Math" panose="02040503050406030204" pitchFamily="18" charset="0"/>
                                  </a:rPr>
                                  <m:t>𝑡</m:t>
                                </m:r>
                              </m:sub>
                              <m:sup>
                                <m:r>
                                  <a:rPr lang="en-US" sz="7000" b="0" i="1" smtClean="0">
                                    <a:latin typeface="Cambria Math" panose="02040503050406030204" pitchFamily="18" charset="0"/>
                                  </a:rPr>
                                  <m:t>𝑝</m:t>
                                </m:r>
                              </m:sup>
                            </m:sSubSup>
                          </m:oMath>
                        </m:oMathPara>
                      </a14:m>
                      <a:endParaRPr lang="en-US" sz="7000" dirty="0"/>
                    </a:p>
                  </p:txBody>
                </p:sp>
              </mc:Choice>
              <mc:Fallback xmlns="">
                <p:sp>
                  <p:nvSpPr>
                    <p:cNvPr id="77" name="TextBox 76">
                      <a:extLst>
                        <a:ext uri="{FF2B5EF4-FFF2-40B4-BE49-F238E27FC236}">
                          <a16:creationId xmlns:a16="http://schemas.microsoft.com/office/drawing/2014/main" id="{35631464-7EE4-6540-8EE0-997DE77B4E7E}"/>
                        </a:ext>
                      </a:extLst>
                    </p:cNvPr>
                    <p:cNvSpPr txBox="1">
                      <a:spLocks noRot="1" noChangeAspect="1" noMove="1" noResize="1" noEditPoints="1" noAdjustHandles="1" noChangeArrowheads="1" noChangeShapeType="1" noTextEdit="1"/>
                    </p:cNvSpPr>
                    <p:nvPr/>
                  </p:nvSpPr>
                  <p:spPr>
                    <a:xfrm>
                      <a:off x="15537955" y="4721411"/>
                      <a:ext cx="1208472" cy="1179104"/>
                    </a:xfrm>
                    <a:prstGeom prst="rect">
                      <a:avLst/>
                    </a:prstGeom>
                    <a:blipFill>
                      <a:blip r:embed="rId7"/>
                      <a:stretch>
                        <a:fillRect l="-27419" r="-48387" b="-8032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F22594C9-3351-2442-9645-14BAFC02C9B7}"/>
                      </a:ext>
                    </a:extLst>
                  </p:cNvPr>
                  <p:cNvSpPr/>
                  <p:nvPr/>
                </p:nvSpPr>
                <p:spPr>
                  <a:xfrm>
                    <a:off x="12221589" y="4954987"/>
                    <a:ext cx="1723920" cy="18880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7200" i="1">
                              <a:solidFill>
                                <a:schemeClr val="bg1"/>
                              </a:solidFill>
                              <a:latin typeface="Cambria Math" panose="02040503050406030204" pitchFamily="18" charset="0"/>
                              <a:ea typeface="Cambria Math" panose="02040503050406030204" pitchFamily="18" charset="0"/>
                            </a:rPr>
                            <m:t>ℱ</m:t>
                          </m:r>
                        </m:oMath>
                      </m:oMathPara>
                    </a14:m>
                    <a:endParaRPr lang="en-US" sz="7200" dirty="0"/>
                  </a:p>
                </p:txBody>
              </p:sp>
            </mc:Choice>
            <mc:Fallback xmlns="">
              <p:sp>
                <p:nvSpPr>
                  <p:cNvPr id="74" name="Rectangle 73">
                    <a:extLst>
                      <a:ext uri="{FF2B5EF4-FFF2-40B4-BE49-F238E27FC236}">
                        <a16:creationId xmlns:a16="http://schemas.microsoft.com/office/drawing/2014/main" id="{F22594C9-3351-2442-9645-14BAFC02C9B7}"/>
                      </a:ext>
                    </a:extLst>
                  </p:cNvPr>
                  <p:cNvSpPr>
                    <a:spLocks noRot="1" noChangeAspect="1" noMove="1" noResize="1" noEditPoints="1" noAdjustHandles="1" noChangeArrowheads="1" noChangeShapeType="1" noTextEdit="1"/>
                  </p:cNvSpPr>
                  <p:nvPr/>
                </p:nvSpPr>
                <p:spPr>
                  <a:xfrm>
                    <a:off x="12221589" y="4954987"/>
                    <a:ext cx="1723920" cy="1888011"/>
                  </a:xfrm>
                  <a:prstGeom prst="rect">
                    <a:avLst/>
                  </a:prstGeom>
                  <a:blipFill>
                    <a:blip r:embed="rId8"/>
                    <a:stretch>
                      <a:fillRect l="-7955" r="-4545" b="-1042"/>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A8D88BA6-0885-284B-9F19-1FCD1F13BACB}"/>
                </a:ext>
              </a:extLst>
            </p:cNvPr>
            <p:cNvGrpSpPr/>
            <p:nvPr/>
          </p:nvGrpSpPr>
          <p:grpSpPr>
            <a:xfrm>
              <a:off x="11899528" y="8336936"/>
              <a:ext cx="2025247" cy="1950059"/>
              <a:chOff x="11899528" y="8336936"/>
              <a:chExt cx="2025247" cy="1950059"/>
            </a:xfrm>
          </p:grpSpPr>
          <p:grpSp>
            <p:nvGrpSpPr>
              <p:cNvPr id="67" name="Group 66">
                <a:extLst>
                  <a:ext uri="{FF2B5EF4-FFF2-40B4-BE49-F238E27FC236}">
                    <a16:creationId xmlns:a16="http://schemas.microsoft.com/office/drawing/2014/main" id="{B1C326E9-3D2D-1845-870A-886BDF45749D}"/>
                  </a:ext>
                </a:extLst>
              </p:cNvPr>
              <p:cNvGrpSpPr/>
              <p:nvPr/>
            </p:nvGrpSpPr>
            <p:grpSpPr>
              <a:xfrm>
                <a:off x="11899528" y="8336936"/>
                <a:ext cx="2025247" cy="1950059"/>
                <a:chOff x="3589389" y="8032141"/>
                <a:chExt cx="2025247" cy="1950059"/>
              </a:xfrm>
            </p:grpSpPr>
            <p:sp>
              <p:nvSpPr>
                <p:cNvPr id="69" name="Rounded Rectangle 68">
                  <a:extLst>
                    <a:ext uri="{FF2B5EF4-FFF2-40B4-BE49-F238E27FC236}">
                      <a16:creationId xmlns:a16="http://schemas.microsoft.com/office/drawing/2014/main" id="{37949D65-00F6-774C-9D1D-901EAC59EE11}"/>
                    </a:ext>
                  </a:extLst>
                </p:cNvPr>
                <p:cNvSpPr/>
                <p:nvPr/>
              </p:nvSpPr>
              <p:spPr>
                <a:xfrm>
                  <a:off x="3589394" y="8068284"/>
                  <a:ext cx="1369984" cy="1913916"/>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ED954E85-7C75-D24D-B198-EE1112ED3697}"/>
                    </a:ext>
                  </a:extLst>
                </p:cNvPr>
                <p:cNvSpPr/>
                <p:nvPr/>
              </p:nvSpPr>
              <p:spPr>
                <a:xfrm>
                  <a:off x="4244652" y="8032150"/>
                  <a:ext cx="1369984" cy="195005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BFA2A2D2-4655-684A-948C-01D628EC521C}"/>
                    </a:ext>
                  </a:extLst>
                </p:cNvPr>
                <p:cNvSpPr/>
                <p:nvPr/>
              </p:nvSpPr>
              <p:spPr>
                <a:xfrm>
                  <a:off x="4229611" y="8063466"/>
                  <a:ext cx="729761" cy="191873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a:extLst>
                    <a:ext uri="{FF2B5EF4-FFF2-40B4-BE49-F238E27FC236}">
                      <a16:creationId xmlns:a16="http://schemas.microsoft.com/office/drawing/2014/main" id="{CF8F7E60-75AC-A042-944F-0310A818FB8B}"/>
                    </a:ext>
                  </a:extLst>
                </p:cNvPr>
                <p:cNvSpPr/>
                <p:nvPr/>
              </p:nvSpPr>
              <p:spPr>
                <a:xfrm>
                  <a:off x="3589389" y="8032141"/>
                  <a:ext cx="2010202" cy="1950054"/>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70093D4-0763-CC4A-876B-37ED6FF921AD}"/>
                      </a:ext>
                    </a:extLst>
                  </p:cNvPr>
                  <p:cNvSpPr/>
                  <p:nvPr/>
                </p:nvSpPr>
                <p:spPr>
                  <a:xfrm>
                    <a:off x="12221591" y="8527132"/>
                    <a:ext cx="1605715" cy="17427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i="1">
                              <a:solidFill>
                                <a:schemeClr val="bg1"/>
                              </a:solidFill>
                              <a:latin typeface="Cambria Math" panose="02040503050406030204" pitchFamily="18" charset="0"/>
                              <a:ea typeface="Cambria Math" panose="02040503050406030204" pitchFamily="18" charset="0"/>
                            </a:rPr>
                            <m:t>ℱ</m:t>
                          </m:r>
                        </m:oMath>
                      </m:oMathPara>
                    </a14:m>
                    <a:endParaRPr lang="en-US" sz="7000" dirty="0"/>
                  </a:p>
                </p:txBody>
              </p:sp>
            </mc:Choice>
            <mc:Fallback xmlns="">
              <p:sp>
                <p:nvSpPr>
                  <p:cNvPr id="66" name="Rectangle 65">
                    <a:extLst>
                      <a:ext uri="{FF2B5EF4-FFF2-40B4-BE49-F238E27FC236}">
                        <a16:creationId xmlns:a16="http://schemas.microsoft.com/office/drawing/2014/main" id="{D70093D4-0763-CC4A-876B-37ED6FF921AD}"/>
                      </a:ext>
                    </a:extLst>
                  </p:cNvPr>
                  <p:cNvSpPr>
                    <a:spLocks noRot="1" noChangeAspect="1" noMove="1" noResize="1" noEditPoints="1" noAdjustHandles="1" noChangeArrowheads="1" noChangeShapeType="1" noTextEdit="1"/>
                  </p:cNvSpPr>
                  <p:nvPr/>
                </p:nvSpPr>
                <p:spPr>
                  <a:xfrm>
                    <a:off x="12221591" y="8527132"/>
                    <a:ext cx="1605715" cy="1742779"/>
                  </a:xfrm>
                  <a:prstGeom prst="rect">
                    <a:avLst/>
                  </a:prstGeom>
                  <a:blipFill>
                    <a:blip r:embed="rId9"/>
                    <a:stretch>
                      <a:fillRect l="-7317" r="-4878" b="-2273"/>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F9A1776B-6D46-4741-93BD-F8436352F6AA}"/>
                </a:ext>
              </a:extLst>
            </p:cNvPr>
            <p:cNvGrpSpPr/>
            <p:nvPr/>
          </p:nvGrpSpPr>
          <p:grpSpPr>
            <a:xfrm>
              <a:off x="7465867" y="8336936"/>
              <a:ext cx="2025247" cy="1951054"/>
              <a:chOff x="7465867" y="8336936"/>
              <a:chExt cx="2025247" cy="1951054"/>
            </a:xfrm>
          </p:grpSpPr>
          <p:grpSp>
            <p:nvGrpSpPr>
              <p:cNvPr id="59" name="Group 58">
                <a:extLst>
                  <a:ext uri="{FF2B5EF4-FFF2-40B4-BE49-F238E27FC236}">
                    <a16:creationId xmlns:a16="http://schemas.microsoft.com/office/drawing/2014/main" id="{0E287F39-8A78-7B4C-AB16-79C7EBC601D5}"/>
                  </a:ext>
                </a:extLst>
              </p:cNvPr>
              <p:cNvGrpSpPr/>
              <p:nvPr/>
            </p:nvGrpSpPr>
            <p:grpSpPr>
              <a:xfrm>
                <a:off x="7465867" y="8336936"/>
                <a:ext cx="2025247" cy="1950059"/>
                <a:chOff x="3589389" y="8032141"/>
                <a:chExt cx="2025247" cy="1950059"/>
              </a:xfrm>
            </p:grpSpPr>
            <p:sp>
              <p:nvSpPr>
                <p:cNvPr id="61" name="Rounded Rectangle 60">
                  <a:extLst>
                    <a:ext uri="{FF2B5EF4-FFF2-40B4-BE49-F238E27FC236}">
                      <a16:creationId xmlns:a16="http://schemas.microsoft.com/office/drawing/2014/main" id="{BF35527F-5CDE-544E-B6E2-C9EF97DFDD0E}"/>
                    </a:ext>
                  </a:extLst>
                </p:cNvPr>
                <p:cNvSpPr/>
                <p:nvPr/>
              </p:nvSpPr>
              <p:spPr>
                <a:xfrm>
                  <a:off x="3589394" y="8068284"/>
                  <a:ext cx="1369984" cy="1913916"/>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61">
                  <a:extLst>
                    <a:ext uri="{FF2B5EF4-FFF2-40B4-BE49-F238E27FC236}">
                      <a16:creationId xmlns:a16="http://schemas.microsoft.com/office/drawing/2014/main" id="{6F7EF5CF-CD0C-8B4D-9BB8-A2A9784D8E53}"/>
                    </a:ext>
                  </a:extLst>
                </p:cNvPr>
                <p:cNvSpPr/>
                <p:nvPr/>
              </p:nvSpPr>
              <p:spPr>
                <a:xfrm>
                  <a:off x="4244652" y="8032150"/>
                  <a:ext cx="1369984" cy="195005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AF4966AE-9033-4A4E-99D2-0196BBA0EB2B}"/>
                    </a:ext>
                  </a:extLst>
                </p:cNvPr>
                <p:cNvSpPr/>
                <p:nvPr/>
              </p:nvSpPr>
              <p:spPr>
                <a:xfrm>
                  <a:off x="4229611" y="8063466"/>
                  <a:ext cx="729761" cy="191873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8C4DB1B-AE05-3944-AE6C-279E978AB92C}"/>
                    </a:ext>
                  </a:extLst>
                </p:cNvPr>
                <p:cNvSpPr/>
                <p:nvPr/>
              </p:nvSpPr>
              <p:spPr>
                <a:xfrm>
                  <a:off x="3589389" y="8032141"/>
                  <a:ext cx="2010202" cy="1950054"/>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79775230-451D-5A4A-89FB-501711426A83}"/>
                      </a:ext>
                    </a:extLst>
                  </p:cNvPr>
                  <p:cNvSpPr/>
                  <p:nvPr/>
                </p:nvSpPr>
                <p:spPr>
                  <a:xfrm>
                    <a:off x="7789879" y="8545211"/>
                    <a:ext cx="1605716" cy="17427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i="1">
                              <a:solidFill>
                                <a:schemeClr val="bg1"/>
                              </a:solidFill>
                              <a:latin typeface="Cambria Math" panose="02040503050406030204" pitchFamily="18" charset="0"/>
                              <a:ea typeface="Cambria Math" panose="02040503050406030204" pitchFamily="18" charset="0"/>
                            </a:rPr>
                            <m:t>ℱ</m:t>
                          </m:r>
                        </m:oMath>
                      </m:oMathPara>
                    </a14:m>
                    <a:endParaRPr lang="en-US" sz="7000" dirty="0"/>
                  </a:p>
                </p:txBody>
              </p:sp>
            </mc:Choice>
            <mc:Fallback xmlns="">
              <p:sp>
                <p:nvSpPr>
                  <p:cNvPr id="58" name="Rectangle 57">
                    <a:extLst>
                      <a:ext uri="{FF2B5EF4-FFF2-40B4-BE49-F238E27FC236}">
                        <a16:creationId xmlns:a16="http://schemas.microsoft.com/office/drawing/2014/main" id="{79775230-451D-5A4A-89FB-501711426A83}"/>
                      </a:ext>
                    </a:extLst>
                  </p:cNvPr>
                  <p:cNvSpPr>
                    <a:spLocks noRot="1" noChangeAspect="1" noMove="1" noResize="1" noEditPoints="1" noAdjustHandles="1" noChangeArrowheads="1" noChangeShapeType="1" noTextEdit="1"/>
                  </p:cNvSpPr>
                  <p:nvPr/>
                </p:nvSpPr>
                <p:spPr>
                  <a:xfrm>
                    <a:off x="7789879" y="8545211"/>
                    <a:ext cx="1605716" cy="1742779"/>
                  </a:xfrm>
                  <a:prstGeom prst="rect">
                    <a:avLst/>
                  </a:prstGeom>
                  <a:blipFill>
                    <a:blip r:embed="rId10"/>
                    <a:stretch>
                      <a:fillRect l="-7317" r="-3659" b="-2273"/>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2EF483AE-8F3D-814A-8B2B-82B65EA79383}"/>
                </a:ext>
              </a:extLst>
            </p:cNvPr>
            <p:cNvGrpSpPr/>
            <p:nvPr/>
          </p:nvGrpSpPr>
          <p:grpSpPr>
            <a:xfrm>
              <a:off x="3119887" y="8336941"/>
              <a:ext cx="2025247" cy="1950060"/>
              <a:chOff x="3119887" y="8336941"/>
              <a:chExt cx="2025247" cy="1950060"/>
            </a:xfrm>
          </p:grpSpPr>
          <p:grpSp>
            <p:nvGrpSpPr>
              <p:cNvPr id="51" name="Group 50">
                <a:extLst>
                  <a:ext uri="{FF2B5EF4-FFF2-40B4-BE49-F238E27FC236}">
                    <a16:creationId xmlns:a16="http://schemas.microsoft.com/office/drawing/2014/main" id="{3262C902-C38E-174A-9C48-FE76D8AB4BD7}"/>
                  </a:ext>
                </a:extLst>
              </p:cNvPr>
              <p:cNvGrpSpPr/>
              <p:nvPr/>
            </p:nvGrpSpPr>
            <p:grpSpPr>
              <a:xfrm>
                <a:off x="3119887" y="8336941"/>
                <a:ext cx="2025247" cy="1950060"/>
                <a:chOff x="3589389" y="8032141"/>
                <a:chExt cx="2025247" cy="1950059"/>
              </a:xfrm>
            </p:grpSpPr>
            <p:sp>
              <p:nvSpPr>
                <p:cNvPr id="53" name="Rounded Rectangle 52">
                  <a:extLst>
                    <a:ext uri="{FF2B5EF4-FFF2-40B4-BE49-F238E27FC236}">
                      <a16:creationId xmlns:a16="http://schemas.microsoft.com/office/drawing/2014/main" id="{A3B3EAAF-BFDF-9241-BE6B-7ECD01ECE277}"/>
                    </a:ext>
                  </a:extLst>
                </p:cNvPr>
                <p:cNvSpPr/>
                <p:nvPr/>
              </p:nvSpPr>
              <p:spPr>
                <a:xfrm>
                  <a:off x="3589394" y="8068284"/>
                  <a:ext cx="1369984" cy="1913916"/>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53">
                  <a:extLst>
                    <a:ext uri="{FF2B5EF4-FFF2-40B4-BE49-F238E27FC236}">
                      <a16:creationId xmlns:a16="http://schemas.microsoft.com/office/drawing/2014/main" id="{56E6390D-80AA-9F47-8A12-1DDF4D93B903}"/>
                    </a:ext>
                  </a:extLst>
                </p:cNvPr>
                <p:cNvSpPr/>
                <p:nvPr/>
              </p:nvSpPr>
              <p:spPr>
                <a:xfrm>
                  <a:off x="4244652" y="8032150"/>
                  <a:ext cx="1369984" cy="195005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DCF5B79-33D2-6940-AFCA-62D564A91C42}"/>
                    </a:ext>
                  </a:extLst>
                </p:cNvPr>
                <p:cNvSpPr/>
                <p:nvPr/>
              </p:nvSpPr>
              <p:spPr>
                <a:xfrm>
                  <a:off x="4229611" y="8063466"/>
                  <a:ext cx="729761" cy="191873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C99A30F5-52B3-7443-9167-81A09A73532B}"/>
                    </a:ext>
                  </a:extLst>
                </p:cNvPr>
                <p:cNvSpPr/>
                <p:nvPr/>
              </p:nvSpPr>
              <p:spPr>
                <a:xfrm>
                  <a:off x="3589389" y="8032141"/>
                  <a:ext cx="2010202" cy="1950054"/>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88604B-C9BA-B745-85B3-9E8D8D3F527E}"/>
                      </a:ext>
                    </a:extLst>
                  </p:cNvPr>
                  <p:cNvSpPr/>
                  <p:nvPr/>
                </p:nvSpPr>
                <p:spPr>
                  <a:xfrm>
                    <a:off x="3443899" y="8544189"/>
                    <a:ext cx="1605716" cy="17427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i="1">
                              <a:solidFill>
                                <a:schemeClr val="bg1"/>
                              </a:solidFill>
                              <a:latin typeface="Cambria Math" panose="02040503050406030204" pitchFamily="18" charset="0"/>
                              <a:ea typeface="Cambria Math" panose="02040503050406030204" pitchFamily="18" charset="0"/>
                            </a:rPr>
                            <m:t>ℱ</m:t>
                          </m:r>
                        </m:oMath>
                      </m:oMathPara>
                    </a14:m>
                    <a:endParaRPr lang="en-US" sz="7000" dirty="0"/>
                  </a:p>
                </p:txBody>
              </p:sp>
            </mc:Choice>
            <mc:Fallback xmlns="">
              <p:sp>
                <p:nvSpPr>
                  <p:cNvPr id="50" name="Rectangle 49">
                    <a:extLst>
                      <a:ext uri="{FF2B5EF4-FFF2-40B4-BE49-F238E27FC236}">
                        <a16:creationId xmlns:a16="http://schemas.microsoft.com/office/drawing/2014/main" id="{4D88604B-C9BA-B745-85B3-9E8D8D3F527E}"/>
                      </a:ext>
                    </a:extLst>
                  </p:cNvPr>
                  <p:cNvSpPr>
                    <a:spLocks noRot="1" noChangeAspect="1" noMove="1" noResize="1" noEditPoints="1" noAdjustHandles="1" noChangeArrowheads="1" noChangeShapeType="1" noTextEdit="1"/>
                  </p:cNvSpPr>
                  <p:nvPr/>
                </p:nvSpPr>
                <p:spPr>
                  <a:xfrm>
                    <a:off x="3443899" y="8544189"/>
                    <a:ext cx="1605716" cy="1742779"/>
                  </a:xfrm>
                  <a:prstGeom prst="rect">
                    <a:avLst/>
                  </a:prstGeom>
                  <a:blipFill>
                    <a:blip r:embed="rId11"/>
                    <a:stretch>
                      <a:fillRect l="-8642" r="-4938" b="-2273"/>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84845A3E-CD9C-D944-BF63-124E295E68A2}"/>
                </a:ext>
              </a:extLst>
            </p:cNvPr>
            <p:cNvGrpSpPr/>
            <p:nvPr/>
          </p:nvGrpSpPr>
          <p:grpSpPr>
            <a:xfrm>
              <a:off x="7473390" y="4724401"/>
              <a:ext cx="2025247" cy="1950058"/>
              <a:chOff x="7473390" y="4724401"/>
              <a:chExt cx="2025247" cy="1950058"/>
            </a:xfrm>
          </p:grpSpPr>
          <p:grpSp>
            <p:nvGrpSpPr>
              <p:cNvPr id="43" name="Group 42">
                <a:extLst>
                  <a:ext uri="{FF2B5EF4-FFF2-40B4-BE49-F238E27FC236}">
                    <a16:creationId xmlns:a16="http://schemas.microsoft.com/office/drawing/2014/main" id="{4AFCA3D9-D362-1A4F-B28F-FC3DD2A99F4D}"/>
                  </a:ext>
                </a:extLst>
              </p:cNvPr>
              <p:cNvGrpSpPr/>
              <p:nvPr/>
            </p:nvGrpSpPr>
            <p:grpSpPr>
              <a:xfrm>
                <a:off x="7473390" y="4724401"/>
                <a:ext cx="2025247" cy="1950058"/>
                <a:chOff x="10896600" y="8496113"/>
                <a:chExt cx="1338436" cy="1288746"/>
              </a:xfrm>
            </p:grpSpPr>
            <p:sp>
              <p:nvSpPr>
                <p:cNvPr id="45" name="Rounded Rectangle 44">
                  <a:extLst>
                    <a:ext uri="{FF2B5EF4-FFF2-40B4-BE49-F238E27FC236}">
                      <a16:creationId xmlns:a16="http://schemas.microsoft.com/office/drawing/2014/main" id="{3B6C9308-CA62-114D-BE45-F12BEF4103AC}"/>
                    </a:ext>
                  </a:extLst>
                </p:cNvPr>
                <p:cNvSpPr/>
                <p:nvPr/>
              </p:nvSpPr>
              <p:spPr>
                <a:xfrm>
                  <a:off x="10896603" y="8519999"/>
                  <a:ext cx="905389" cy="126486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a16="http://schemas.microsoft.com/office/drawing/2014/main" id="{1709631B-5D3B-CC4F-9C64-B63342663B64}"/>
                    </a:ext>
                  </a:extLst>
                </p:cNvPr>
                <p:cNvSpPr/>
                <p:nvPr/>
              </p:nvSpPr>
              <p:spPr>
                <a:xfrm>
                  <a:off x="11329647" y="8496119"/>
                  <a:ext cx="905389" cy="1288740"/>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DA3FDDF-6FD9-4E42-94CD-58A14A9CD7C0}"/>
                    </a:ext>
                  </a:extLst>
                </p:cNvPr>
                <p:cNvSpPr/>
                <p:nvPr/>
              </p:nvSpPr>
              <p:spPr>
                <a:xfrm>
                  <a:off x="11319707" y="8516815"/>
                  <a:ext cx="482281" cy="12680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575C59AB-3662-414E-B32F-AEFE3C41E4D8}"/>
                    </a:ext>
                  </a:extLst>
                </p:cNvPr>
                <p:cNvSpPr/>
                <p:nvPr/>
              </p:nvSpPr>
              <p:spPr>
                <a:xfrm>
                  <a:off x="10896600" y="8496113"/>
                  <a:ext cx="1328493" cy="1288743"/>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5D0460F3-B6E2-6349-8E6F-72E802E3DFA5}"/>
                      </a:ext>
                    </a:extLst>
                  </p:cNvPr>
                  <p:cNvSpPr/>
                  <p:nvPr/>
                </p:nvSpPr>
                <p:spPr>
                  <a:xfrm>
                    <a:off x="7786259" y="4930264"/>
                    <a:ext cx="1605715" cy="1742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i="1">
                              <a:solidFill>
                                <a:schemeClr val="bg1"/>
                              </a:solidFill>
                              <a:latin typeface="Cambria Math" panose="02040503050406030204" pitchFamily="18" charset="0"/>
                              <a:ea typeface="Cambria Math" panose="02040503050406030204" pitchFamily="18" charset="0"/>
                            </a:rPr>
                            <m:t>ℱ</m:t>
                          </m:r>
                        </m:oMath>
                      </m:oMathPara>
                    </a14:m>
                    <a:endParaRPr lang="en-US" sz="7000" dirty="0"/>
                  </a:p>
                </p:txBody>
              </p:sp>
            </mc:Choice>
            <mc:Fallback xmlns="">
              <p:sp>
                <p:nvSpPr>
                  <p:cNvPr id="42" name="Rectangle 41">
                    <a:extLst>
                      <a:ext uri="{FF2B5EF4-FFF2-40B4-BE49-F238E27FC236}">
                        <a16:creationId xmlns:a16="http://schemas.microsoft.com/office/drawing/2014/main" id="{5D0460F3-B6E2-6349-8E6F-72E802E3DFA5}"/>
                      </a:ext>
                    </a:extLst>
                  </p:cNvPr>
                  <p:cNvSpPr>
                    <a:spLocks noRot="1" noChangeAspect="1" noMove="1" noResize="1" noEditPoints="1" noAdjustHandles="1" noChangeArrowheads="1" noChangeShapeType="1" noTextEdit="1"/>
                  </p:cNvSpPr>
                  <p:nvPr/>
                </p:nvSpPr>
                <p:spPr>
                  <a:xfrm>
                    <a:off x="7786259" y="4930264"/>
                    <a:ext cx="1605715" cy="1742780"/>
                  </a:xfrm>
                  <a:prstGeom prst="rect">
                    <a:avLst/>
                  </a:prstGeom>
                  <a:blipFill>
                    <a:blip r:embed="rId12"/>
                    <a:stretch>
                      <a:fillRect l="-7317" r="-3659" b="-2273"/>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AFBD3D43-8BCD-5E4B-891F-4F2A0F5DF544}"/>
                </a:ext>
              </a:extLst>
            </p:cNvPr>
            <p:cNvGrpSpPr/>
            <p:nvPr/>
          </p:nvGrpSpPr>
          <p:grpSpPr>
            <a:xfrm>
              <a:off x="3067851" y="4742470"/>
              <a:ext cx="2025247" cy="1950060"/>
              <a:chOff x="3067851" y="4742470"/>
              <a:chExt cx="2025247" cy="1950060"/>
            </a:xfrm>
          </p:grpSpPr>
          <p:grpSp>
            <p:nvGrpSpPr>
              <p:cNvPr id="35" name="Group 34">
                <a:extLst>
                  <a:ext uri="{FF2B5EF4-FFF2-40B4-BE49-F238E27FC236}">
                    <a16:creationId xmlns:a16="http://schemas.microsoft.com/office/drawing/2014/main" id="{2910E46D-3576-7F40-8684-10835AEEB723}"/>
                  </a:ext>
                </a:extLst>
              </p:cNvPr>
              <p:cNvGrpSpPr/>
              <p:nvPr/>
            </p:nvGrpSpPr>
            <p:grpSpPr>
              <a:xfrm>
                <a:off x="3067851" y="4742470"/>
                <a:ext cx="2025247" cy="1950060"/>
                <a:chOff x="10896600" y="8496113"/>
                <a:chExt cx="1338436" cy="1288746"/>
              </a:xfrm>
            </p:grpSpPr>
            <p:sp>
              <p:nvSpPr>
                <p:cNvPr id="37" name="Rounded Rectangle 36">
                  <a:extLst>
                    <a:ext uri="{FF2B5EF4-FFF2-40B4-BE49-F238E27FC236}">
                      <a16:creationId xmlns:a16="http://schemas.microsoft.com/office/drawing/2014/main" id="{F7E481BE-A36A-5546-ADB2-E37350C5E6B1}"/>
                    </a:ext>
                  </a:extLst>
                </p:cNvPr>
                <p:cNvSpPr/>
                <p:nvPr/>
              </p:nvSpPr>
              <p:spPr>
                <a:xfrm>
                  <a:off x="10896603" y="8519999"/>
                  <a:ext cx="905389" cy="1264860"/>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FCCA2E3-0F25-214E-8464-ED085C7A403F}"/>
                    </a:ext>
                  </a:extLst>
                </p:cNvPr>
                <p:cNvSpPr/>
                <p:nvPr/>
              </p:nvSpPr>
              <p:spPr>
                <a:xfrm>
                  <a:off x="11329647" y="8496119"/>
                  <a:ext cx="905389" cy="1288740"/>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4A4F33A2-FB32-224D-9A13-EBF186046253}"/>
                    </a:ext>
                  </a:extLst>
                </p:cNvPr>
                <p:cNvSpPr/>
                <p:nvPr/>
              </p:nvSpPr>
              <p:spPr>
                <a:xfrm>
                  <a:off x="11319707" y="8516815"/>
                  <a:ext cx="482281" cy="12680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68F8888B-467B-844E-984A-3AB7B2C6771C}"/>
                    </a:ext>
                  </a:extLst>
                </p:cNvPr>
                <p:cNvSpPr/>
                <p:nvPr/>
              </p:nvSpPr>
              <p:spPr>
                <a:xfrm>
                  <a:off x="10896600" y="8496113"/>
                  <a:ext cx="1328493" cy="1288743"/>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E65F873-8FF6-7A42-A9B0-A0C13A9CF35D}"/>
                      </a:ext>
                    </a:extLst>
                  </p:cNvPr>
                  <p:cNvSpPr/>
                  <p:nvPr/>
                </p:nvSpPr>
                <p:spPr>
                  <a:xfrm>
                    <a:off x="3397623" y="4945632"/>
                    <a:ext cx="1605716" cy="17427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i="1">
                              <a:solidFill>
                                <a:schemeClr val="bg1"/>
                              </a:solidFill>
                              <a:latin typeface="Cambria Math" panose="02040503050406030204" pitchFamily="18" charset="0"/>
                              <a:ea typeface="Cambria Math" panose="02040503050406030204" pitchFamily="18" charset="0"/>
                            </a:rPr>
                            <m:t>ℱ</m:t>
                          </m:r>
                        </m:oMath>
                      </m:oMathPara>
                    </a14:m>
                    <a:endParaRPr lang="en-US" sz="7000" dirty="0"/>
                  </a:p>
                </p:txBody>
              </p:sp>
            </mc:Choice>
            <mc:Fallback xmlns="">
              <p:sp>
                <p:nvSpPr>
                  <p:cNvPr id="34" name="Rectangle 33">
                    <a:extLst>
                      <a:ext uri="{FF2B5EF4-FFF2-40B4-BE49-F238E27FC236}">
                        <a16:creationId xmlns:a16="http://schemas.microsoft.com/office/drawing/2014/main" id="{9E65F873-8FF6-7A42-A9B0-A0C13A9CF35D}"/>
                      </a:ext>
                    </a:extLst>
                  </p:cNvPr>
                  <p:cNvSpPr>
                    <a:spLocks noRot="1" noChangeAspect="1" noMove="1" noResize="1" noEditPoints="1" noAdjustHandles="1" noChangeArrowheads="1" noChangeShapeType="1" noTextEdit="1"/>
                  </p:cNvSpPr>
                  <p:nvPr/>
                </p:nvSpPr>
                <p:spPr>
                  <a:xfrm>
                    <a:off x="3397623" y="4945632"/>
                    <a:ext cx="1605716" cy="1742779"/>
                  </a:xfrm>
                  <a:prstGeom prst="rect">
                    <a:avLst/>
                  </a:prstGeom>
                  <a:blipFill>
                    <a:blip r:embed="rId13"/>
                    <a:stretch>
                      <a:fillRect l="-8642" r="-4938" b="-2273"/>
                    </a:stretch>
                  </a:blipFill>
                </p:spPr>
                <p:txBody>
                  <a:bodyPr/>
                  <a:lstStyle/>
                  <a:p>
                    <a:r>
                      <a:rPr lang="en-US">
                        <a:noFill/>
                      </a:rPr>
                      <a:t> </a:t>
                    </a:r>
                  </a:p>
                </p:txBody>
              </p:sp>
            </mc:Fallback>
          </mc:AlternateContent>
        </p:grpSp>
        <p:cxnSp>
          <p:nvCxnSpPr>
            <p:cNvPr id="32" name="Curved Connector 31">
              <a:extLst>
                <a:ext uri="{FF2B5EF4-FFF2-40B4-BE49-F238E27FC236}">
                  <a16:creationId xmlns:a16="http://schemas.microsoft.com/office/drawing/2014/main" id="{023A6A67-9E0D-DF4D-9AA1-266334FECEE6}"/>
                </a:ext>
              </a:extLst>
            </p:cNvPr>
            <p:cNvCxnSpPr>
              <a:cxnSpLocks/>
            </p:cNvCxnSpPr>
            <p:nvPr/>
          </p:nvCxnSpPr>
          <p:spPr>
            <a:xfrm flipH="1">
              <a:off x="16963601" y="5760064"/>
              <a:ext cx="7523" cy="3612537"/>
            </a:xfrm>
            <a:prstGeom prst="curvedConnector3">
              <a:avLst>
                <a:gd name="adj1" fmla="val -13635106"/>
              </a:avLst>
            </a:prstGeom>
            <a:ln w="63500">
              <a:solidFill>
                <a:schemeClr val="tx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157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500"/>
                                        <p:tgtEl>
                                          <p:spTgt spid="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1F3-BA8C-B14A-9BE3-F99530862315}"/>
              </a:ext>
            </a:extLst>
          </p:cNvPr>
          <p:cNvSpPr>
            <a:spLocks noGrp="1"/>
          </p:cNvSpPr>
          <p:nvPr>
            <p:ph type="title"/>
          </p:nvPr>
        </p:nvSpPr>
        <p:spPr/>
        <p:txBody>
          <a:bodyPr/>
          <a:lstStyle/>
          <a:p>
            <a:r>
              <a:rPr lang="en-US" dirty="0"/>
              <a:t>Multiple Cycles</a:t>
            </a:r>
          </a:p>
        </p:txBody>
      </p:sp>
      <p:sp>
        <p:nvSpPr>
          <p:cNvPr id="5" name="TextBox 4">
            <a:extLst>
              <a:ext uri="{FF2B5EF4-FFF2-40B4-BE49-F238E27FC236}">
                <a16:creationId xmlns:a16="http://schemas.microsoft.com/office/drawing/2014/main" id="{6A596060-B54F-B444-8DA1-AC999A32C69A}"/>
              </a:ext>
            </a:extLst>
          </p:cNvPr>
          <p:cNvSpPr txBox="1"/>
          <p:nvPr/>
        </p:nvSpPr>
        <p:spPr>
          <a:xfrm>
            <a:off x="76200" y="9516070"/>
            <a:ext cx="18288000" cy="1077218"/>
          </a:xfrm>
          <a:prstGeom prst="rect">
            <a:avLst/>
          </a:prstGeom>
          <a:noFill/>
        </p:spPr>
        <p:txBody>
          <a:bodyPr wrap="square" rtlCol="0">
            <a:spAutoFit/>
          </a:bodyPr>
          <a:lstStyle/>
          <a:p>
            <a:pPr algn="ctr"/>
            <a:r>
              <a:rPr lang="en-US" sz="6400" dirty="0"/>
              <a:t>Sub-cycles: a natural curriculum</a:t>
            </a:r>
          </a:p>
        </p:txBody>
      </p:sp>
      <p:pic>
        <p:nvPicPr>
          <p:cNvPr id="21" name="Picture 20">
            <a:extLst>
              <a:ext uri="{FF2B5EF4-FFF2-40B4-BE49-F238E27FC236}">
                <a16:creationId xmlns:a16="http://schemas.microsoft.com/office/drawing/2014/main" id="{73BB383D-B9E3-2B45-8D2C-C2A0E58DE48E}"/>
              </a:ext>
            </a:extLst>
          </p:cNvPr>
          <p:cNvPicPr>
            <a:picLocks noChangeAspect="1"/>
          </p:cNvPicPr>
          <p:nvPr/>
        </p:nvPicPr>
        <p:blipFill>
          <a:blip r:embed="rId3"/>
          <a:stretch>
            <a:fillRect/>
          </a:stretch>
        </p:blipFill>
        <p:spPr>
          <a:xfrm>
            <a:off x="152400" y="4572000"/>
            <a:ext cx="3570557" cy="3570557"/>
          </a:xfrm>
          <a:prstGeom prst="rect">
            <a:avLst/>
          </a:prstGeom>
          <a:ln w="15875">
            <a:solidFill>
              <a:schemeClr val="tx1"/>
            </a:solidFill>
          </a:ln>
        </p:spPr>
      </p:pic>
      <p:pic>
        <p:nvPicPr>
          <p:cNvPr id="25" name="Picture 24">
            <a:extLst>
              <a:ext uri="{FF2B5EF4-FFF2-40B4-BE49-F238E27FC236}">
                <a16:creationId xmlns:a16="http://schemas.microsoft.com/office/drawing/2014/main" id="{6411ED0B-6E89-884D-8E37-EE90921E33CF}"/>
              </a:ext>
            </a:extLst>
          </p:cNvPr>
          <p:cNvPicPr>
            <a:picLocks noChangeAspect="1"/>
          </p:cNvPicPr>
          <p:nvPr/>
        </p:nvPicPr>
        <p:blipFill>
          <a:blip r:embed="rId4"/>
          <a:stretch>
            <a:fillRect/>
          </a:stretch>
        </p:blipFill>
        <p:spPr>
          <a:xfrm>
            <a:off x="4865535" y="4572000"/>
            <a:ext cx="3570557" cy="3558026"/>
          </a:xfrm>
          <a:prstGeom prst="rect">
            <a:avLst/>
          </a:prstGeom>
          <a:ln w="15875">
            <a:solidFill>
              <a:schemeClr val="tx1"/>
            </a:solidFill>
          </a:ln>
        </p:spPr>
      </p:pic>
      <p:pic>
        <p:nvPicPr>
          <p:cNvPr id="26" name="Picture 25">
            <a:extLst>
              <a:ext uri="{FF2B5EF4-FFF2-40B4-BE49-F238E27FC236}">
                <a16:creationId xmlns:a16="http://schemas.microsoft.com/office/drawing/2014/main" id="{AABCDDA7-7863-FB42-86BE-5423ABCEE191}"/>
              </a:ext>
            </a:extLst>
          </p:cNvPr>
          <p:cNvPicPr>
            <a:picLocks noChangeAspect="1"/>
          </p:cNvPicPr>
          <p:nvPr/>
        </p:nvPicPr>
        <p:blipFill>
          <a:blip r:embed="rId5"/>
          <a:stretch>
            <a:fillRect/>
          </a:stretch>
        </p:blipFill>
        <p:spPr>
          <a:xfrm>
            <a:off x="9614376" y="4572000"/>
            <a:ext cx="3570557" cy="3570557"/>
          </a:xfrm>
          <a:prstGeom prst="rect">
            <a:avLst/>
          </a:prstGeom>
          <a:ln w="15875">
            <a:solidFill>
              <a:schemeClr val="tx1"/>
            </a:solidFill>
          </a:ln>
        </p:spPr>
      </p:pic>
      <p:pic>
        <p:nvPicPr>
          <p:cNvPr id="27" name="Picture 26">
            <a:extLst>
              <a:ext uri="{FF2B5EF4-FFF2-40B4-BE49-F238E27FC236}">
                <a16:creationId xmlns:a16="http://schemas.microsoft.com/office/drawing/2014/main" id="{7C2AF65C-3EC2-A949-BB0F-980C72B3CC7A}"/>
              </a:ext>
            </a:extLst>
          </p:cNvPr>
          <p:cNvPicPr>
            <a:picLocks noChangeAspect="1"/>
          </p:cNvPicPr>
          <p:nvPr/>
        </p:nvPicPr>
        <p:blipFill>
          <a:blip r:embed="rId6"/>
          <a:stretch>
            <a:fillRect/>
          </a:stretch>
        </p:blipFill>
        <p:spPr>
          <a:xfrm>
            <a:off x="14317835" y="4572000"/>
            <a:ext cx="3570557" cy="3570557"/>
          </a:xfrm>
          <a:prstGeom prst="rect">
            <a:avLst/>
          </a:prstGeom>
          <a:ln w="15875">
            <a:solidFill>
              <a:schemeClr val="tx1"/>
            </a:solidFill>
          </a:ln>
        </p:spPr>
      </p:pic>
      <p:grpSp>
        <p:nvGrpSpPr>
          <p:cNvPr id="18" name="Group 17">
            <a:extLst>
              <a:ext uri="{FF2B5EF4-FFF2-40B4-BE49-F238E27FC236}">
                <a16:creationId xmlns:a16="http://schemas.microsoft.com/office/drawing/2014/main" id="{4146CB02-8715-3F45-B2A4-B63D17F2A134}"/>
              </a:ext>
            </a:extLst>
          </p:cNvPr>
          <p:cNvGrpSpPr/>
          <p:nvPr/>
        </p:nvGrpSpPr>
        <p:grpSpPr>
          <a:xfrm>
            <a:off x="7010400" y="4985708"/>
            <a:ext cx="9601200" cy="1555116"/>
            <a:chOff x="7010400" y="6585908"/>
            <a:chExt cx="9601200" cy="1555116"/>
          </a:xfrm>
        </p:grpSpPr>
        <p:sp>
          <p:nvSpPr>
            <p:cNvPr id="28" name="Rectangle 27">
              <a:extLst>
                <a:ext uri="{FF2B5EF4-FFF2-40B4-BE49-F238E27FC236}">
                  <a16:creationId xmlns:a16="http://schemas.microsoft.com/office/drawing/2014/main" id="{C26C7EA5-9657-9E46-98F3-557EB8FBDAC8}"/>
                </a:ext>
              </a:extLst>
            </p:cNvPr>
            <p:cNvSpPr/>
            <p:nvPr/>
          </p:nvSpPr>
          <p:spPr>
            <a:xfrm>
              <a:off x="15183377" y="6585908"/>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30" name="Group 29">
              <a:extLst>
                <a:ext uri="{FF2B5EF4-FFF2-40B4-BE49-F238E27FC236}">
                  <a16:creationId xmlns:a16="http://schemas.microsoft.com/office/drawing/2014/main" id="{8179164D-39A7-094C-BF5C-A75D7DC6539A}"/>
                </a:ext>
              </a:extLst>
            </p:cNvPr>
            <p:cNvGrpSpPr/>
            <p:nvPr/>
          </p:nvGrpSpPr>
          <p:grpSpPr>
            <a:xfrm>
              <a:off x="11734800" y="6617024"/>
              <a:ext cx="3448577" cy="1402716"/>
              <a:chOff x="11734800" y="6928889"/>
              <a:chExt cx="3448577" cy="1402716"/>
            </a:xfrm>
          </p:grpSpPr>
          <p:sp>
            <p:nvSpPr>
              <p:cNvPr id="32" name="Rectangle 31">
                <a:extLst>
                  <a:ext uri="{FF2B5EF4-FFF2-40B4-BE49-F238E27FC236}">
                    <a16:creationId xmlns:a16="http://schemas.microsoft.com/office/drawing/2014/main" id="{180D9115-1B57-BE48-896D-B1B27946889A}"/>
                  </a:ext>
                </a:extLst>
              </p:cNvPr>
              <p:cNvSpPr/>
              <p:nvPr/>
            </p:nvSpPr>
            <p:spPr>
              <a:xfrm>
                <a:off x="11734800" y="6928889"/>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33" name="Straight Arrow Connector 32">
                <a:extLst>
                  <a:ext uri="{FF2B5EF4-FFF2-40B4-BE49-F238E27FC236}">
                    <a16:creationId xmlns:a16="http://schemas.microsoft.com/office/drawing/2014/main" id="{6FA4D770-7164-ED46-A0A2-594A28DB54FE}"/>
                  </a:ext>
                </a:extLst>
              </p:cNvPr>
              <p:cNvCxnSpPr>
                <a:cxnSpLocks/>
                <a:stCxn id="28" idx="1"/>
                <a:endCxn id="32" idx="3"/>
              </p:cNvCxnSpPr>
              <p:nvPr/>
            </p:nvCxnSpPr>
            <p:spPr>
              <a:xfrm flipH="1">
                <a:off x="13163023" y="7522931"/>
                <a:ext cx="2020354" cy="107316"/>
              </a:xfrm>
              <a:prstGeom prst="straightConnector1">
                <a:avLst/>
              </a:prstGeom>
              <a:ln w="63500">
                <a:solidFill>
                  <a:srgbClr val="00B0F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C8C55A4-A8AE-AB4F-8536-60C79F56BF95}"/>
                </a:ext>
              </a:extLst>
            </p:cNvPr>
            <p:cNvGrpSpPr/>
            <p:nvPr/>
          </p:nvGrpSpPr>
          <p:grpSpPr>
            <a:xfrm>
              <a:off x="7010400" y="6738308"/>
              <a:ext cx="4724400" cy="1402716"/>
              <a:chOff x="7010400" y="7055484"/>
              <a:chExt cx="4724400" cy="1402716"/>
            </a:xfrm>
          </p:grpSpPr>
          <p:sp>
            <p:nvSpPr>
              <p:cNvPr id="42" name="Rectangle 41">
                <a:extLst>
                  <a:ext uri="{FF2B5EF4-FFF2-40B4-BE49-F238E27FC236}">
                    <a16:creationId xmlns:a16="http://schemas.microsoft.com/office/drawing/2014/main" id="{BD627B09-4881-BF4F-AC37-DD67663D95CC}"/>
                  </a:ext>
                </a:extLst>
              </p:cNvPr>
              <p:cNvSpPr/>
              <p:nvPr/>
            </p:nvSpPr>
            <p:spPr>
              <a:xfrm>
                <a:off x="7010400" y="7055484"/>
                <a:ext cx="1428223" cy="140271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3" name="Straight Arrow Connector 42">
                <a:extLst>
                  <a:ext uri="{FF2B5EF4-FFF2-40B4-BE49-F238E27FC236}">
                    <a16:creationId xmlns:a16="http://schemas.microsoft.com/office/drawing/2014/main" id="{6179FC29-636B-7C48-A7B3-1AE2829AC7D7}"/>
                  </a:ext>
                </a:extLst>
              </p:cNvPr>
              <p:cNvCxnSpPr>
                <a:stCxn id="32" idx="1"/>
                <a:endCxn id="42" idx="3"/>
              </p:cNvCxnSpPr>
              <p:nvPr/>
            </p:nvCxnSpPr>
            <p:spPr>
              <a:xfrm flipH="1">
                <a:off x="8438623" y="7559358"/>
                <a:ext cx="3296177" cy="197484"/>
              </a:xfrm>
              <a:prstGeom prst="straightConnector1">
                <a:avLst/>
              </a:prstGeom>
              <a:ln w="63500">
                <a:solidFill>
                  <a:srgbClr val="00B0F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E7C956F4-8CCC-254C-8422-AA99E6F8D375}"/>
              </a:ext>
            </a:extLst>
          </p:cNvPr>
          <p:cNvGrpSpPr/>
          <p:nvPr/>
        </p:nvGrpSpPr>
        <p:grpSpPr>
          <a:xfrm>
            <a:off x="8438623" y="5486400"/>
            <a:ext cx="8458200" cy="1631316"/>
            <a:chOff x="8438623" y="6966908"/>
            <a:chExt cx="8458200" cy="1631316"/>
          </a:xfrm>
        </p:grpSpPr>
        <p:grpSp>
          <p:nvGrpSpPr>
            <p:cNvPr id="35" name="Group 34">
              <a:extLst>
                <a:ext uri="{FF2B5EF4-FFF2-40B4-BE49-F238E27FC236}">
                  <a16:creationId xmlns:a16="http://schemas.microsoft.com/office/drawing/2014/main" id="{B431E092-098C-C546-AA29-07F5577BE940}"/>
                </a:ext>
              </a:extLst>
            </p:cNvPr>
            <p:cNvGrpSpPr/>
            <p:nvPr/>
          </p:nvGrpSpPr>
          <p:grpSpPr>
            <a:xfrm>
              <a:off x="13258800" y="7195508"/>
              <a:ext cx="3638023" cy="1402716"/>
              <a:chOff x="13258800" y="7772400"/>
              <a:chExt cx="3638023" cy="1402716"/>
            </a:xfrm>
          </p:grpSpPr>
          <p:cxnSp>
            <p:nvCxnSpPr>
              <p:cNvPr id="37" name="Straight Arrow Connector 36">
                <a:extLst>
                  <a:ext uri="{FF2B5EF4-FFF2-40B4-BE49-F238E27FC236}">
                    <a16:creationId xmlns:a16="http://schemas.microsoft.com/office/drawing/2014/main" id="{0D37FACB-5899-0740-BB92-EFA874655A12}"/>
                  </a:ext>
                </a:extLst>
              </p:cNvPr>
              <p:cNvCxnSpPr>
                <a:cxnSpLocks/>
                <a:stCxn id="47" idx="3"/>
                <a:endCxn id="38" idx="1"/>
              </p:cNvCxnSpPr>
              <p:nvPr/>
            </p:nvCxnSpPr>
            <p:spPr>
              <a:xfrm>
                <a:off x="13258800" y="8245158"/>
                <a:ext cx="2209800" cy="228600"/>
              </a:xfrm>
              <a:prstGeom prst="straightConnector1">
                <a:avLst/>
              </a:prstGeom>
              <a:ln w="635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D66D7F9-DC28-8E4B-A18D-EBB1E96C9866}"/>
                  </a:ext>
                </a:extLst>
              </p:cNvPr>
              <p:cNvSpPr/>
              <p:nvPr/>
            </p:nvSpPr>
            <p:spPr>
              <a:xfrm>
                <a:off x="15468600" y="7772400"/>
                <a:ext cx="1428223" cy="1402716"/>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45" name="Group 44">
              <a:extLst>
                <a:ext uri="{FF2B5EF4-FFF2-40B4-BE49-F238E27FC236}">
                  <a16:creationId xmlns:a16="http://schemas.microsoft.com/office/drawing/2014/main" id="{38D8A6AF-91E4-8848-946F-6C8C60DD9D09}"/>
                </a:ext>
              </a:extLst>
            </p:cNvPr>
            <p:cNvGrpSpPr/>
            <p:nvPr/>
          </p:nvGrpSpPr>
          <p:grpSpPr>
            <a:xfrm>
              <a:off x="8438623" y="6966908"/>
              <a:ext cx="4820177" cy="1402716"/>
              <a:chOff x="8438623" y="7284084"/>
              <a:chExt cx="4820177" cy="1402716"/>
            </a:xfrm>
          </p:grpSpPr>
          <p:sp>
            <p:nvSpPr>
              <p:cNvPr id="47" name="Rectangle 46">
                <a:extLst>
                  <a:ext uri="{FF2B5EF4-FFF2-40B4-BE49-F238E27FC236}">
                    <a16:creationId xmlns:a16="http://schemas.microsoft.com/office/drawing/2014/main" id="{DC426640-BB73-B041-9CD4-3FA61BB0C686}"/>
                  </a:ext>
                </a:extLst>
              </p:cNvPr>
              <p:cNvSpPr/>
              <p:nvPr/>
            </p:nvSpPr>
            <p:spPr>
              <a:xfrm>
                <a:off x="11830577" y="7284084"/>
                <a:ext cx="1428223" cy="1402716"/>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8" name="Straight Arrow Connector 47">
                <a:extLst>
                  <a:ext uri="{FF2B5EF4-FFF2-40B4-BE49-F238E27FC236}">
                    <a16:creationId xmlns:a16="http://schemas.microsoft.com/office/drawing/2014/main" id="{329134E6-94BD-4448-9AEE-42BA0BEF6418}"/>
                  </a:ext>
                </a:extLst>
              </p:cNvPr>
              <p:cNvCxnSpPr>
                <a:cxnSpLocks/>
                <a:stCxn id="42" idx="3"/>
                <a:endCxn id="47" idx="1"/>
              </p:cNvCxnSpPr>
              <p:nvPr/>
            </p:nvCxnSpPr>
            <p:spPr>
              <a:xfrm>
                <a:off x="8438623" y="7669799"/>
                <a:ext cx="3391954" cy="315643"/>
              </a:xfrm>
              <a:prstGeom prst="straightConnector1">
                <a:avLst/>
              </a:prstGeom>
              <a:ln w="63500">
                <a:solidFill>
                  <a:srgbClr val="FF0000"/>
                </a:solidFill>
                <a:prstDash val="solid"/>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9049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0C09-62B7-F543-AC25-404EF5F8D8CE}"/>
              </a:ext>
            </a:extLst>
          </p:cNvPr>
          <p:cNvSpPr>
            <a:spLocks noGrp="1"/>
          </p:cNvSpPr>
          <p:nvPr>
            <p:ph type="title"/>
          </p:nvPr>
        </p:nvSpPr>
        <p:spPr>
          <a:xfrm>
            <a:off x="1257300" y="681570"/>
            <a:ext cx="15773400" cy="2474384"/>
          </a:xfrm>
        </p:spPr>
        <p:txBody>
          <a:bodyPr/>
          <a:lstStyle/>
          <a:p>
            <a:r>
              <a:rPr lang="en-US" dirty="0"/>
              <a:t>Skip Cycles</a:t>
            </a:r>
          </a:p>
        </p:txBody>
      </p:sp>
      <p:pic>
        <p:nvPicPr>
          <p:cNvPr id="44" name="Picture 43">
            <a:extLst>
              <a:ext uri="{FF2B5EF4-FFF2-40B4-BE49-F238E27FC236}">
                <a16:creationId xmlns:a16="http://schemas.microsoft.com/office/drawing/2014/main" id="{A1FD70C5-21A1-B34E-B4D9-F79980D9C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19" y="4525020"/>
            <a:ext cx="3589265" cy="3589265"/>
          </a:xfrm>
          <a:prstGeom prst="rect">
            <a:avLst/>
          </a:prstGeom>
          <a:ln>
            <a:solidFill>
              <a:schemeClr val="tx1"/>
            </a:solidFill>
          </a:ln>
        </p:spPr>
      </p:pic>
      <p:pic>
        <p:nvPicPr>
          <p:cNvPr id="45" name="Picture 44">
            <a:extLst>
              <a:ext uri="{FF2B5EF4-FFF2-40B4-BE49-F238E27FC236}">
                <a16:creationId xmlns:a16="http://schemas.microsoft.com/office/drawing/2014/main" id="{88CA26BF-0BA4-1F42-9AE9-B0616BF59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0891" y="4525020"/>
            <a:ext cx="3589265" cy="3589265"/>
          </a:xfrm>
          <a:prstGeom prst="rect">
            <a:avLst/>
          </a:prstGeom>
          <a:ln>
            <a:solidFill>
              <a:schemeClr val="tx1"/>
            </a:solidFill>
          </a:ln>
        </p:spPr>
      </p:pic>
      <p:pic>
        <p:nvPicPr>
          <p:cNvPr id="46" name="Picture 45">
            <a:extLst>
              <a:ext uri="{FF2B5EF4-FFF2-40B4-BE49-F238E27FC236}">
                <a16:creationId xmlns:a16="http://schemas.microsoft.com/office/drawing/2014/main" id="{7E7ED8B5-0432-E24B-83D9-9E1008BBF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0125" y="4524463"/>
            <a:ext cx="3589265" cy="3589265"/>
          </a:xfrm>
          <a:prstGeom prst="rect">
            <a:avLst/>
          </a:prstGeom>
          <a:ln>
            <a:solidFill>
              <a:schemeClr val="tx1"/>
            </a:solidFill>
          </a:ln>
        </p:spPr>
      </p:pic>
      <p:pic>
        <p:nvPicPr>
          <p:cNvPr id="49" name="Picture 48">
            <a:extLst>
              <a:ext uri="{FF2B5EF4-FFF2-40B4-BE49-F238E27FC236}">
                <a16:creationId xmlns:a16="http://schemas.microsoft.com/office/drawing/2014/main" id="{EC6E2A94-BAB2-A944-B534-255EABBDFE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10442" y="5914423"/>
            <a:ext cx="3625158" cy="3589265"/>
          </a:xfrm>
          <a:prstGeom prst="rect">
            <a:avLst/>
          </a:prstGeom>
          <a:ln>
            <a:solidFill>
              <a:schemeClr val="tx1"/>
            </a:solidFill>
          </a:ln>
        </p:spPr>
      </p:pic>
      <p:grpSp>
        <p:nvGrpSpPr>
          <p:cNvPr id="66" name="Group 65">
            <a:extLst>
              <a:ext uri="{FF2B5EF4-FFF2-40B4-BE49-F238E27FC236}">
                <a16:creationId xmlns:a16="http://schemas.microsoft.com/office/drawing/2014/main" id="{1931433C-FBD3-F041-9698-A32A677C667B}"/>
              </a:ext>
            </a:extLst>
          </p:cNvPr>
          <p:cNvGrpSpPr/>
          <p:nvPr/>
        </p:nvGrpSpPr>
        <p:grpSpPr>
          <a:xfrm>
            <a:off x="4256736" y="4532556"/>
            <a:ext cx="11115130" cy="2046827"/>
            <a:chOff x="4256736" y="6458868"/>
            <a:chExt cx="11115130" cy="2046827"/>
          </a:xfrm>
        </p:grpSpPr>
        <p:sp>
          <p:nvSpPr>
            <p:cNvPr id="48" name="Rectangle 47">
              <a:extLst>
                <a:ext uri="{FF2B5EF4-FFF2-40B4-BE49-F238E27FC236}">
                  <a16:creationId xmlns:a16="http://schemas.microsoft.com/office/drawing/2014/main" id="{A416CBDE-FF6D-B04A-98C1-6A3ED5896610}"/>
                </a:ext>
              </a:extLst>
            </p:cNvPr>
            <p:cNvSpPr/>
            <p:nvPr/>
          </p:nvSpPr>
          <p:spPr>
            <a:xfrm>
              <a:off x="9429992" y="6466150"/>
              <a:ext cx="1435706" cy="141006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51" name="Straight Arrow Connector 50">
              <a:extLst>
                <a:ext uri="{FF2B5EF4-FFF2-40B4-BE49-F238E27FC236}">
                  <a16:creationId xmlns:a16="http://schemas.microsoft.com/office/drawing/2014/main" id="{2D55B0D7-0F36-C14B-A966-004B37729B40}"/>
                </a:ext>
              </a:extLst>
            </p:cNvPr>
            <p:cNvCxnSpPr>
              <a:cxnSpLocks/>
              <a:stCxn id="56" idx="1"/>
              <a:endCxn id="48" idx="3"/>
            </p:cNvCxnSpPr>
            <p:nvPr/>
          </p:nvCxnSpPr>
          <p:spPr>
            <a:xfrm flipH="1">
              <a:off x="10865698" y="6458868"/>
              <a:ext cx="4506168" cy="712315"/>
            </a:xfrm>
            <a:prstGeom prst="straightConnector1">
              <a:avLst/>
            </a:prstGeom>
            <a:ln w="635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1364FDF-F9D6-184E-A817-FCEF685A6803}"/>
                </a:ext>
              </a:extLst>
            </p:cNvPr>
            <p:cNvSpPr/>
            <p:nvPr/>
          </p:nvSpPr>
          <p:spPr>
            <a:xfrm>
              <a:off x="4256736" y="7095629"/>
              <a:ext cx="1435706" cy="1410066"/>
            </a:xfrm>
            <a:prstGeom prst="rect">
              <a:avLst/>
            </a:prstGeom>
            <a:noFill/>
            <a:ln w="63500">
              <a:solidFill>
                <a:schemeClr val="bg2">
                  <a:lumMod val="20000"/>
                  <a:lumOff val="8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53" name="Straight Arrow Connector 52">
              <a:extLst>
                <a:ext uri="{FF2B5EF4-FFF2-40B4-BE49-F238E27FC236}">
                  <a16:creationId xmlns:a16="http://schemas.microsoft.com/office/drawing/2014/main" id="{31C934B8-7823-6048-8627-45965E789F2E}"/>
                </a:ext>
              </a:extLst>
            </p:cNvPr>
            <p:cNvCxnSpPr>
              <a:cxnSpLocks/>
              <a:stCxn id="48" idx="1"/>
              <a:endCxn id="52" idx="3"/>
            </p:cNvCxnSpPr>
            <p:nvPr/>
          </p:nvCxnSpPr>
          <p:spPr>
            <a:xfrm flipH="1">
              <a:off x="5692442" y="7171183"/>
              <a:ext cx="3737550" cy="629479"/>
            </a:xfrm>
            <a:prstGeom prst="straightConnector1">
              <a:avLst/>
            </a:prstGeom>
            <a:ln w="63500">
              <a:solidFill>
                <a:schemeClr val="bg2">
                  <a:lumMod val="20000"/>
                  <a:lumOff val="8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BC8F0B63-BDA0-A742-BB1C-B7762E37CBD6}"/>
              </a:ext>
            </a:extLst>
          </p:cNvPr>
          <p:cNvGrpSpPr/>
          <p:nvPr/>
        </p:nvGrpSpPr>
        <p:grpSpPr>
          <a:xfrm>
            <a:off x="76200" y="3581400"/>
            <a:ext cx="16246821" cy="2353686"/>
            <a:chOff x="76200" y="5507712"/>
            <a:chExt cx="16246821" cy="2353686"/>
          </a:xfrm>
        </p:grpSpPr>
        <p:sp>
          <p:nvSpPr>
            <p:cNvPr id="47" name="Rectangle 46">
              <a:extLst>
                <a:ext uri="{FF2B5EF4-FFF2-40B4-BE49-F238E27FC236}">
                  <a16:creationId xmlns:a16="http://schemas.microsoft.com/office/drawing/2014/main" id="{6BF412B4-B42A-CA45-9D02-EB366551878A}"/>
                </a:ext>
              </a:extLst>
            </p:cNvPr>
            <p:cNvSpPr/>
            <p:nvPr/>
          </p:nvSpPr>
          <p:spPr>
            <a:xfrm>
              <a:off x="76200" y="6451332"/>
              <a:ext cx="1435706" cy="1410066"/>
            </a:xfrm>
            <a:prstGeom prst="rect">
              <a:avLst/>
            </a:prstGeom>
            <a:noFill/>
            <a:ln w="635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55" name="Elbow Connector 54">
              <a:extLst>
                <a:ext uri="{FF2B5EF4-FFF2-40B4-BE49-F238E27FC236}">
                  <a16:creationId xmlns:a16="http://schemas.microsoft.com/office/drawing/2014/main" id="{4E2FF3CA-F497-CB41-A136-3BCE433E9A0C}"/>
                </a:ext>
              </a:extLst>
            </p:cNvPr>
            <p:cNvCxnSpPr>
              <a:cxnSpLocks/>
              <a:stCxn id="56" idx="0"/>
              <a:endCxn id="47" idx="0"/>
            </p:cNvCxnSpPr>
            <p:nvPr/>
          </p:nvCxnSpPr>
          <p:spPr>
            <a:xfrm rot="16200000" flipH="1" flipV="1">
              <a:off x="8086727" y="-1784962"/>
              <a:ext cx="943619" cy="15528968"/>
            </a:xfrm>
            <a:prstGeom prst="bentConnector3">
              <a:avLst>
                <a:gd name="adj1" fmla="val -24226"/>
              </a:avLst>
            </a:prstGeom>
            <a:ln w="63500">
              <a:solidFill>
                <a:srgbClr val="00B0F0"/>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7FC4E514-60CD-5D4D-BACF-E7F17CC7DDAC}"/>
              </a:ext>
            </a:extLst>
          </p:cNvPr>
          <p:cNvPicPr>
            <a:picLocks/>
          </p:cNvPicPr>
          <p:nvPr/>
        </p:nvPicPr>
        <p:blipFill>
          <a:blip r:embed="rId7"/>
          <a:stretch>
            <a:fillRect/>
          </a:stretch>
        </p:blipFill>
        <p:spPr>
          <a:xfrm>
            <a:off x="15371866" y="3581401"/>
            <a:ext cx="1902310" cy="1902310"/>
          </a:xfrm>
          <a:prstGeom prst="rect">
            <a:avLst/>
          </a:prstGeom>
          <a:ln w="63500">
            <a:solidFill>
              <a:srgbClr val="00B0F0"/>
            </a:solidFill>
          </a:ln>
        </p:spPr>
      </p:pic>
      <p:grpSp>
        <p:nvGrpSpPr>
          <p:cNvPr id="68" name="Group 67">
            <a:extLst>
              <a:ext uri="{FF2B5EF4-FFF2-40B4-BE49-F238E27FC236}">
                <a16:creationId xmlns:a16="http://schemas.microsoft.com/office/drawing/2014/main" id="{BD36D9FC-AF57-2B46-971E-9060D5A998B6}"/>
              </a:ext>
            </a:extLst>
          </p:cNvPr>
          <p:cNvGrpSpPr/>
          <p:nvPr/>
        </p:nvGrpSpPr>
        <p:grpSpPr>
          <a:xfrm>
            <a:off x="794052" y="5867401"/>
            <a:ext cx="15375044" cy="1678558"/>
            <a:chOff x="794052" y="5867401"/>
            <a:chExt cx="15375044" cy="1678558"/>
          </a:xfrm>
        </p:grpSpPr>
        <p:sp>
          <p:nvSpPr>
            <p:cNvPr id="50" name="Rectangle 49">
              <a:extLst>
                <a:ext uri="{FF2B5EF4-FFF2-40B4-BE49-F238E27FC236}">
                  <a16:creationId xmlns:a16="http://schemas.microsoft.com/office/drawing/2014/main" id="{36A8D900-8CFA-1940-B55C-8E4A8DE3BFD1}"/>
                </a:ext>
              </a:extLst>
            </p:cNvPr>
            <p:cNvSpPr/>
            <p:nvPr/>
          </p:nvSpPr>
          <p:spPr>
            <a:xfrm>
              <a:off x="14719031" y="6096000"/>
              <a:ext cx="1450065" cy="1410066"/>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57" name="Elbow Connector 56">
              <a:extLst>
                <a:ext uri="{FF2B5EF4-FFF2-40B4-BE49-F238E27FC236}">
                  <a16:creationId xmlns:a16="http://schemas.microsoft.com/office/drawing/2014/main" id="{D7BED826-744A-B44C-9217-57367387B08F}"/>
                </a:ext>
              </a:extLst>
            </p:cNvPr>
            <p:cNvCxnSpPr>
              <a:cxnSpLocks/>
            </p:cNvCxnSpPr>
            <p:nvPr/>
          </p:nvCxnSpPr>
          <p:spPr>
            <a:xfrm rot="16200000" flipH="1">
              <a:off x="7279779" y="-618326"/>
              <a:ext cx="1678558" cy="14650011"/>
            </a:xfrm>
            <a:prstGeom prst="bentConnector3">
              <a:avLst>
                <a:gd name="adj1" fmla="val 188024"/>
              </a:avLst>
            </a:prstGeom>
            <a:ln w="635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0A6C4341-4C18-0B48-B9D5-E5D2E9F8DA2C}"/>
              </a:ext>
            </a:extLst>
          </p:cNvPr>
          <p:cNvSpPr txBox="1"/>
          <p:nvPr/>
        </p:nvSpPr>
        <p:spPr>
          <a:xfrm>
            <a:off x="0" y="9525000"/>
            <a:ext cx="18288000" cy="1077218"/>
          </a:xfrm>
          <a:prstGeom prst="rect">
            <a:avLst/>
          </a:prstGeom>
          <a:noFill/>
        </p:spPr>
        <p:txBody>
          <a:bodyPr wrap="square" rtlCol="0">
            <a:spAutoFit/>
          </a:bodyPr>
          <a:lstStyle/>
          <a:p>
            <a:pPr algn="ctr"/>
            <a:r>
              <a:rPr lang="en-US" sz="6400" dirty="0"/>
              <a:t>Skip-cycles: skipping occlusions</a:t>
            </a:r>
          </a:p>
        </p:txBody>
      </p:sp>
    </p:spTree>
    <p:extLst>
      <p:ext uri="{BB962C8B-B14F-4D97-AF65-F5344CB8AC3E}">
        <p14:creationId xmlns:p14="http://schemas.microsoft.com/office/powerpoint/2010/main" val="149771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1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1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1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1B83-F36B-2342-A1C0-348D59A0E367}"/>
              </a:ext>
            </a:extLst>
          </p:cNvPr>
          <p:cNvSpPr>
            <a:spLocks noGrp="1"/>
          </p:cNvSpPr>
          <p:nvPr>
            <p:ph type="title"/>
          </p:nvPr>
        </p:nvSpPr>
        <p:spPr/>
        <p:txBody>
          <a:bodyPr/>
          <a:lstStyle/>
          <a:p>
            <a:r>
              <a:rPr lang="en-US" dirty="0"/>
              <a:t>Visualization of Training</a:t>
            </a:r>
          </a:p>
        </p:txBody>
      </p:sp>
      <p:pic>
        <p:nvPicPr>
          <p:cNvPr id="10" name="train">
            <a:hlinkClick r:id="" action="ppaction://media"/>
            <a:extLst>
              <a:ext uri="{FF2B5EF4-FFF2-40B4-BE49-F238E27FC236}">
                <a16:creationId xmlns:a16="http://schemas.microsoft.com/office/drawing/2014/main" id="{0F0746F6-A871-4240-AD12-FBE10E85A9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054" y="4648200"/>
            <a:ext cx="17716942" cy="5148513"/>
          </a:xfrm>
          <a:prstGeom prst="rect">
            <a:avLst/>
          </a:prstGeom>
        </p:spPr>
      </p:pic>
    </p:spTree>
    <p:extLst>
      <p:ext uri="{BB962C8B-B14F-4D97-AF65-F5344CB8AC3E}">
        <p14:creationId xmlns:p14="http://schemas.microsoft.com/office/powerpoint/2010/main" val="120118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82FD-A7EE-7843-8C51-C94A484513A5}"/>
              </a:ext>
            </a:extLst>
          </p:cNvPr>
          <p:cNvSpPr>
            <a:spLocks noGrp="1"/>
          </p:cNvSpPr>
          <p:nvPr>
            <p:ph type="title"/>
          </p:nvPr>
        </p:nvSpPr>
        <p:spPr>
          <a:xfrm>
            <a:off x="914400" y="681570"/>
            <a:ext cx="16116300" cy="2474384"/>
          </a:xfrm>
        </p:spPr>
        <p:txBody>
          <a:bodyPr>
            <a:normAutofit/>
          </a:bodyPr>
          <a:lstStyle/>
          <a:p>
            <a:r>
              <a:rPr lang="en-US" sz="6000" dirty="0"/>
              <a:t>Test Time: Nearest Neighbors in Feature Space</a:t>
            </a:r>
          </a:p>
        </p:txBody>
      </p:sp>
      <p:pic>
        <p:nvPicPr>
          <p:cNvPr id="5" name="Picture 4">
            <a:extLst>
              <a:ext uri="{FF2B5EF4-FFF2-40B4-BE49-F238E27FC236}">
                <a16:creationId xmlns:a16="http://schemas.microsoft.com/office/drawing/2014/main" id="{8FF39D3A-D176-3949-AB63-E2B938DF4B8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447800" y="4732496"/>
            <a:ext cx="5312664" cy="5309845"/>
          </a:xfrm>
          <a:prstGeom prst="rect">
            <a:avLst/>
          </a:prstGeom>
          <a:scene3d>
            <a:camera prst="isometricRightUp"/>
            <a:lightRig rig="threePt" dir="t"/>
          </a:scene3d>
        </p:spPr>
      </p:pic>
      <p:pic>
        <p:nvPicPr>
          <p:cNvPr id="6" name="Picture 5">
            <a:extLst>
              <a:ext uri="{FF2B5EF4-FFF2-40B4-BE49-F238E27FC236}">
                <a16:creationId xmlns:a16="http://schemas.microsoft.com/office/drawing/2014/main" id="{A60D3320-72B2-5F49-86EE-8CD91EA14CCD}"/>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1430000" y="4824594"/>
            <a:ext cx="5312664" cy="5310006"/>
          </a:xfrm>
          <a:prstGeom prst="rect">
            <a:avLst/>
          </a:prstGeom>
          <a:scene3d>
            <a:camera prst="isometricLeftDown"/>
            <a:lightRig rig="threePt" dir="t"/>
          </a:scene3d>
        </p:spPr>
      </p:pic>
      <p:grpSp>
        <p:nvGrpSpPr>
          <p:cNvPr id="7" name="Group 6">
            <a:extLst>
              <a:ext uri="{FF2B5EF4-FFF2-40B4-BE49-F238E27FC236}">
                <a16:creationId xmlns:a16="http://schemas.microsoft.com/office/drawing/2014/main" id="{D145B46C-4EE1-D541-A027-ACE3301DC7B7}"/>
              </a:ext>
            </a:extLst>
          </p:cNvPr>
          <p:cNvGrpSpPr/>
          <p:nvPr/>
        </p:nvGrpSpPr>
        <p:grpSpPr>
          <a:xfrm>
            <a:off x="5583116" y="4703917"/>
            <a:ext cx="2036884" cy="4709253"/>
            <a:chOff x="8108713" y="-2060139"/>
            <a:chExt cx="929726" cy="2149516"/>
          </a:xfrm>
          <a:solidFill>
            <a:schemeClr val="tx1">
              <a:lumMod val="85000"/>
            </a:schemeClr>
          </a:solidFill>
        </p:grpSpPr>
        <p:sp>
          <p:nvSpPr>
            <p:cNvPr id="8" name="Cube 7">
              <a:extLst>
                <a:ext uri="{FF2B5EF4-FFF2-40B4-BE49-F238E27FC236}">
                  <a16:creationId xmlns:a16="http://schemas.microsoft.com/office/drawing/2014/main" id="{2AB62451-DDF0-B643-8043-2B5CAF3621E3}"/>
                </a:ext>
              </a:extLst>
            </p:cNvPr>
            <p:cNvSpPr/>
            <p:nvPr/>
          </p:nvSpPr>
          <p:spPr>
            <a:xfrm>
              <a:off x="8108713" y="-2060139"/>
              <a:ext cx="918550" cy="2149516"/>
            </a:xfrm>
            <a:prstGeom prst="cube">
              <a:avLst>
                <a:gd name="adj" fmla="val 76760"/>
              </a:avLst>
            </a:prstGeom>
            <a:grp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cxnSp>
          <p:nvCxnSpPr>
            <p:cNvPr id="9" name="Straight Connector 8">
              <a:extLst>
                <a:ext uri="{FF2B5EF4-FFF2-40B4-BE49-F238E27FC236}">
                  <a16:creationId xmlns:a16="http://schemas.microsoft.com/office/drawing/2014/main" id="{D1580B0B-A05F-B74D-A14A-E85C97C73ED9}"/>
                </a:ext>
              </a:extLst>
            </p:cNvPr>
            <p:cNvCxnSpPr>
              <a:cxnSpLocks/>
            </p:cNvCxnSpPr>
            <p:nvPr/>
          </p:nvCxnSpPr>
          <p:spPr>
            <a:xfrm>
              <a:off x="8685900" y="-1738732"/>
              <a:ext cx="0" cy="148781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7F726D-5241-B84B-B7CC-DCBB0175C659}"/>
                </a:ext>
              </a:extLst>
            </p:cNvPr>
            <p:cNvCxnSpPr>
              <a:cxnSpLocks/>
            </p:cNvCxnSpPr>
            <p:nvPr/>
          </p:nvCxnSpPr>
          <p:spPr>
            <a:xfrm>
              <a:off x="8465898" y="-1507642"/>
              <a:ext cx="0" cy="147223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0267C8-8BCA-5949-A0D3-36959FDC4F25}"/>
                </a:ext>
              </a:extLst>
            </p:cNvPr>
            <p:cNvCxnSpPr>
              <a:cxnSpLocks/>
            </p:cNvCxnSpPr>
            <p:nvPr/>
          </p:nvCxnSpPr>
          <p:spPr>
            <a:xfrm>
              <a:off x="8576922" y="-1608783"/>
              <a:ext cx="0" cy="146057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C5CCF4-3675-EE4A-BBF4-70E61CFDF683}"/>
                </a:ext>
              </a:extLst>
            </p:cNvPr>
            <p:cNvCxnSpPr>
              <a:cxnSpLocks/>
            </p:cNvCxnSpPr>
            <p:nvPr/>
          </p:nvCxnSpPr>
          <p:spPr>
            <a:xfrm>
              <a:off x="8795628" y="-1836246"/>
              <a:ext cx="0" cy="143490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6AB958-3BD7-7344-ADF7-A43F23E17C91}"/>
                </a:ext>
              </a:extLst>
            </p:cNvPr>
            <p:cNvCxnSpPr>
              <a:cxnSpLocks/>
            </p:cNvCxnSpPr>
            <p:nvPr/>
          </p:nvCxnSpPr>
          <p:spPr>
            <a:xfrm flipH="1">
              <a:off x="8329597" y="-1331963"/>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3E5522B-8EBD-3041-9B9D-597F51866ACC}"/>
                </a:ext>
              </a:extLst>
            </p:cNvPr>
            <p:cNvCxnSpPr>
              <a:cxnSpLocks/>
            </p:cNvCxnSpPr>
            <p:nvPr/>
          </p:nvCxnSpPr>
          <p:spPr>
            <a:xfrm flipH="1">
              <a:off x="8330184" y="-1783080"/>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19D7A9-EFD5-5B46-A274-5D3B5521EC40}"/>
                </a:ext>
              </a:extLst>
            </p:cNvPr>
            <p:cNvCxnSpPr>
              <a:cxnSpLocks/>
            </p:cNvCxnSpPr>
            <p:nvPr/>
          </p:nvCxnSpPr>
          <p:spPr>
            <a:xfrm flipH="1">
              <a:off x="8330184" y="-15636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A934D3-4CFE-CF46-B88D-1EE5F91438AF}"/>
                </a:ext>
              </a:extLst>
            </p:cNvPr>
            <p:cNvCxnSpPr>
              <a:cxnSpLocks/>
            </p:cNvCxnSpPr>
            <p:nvPr/>
          </p:nvCxnSpPr>
          <p:spPr>
            <a:xfrm flipH="1">
              <a:off x="8318803" y="-11064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C83BEE-F236-724E-9236-BDA05586B86B}"/>
                </a:ext>
              </a:extLst>
            </p:cNvPr>
            <p:cNvCxnSpPr>
              <a:cxnSpLocks/>
            </p:cNvCxnSpPr>
            <p:nvPr/>
          </p:nvCxnSpPr>
          <p:spPr>
            <a:xfrm flipH="1">
              <a:off x="8333360" y="-8778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141CA2-E853-D24A-A64D-9EB27D447F3F}"/>
                </a:ext>
              </a:extLst>
            </p:cNvPr>
            <p:cNvCxnSpPr>
              <a:cxnSpLocks/>
            </p:cNvCxnSpPr>
            <p:nvPr/>
          </p:nvCxnSpPr>
          <p:spPr>
            <a:xfrm>
              <a:off x="8906777" y="-1951123"/>
              <a:ext cx="0" cy="1430703"/>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688DBD3-FA20-594A-B4FC-E0C78DD33AFD}"/>
              </a:ext>
            </a:extLst>
          </p:cNvPr>
          <p:cNvGrpSpPr/>
          <p:nvPr/>
        </p:nvGrpSpPr>
        <p:grpSpPr>
          <a:xfrm flipH="1">
            <a:off x="10668000" y="4703916"/>
            <a:ext cx="1971576" cy="4709253"/>
            <a:chOff x="8108713" y="-2060139"/>
            <a:chExt cx="929726" cy="2149516"/>
          </a:xfrm>
          <a:solidFill>
            <a:schemeClr val="tx1">
              <a:lumMod val="85000"/>
            </a:schemeClr>
          </a:solidFill>
        </p:grpSpPr>
        <p:sp>
          <p:nvSpPr>
            <p:cNvPr id="20" name="Cube 19">
              <a:extLst>
                <a:ext uri="{FF2B5EF4-FFF2-40B4-BE49-F238E27FC236}">
                  <a16:creationId xmlns:a16="http://schemas.microsoft.com/office/drawing/2014/main" id="{2626A2D4-4F0C-8F4E-A5F9-8AACD3472942}"/>
                </a:ext>
              </a:extLst>
            </p:cNvPr>
            <p:cNvSpPr/>
            <p:nvPr/>
          </p:nvSpPr>
          <p:spPr>
            <a:xfrm>
              <a:off x="8108713" y="-2060139"/>
              <a:ext cx="918550" cy="2149516"/>
            </a:xfrm>
            <a:prstGeom prst="cube">
              <a:avLst>
                <a:gd name="adj" fmla="val 76760"/>
              </a:avLst>
            </a:prstGeom>
            <a:grp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cxnSp>
          <p:nvCxnSpPr>
            <p:cNvPr id="21" name="Straight Connector 20">
              <a:extLst>
                <a:ext uri="{FF2B5EF4-FFF2-40B4-BE49-F238E27FC236}">
                  <a16:creationId xmlns:a16="http://schemas.microsoft.com/office/drawing/2014/main" id="{A6B05537-D8B2-8145-8C59-AC2904FA682D}"/>
                </a:ext>
              </a:extLst>
            </p:cNvPr>
            <p:cNvCxnSpPr>
              <a:cxnSpLocks/>
            </p:cNvCxnSpPr>
            <p:nvPr/>
          </p:nvCxnSpPr>
          <p:spPr>
            <a:xfrm>
              <a:off x="8685900" y="-1738732"/>
              <a:ext cx="0" cy="148781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DD7D7F-D5BF-5943-9626-47D0235D2EB8}"/>
                </a:ext>
              </a:extLst>
            </p:cNvPr>
            <p:cNvCxnSpPr>
              <a:cxnSpLocks/>
            </p:cNvCxnSpPr>
            <p:nvPr/>
          </p:nvCxnSpPr>
          <p:spPr>
            <a:xfrm>
              <a:off x="8465898" y="-1507642"/>
              <a:ext cx="0" cy="147223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D9679D-ADA1-3D4D-B397-F87DC3A0517F}"/>
                </a:ext>
              </a:extLst>
            </p:cNvPr>
            <p:cNvCxnSpPr>
              <a:cxnSpLocks/>
            </p:cNvCxnSpPr>
            <p:nvPr/>
          </p:nvCxnSpPr>
          <p:spPr>
            <a:xfrm>
              <a:off x="8576922" y="-1608783"/>
              <a:ext cx="0" cy="146057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26AAB1-F7B0-EC4F-9755-2ED80E1D909E}"/>
                </a:ext>
              </a:extLst>
            </p:cNvPr>
            <p:cNvCxnSpPr>
              <a:cxnSpLocks/>
            </p:cNvCxnSpPr>
            <p:nvPr/>
          </p:nvCxnSpPr>
          <p:spPr>
            <a:xfrm>
              <a:off x="8795628" y="-1836246"/>
              <a:ext cx="0" cy="148134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A3BD77-2766-D043-AD96-AA667C68DDFC}"/>
                </a:ext>
              </a:extLst>
            </p:cNvPr>
            <p:cNvCxnSpPr>
              <a:cxnSpLocks/>
            </p:cNvCxnSpPr>
            <p:nvPr/>
          </p:nvCxnSpPr>
          <p:spPr>
            <a:xfrm flipH="1">
              <a:off x="8329597" y="-1331963"/>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22AAC2-30C2-8747-BC37-0865908AE385}"/>
                </a:ext>
              </a:extLst>
            </p:cNvPr>
            <p:cNvCxnSpPr>
              <a:cxnSpLocks/>
            </p:cNvCxnSpPr>
            <p:nvPr/>
          </p:nvCxnSpPr>
          <p:spPr>
            <a:xfrm flipH="1">
              <a:off x="8330184" y="-1783080"/>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9E8CAA-328F-2345-9DEB-708CACDF6C22}"/>
                </a:ext>
              </a:extLst>
            </p:cNvPr>
            <p:cNvCxnSpPr>
              <a:cxnSpLocks/>
            </p:cNvCxnSpPr>
            <p:nvPr/>
          </p:nvCxnSpPr>
          <p:spPr>
            <a:xfrm flipH="1">
              <a:off x="8330184" y="-15636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B099D2-C44E-464A-AC88-7FEF00AF47A6}"/>
                </a:ext>
              </a:extLst>
            </p:cNvPr>
            <p:cNvCxnSpPr>
              <a:cxnSpLocks/>
            </p:cNvCxnSpPr>
            <p:nvPr/>
          </p:nvCxnSpPr>
          <p:spPr>
            <a:xfrm flipH="1">
              <a:off x="8318803" y="-11064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76456D-8D5D-7444-BE2F-2D49395A1406}"/>
                </a:ext>
              </a:extLst>
            </p:cNvPr>
            <p:cNvCxnSpPr>
              <a:cxnSpLocks/>
            </p:cNvCxnSpPr>
            <p:nvPr/>
          </p:nvCxnSpPr>
          <p:spPr>
            <a:xfrm flipH="1">
              <a:off x="8333360" y="-8778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F6031A-3F29-5F4A-8514-DED38065E6A2}"/>
                </a:ext>
              </a:extLst>
            </p:cNvPr>
            <p:cNvCxnSpPr>
              <a:cxnSpLocks/>
            </p:cNvCxnSpPr>
            <p:nvPr/>
          </p:nvCxnSpPr>
          <p:spPr>
            <a:xfrm>
              <a:off x="8906777" y="-1951123"/>
              <a:ext cx="0" cy="149424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208FFE7-8478-BC4E-94B3-97677EC8C4C4}"/>
                  </a:ext>
                </a:extLst>
              </p:cNvPr>
              <p:cNvSpPr txBox="1"/>
              <p:nvPr/>
            </p:nvSpPr>
            <p:spPr>
              <a:xfrm>
                <a:off x="3703669" y="10911943"/>
                <a:ext cx="2228302"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b="0" i="1" smtClean="0">
                          <a:latin typeface="Cambria Math" panose="02040503050406030204" pitchFamily="18" charset="0"/>
                        </a:rPr>
                        <m:t>−1</m:t>
                      </m:r>
                    </m:oMath>
                  </m:oMathPara>
                </a14:m>
                <a:endParaRPr lang="en-US" sz="7200" dirty="0"/>
              </a:p>
            </p:txBody>
          </p:sp>
        </mc:Choice>
        <mc:Fallback xmlns="">
          <p:sp>
            <p:nvSpPr>
              <p:cNvPr id="82" name="TextBox 81">
                <a:extLst>
                  <a:ext uri="{FF2B5EF4-FFF2-40B4-BE49-F238E27FC236}">
                    <a16:creationId xmlns:a16="http://schemas.microsoft.com/office/drawing/2014/main" id="{B208FFE7-8478-BC4E-94B3-97677EC8C4C4}"/>
                  </a:ext>
                </a:extLst>
              </p:cNvPr>
              <p:cNvSpPr txBox="1">
                <a:spLocks noRot="1" noChangeAspect="1" noMove="1" noResize="1" noEditPoints="1" noAdjustHandles="1" noChangeArrowheads="1" noChangeShapeType="1" noTextEdit="1"/>
              </p:cNvSpPr>
              <p:nvPr/>
            </p:nvSpPr>
            <p:spPr>
              <a:xfrm>
                <a:off x="3703669" y="10911943"/>
                <a:ext cx="2228302" cy="1107996"/>
              </a:xfrm>
              <a:prstGeom prst="rect">
                <a:avLst/>
              </a:prstGeom>
              <a:blipFill>
                <a:blip r:embed="rId8"/>
                <a:stretch>
                  <a:fillRect l="-6818" r="-795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D54E594-1A28-814A-9FED-D1496ADDE29E}"/>
                  </a:ext>
                </a:extLst>
              </p:cNvPr>
              <p:cNvSpPr txBox="1"/>
              <p:nvPr/>
            </p:nvSpPr>
            <p:spPr>
              <a:xfrm>
                <a:off x="13285407" y="10911943"/>
                <a:ext cx="617285"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oMath>
                  </m:oMathPara>
                </a14:m>
                <a:endParaRPr lang="en-US" sz="7200" dirty="0"/>
              </a:p>
            </p:txBody>
          </p:sp>
        </mc:Choice>
        <mc:Fallback xmlns="">
          <p:sp>
            <p:nvSpPr>
              <p:cNvPr id="83" name="TextBox 82">
                <a:extLst>
                  <a:ext uri="{FF2B5EF4-FFF2-40B4-BE49-F238E27FC236}">
                    <a16:creationId xmlns:a16="http://schemas.microsoft.com/office/drawing/2014/main" id="{0D54E594-1A28-814A-9FED-D1496ADDE29E}"/>
                  </a:ext>
                </a:extLst>
              </p:cNvPr>
              <p:cNvSpPr txBox="1">
                <a:spLocks noRot="1" noChangeAspect="1" noMove="1" noResize="1" noEditPoints="1" noAdjustHandles="1" noChangeArrowheads="1" noChangeShapeType="1" noTextEdit="1"/>
              </p:cNvSpPr>
              <p:nvPr/>
            </p:nvSpPr>
            <p:spPr>
              <a:xfrm>
                <a:off x="13285407" y="10911943"/>
                <a:ext cx="617285" cy="1107996"/>
              </a:xfrm>
              <a:prstGeom prst="rect">
                <a:avLst/>
              </a:prstGeom>
              <a:blipFill>
                <a:blip r:embed="rId9"/>
                <a:stretch>
                  <a:fillRect l="-24000" r="-20000" b="-2273"/>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A075BD02-D6A7-BC46-A682-70B7FE70569A}"/>
              </a:ext>
            </a:extLst>
          </p:cNvPr>
          <p:cNvCxnSpPr>
            <a:cxnSpLocks/>
          </p:cNvCxnSpPr>
          <p:nvPr/>
        </p:nvCxnSpPr>
        <p:spPr>
          <a:xfrm flipH="1">
            <a:off x="6578471" y="6721721"/>
            <a:ext cx="5183763" cy="913900"/>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12346730-238F-634C-BF5B-9D96D6C66060}"/>
              </a:ext>
            </a:extLst>
          </p:cNvPr>
          <p:cNvGrpSpPr/>
          <p:nvPr/>
        </p:nvGrpSpPr>
        <p:grpSpPr>
          <a:xfrm>
            <a:off x="6553409" y="5759522"/>
            <a:ext cx="5215793" cy="2951006"/>
            <a:chOff x="6553409" y="5759522"/>
            <a:chExt cx="5215793" cy="2951006"/>
          </a:xfrm>
        </p:grpSpPr>
        <p:cxnSp>
          <p:nvCxnSpPr>
            <p:cNvPr id="57" name="Straight Arrow Connector 56">
              <a:extLst>
                <a:ext uri="{FF2B5EF4-FFF2-40B4-BE49-F238E27FC236}">
                  <a16:creationId xmlns:a16="http://schemas.microsoft.com/office/drawing/2014/main" id="{3788D496-593B-BD45-A3F2-47C54E2B4493}"/>
                </a:ext>
              </a:extLst>
            </p:cNvPr>
            <p:cNvCxnSpPr>
              <a:cxnSpLocks/>
            </p:cNvCxnSpPr>
            <p:nvPr/>
          </p:nvCxnSpPr>
          <p:spPr>
            <a:xfrm flipH="1" flipV="1">
              <a:off x="6578470" y="7635623"/>
              <a:ext cx="5190732" cy="1074905"/>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E14FB08-BC42-1E4E-A133-27CF12BFA21D}"/>
                </a:ext>
              </a:extLst>
            </p:cNvPr>
            <p:cNvCxnSpPr>
              <a:cxnSpLocks/>
            </p:cNvCxnSpPr>
            <p:nvPr/>
          </p:nvCxnSpPr>
          <p:spPr>
            <a:xfrm flipH="1" flipV="1">
              <a:off x="6578470" y="7635622"/>
              <a:ext cx="5160063" cy="20434"/>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3595E10-026F-FB4F-8E3A-91FEEC83B177}"/>
                </a:ext>
              </a:extLst>
            </p:cNvPr>
            <p:cNvCxnSpPr>
              <a:cxnSpLocks/>
            </p:cNvCxnSpPr>
            <p:nvPr/>
          </p:nvCxnSpPr>
          <p:spPr>
            <a:xfrm flipH="1">
              <a:off x="6553410" y="7175495"/>
              <a:ext cx="4690161" cy="441016"/>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8A05D3F-88CF-A545-9456-59731761F255}"/>
                </a:ext>
              </a:extLst>
            </p:cNvPr>
            <p:cNvCxnSpPr>
              <a:cxnSpLocks/>
            </p:cNvCxnSpPr>
            <p:nvPr/>
          </p:nvCxnSpPr>
          <p:spPr>
            <a:xfrm flipH="1">
              <a:off x="6578469" y="5759522"/>
              <a:ext cx="4211114" cy="1876099"/>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E333597-69CA-E548-959E-1C1121049DF8}"/>
                </a:ext>
              </a:extLst>
            </p:cNvPr>
            <p:cNvCxnSpPr>
              <a:cxnSpLocks/>
            </p:cNvCxnSpPr>
            <p:nvPr/>
          </p:nvCxnSpPr>
          <p:spPr>
            <a:xfrm flipH="1">
              <a:off x="6578471" y="6226410"/>
              <a:ext cx="4687913" cy="1409211"/>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F295C3D-29AB-1745-AACA-64894EDC729F}"/>
                </a:ext>
              </a:extLst>
            </p:cNvPr>
            <p:cNvCxnSpPr>
              <a:cxnSpLocks/>
            </p:cNvCxnSpPr>
            <p:nvPr/>
          </p:nvCxnSpPr>
          <p:spPr>
            <a:xfrm flipH="1">
              <a:off x="6578469" y="6716632"/>
              <a:ext cx="4196710" cy="918989"/>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1EE101F-D6AE-A34C-B636-8A77D71C3166}"/>
                </a:ext>
              </a:extLst>
            </p:cNvPr>
            <p:cNvCxnSpPr>
              <a:cxnSpLocks/>
            </p:cNvCxnSpPr>
            <p:nvPr/>
          </p:nvCxnSpPr>
          <p:spPr>
            <a:xfrm flipH="1" flipV="1">
              <a:off x="6553410" y="7618437"/>
              <a:ext cx="4732994" cy="625203"/>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98C0D52-202F-1D41-943C-57BA30A4A56C}"/>
                </a:ext>
              </a:extLst>
            </p:cNvPr>
            <p:cNvCxnSpPr>
              <a:cxnSpLocks/>
            </p:cNvCxnSpPr>
            <p:nvPr/>
          </p:nvCxnSpPr>
          <p:spPr>
            <a:xfrm flipH="1" flipV="1">
              <a:off x="6553409" y="7616511"/>
              <a:ext cx="4250198" cy="142259"/>
            </a:xfrm>
            <a:prstGeom prst="straightConnector1">
              <a:avLst/>
            </a:prstGeom>
            <a:ln w="6350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A2FFA81B-153E-6345-B728-DB336047F9E6}"/>
              </a:ext>
            </a:extLst>
          </p:cNvPr>
          <p:cNvPicPr>
            <a:picLocks noChangeAspect="1"/>
          </p:cNvPicPr>
          <p:nvPr/>
        </p:nvPicPr>
        <p:blipFill>
          <a:blip r:embed="rId10"/>
          <a:stretch>
            <a:fillRect/>
          </a:stretch>
        </p:blipFill>
        <p:spPr>
          <a:xfrm>
            <a:off x="17127299" y="1327154"/>
            <a:ext cx="627301" cy="1035046"/>
          </a:xfrm>
          <a:prstGeom prst="rect">
            <a:avLst/>
          </a:prstGeom>
        </p:spPr>
      </p:pic>
    </p:spTree>
    <p:custDataLst>
      <p:tags r:id="rId1"/>
    </p:custDataLst>
    <p:extLst>
      <p:ext uri="{BB962C8B-B14F-4D97-AF65-F5344CB8AC3E}">
        <p14:creationId xmlns:p14="http://schemas.microsoft.com/office/powerpoint/2010/main" val="236369010"/>
      </p:ext>
    </p:extLst>
  </p:cSld>
  <p:clrMapOvr>
    <a:masterClrMapping/>
  </p:clrMapOvr>
  <mc:AlternateContent xmlns:mc="http://schemas.openxmlformats.org/markup-compatibility/2006" xmlns:p14="http://schemas.microsoft.com/office/powerpoint/2010/main">
    <mc:Choice Requires="p14">
      <p:transition spd="slow" p14:dur="2000" advTm="49327"/>
    </mc:Choice>
    <mc:Fallback xmlns="">
      <p:transition spd="slow" advTm="493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8" fill="hold"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wipe(left)">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3"/>
                                        </p:tgtEl>
                                      </p:cBhvr>
                                    </p:animEffect>
                                    <p:set>
                                      <p:cBhvr>
                                        <p:cTn id="23"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E58A391-9D75-9742-BA13-979E5640ED7E}"/>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455132" y="4672194"/>
            <a:ext cx="5312664" cy="5312664"/>
          </a:xfrm>
          <a:prstGeom prst="rect">
            <a:avLst/>
          </a:prstGeom>
          <a:scene3d>
            <a:camera prst="isometricRightUp"/>
            <a:lightRig rig="threePt" dir="t"/>
          </a:scene3d>
        </p:spPr>
      </p:pic>
      <p:pic>
        <p:nvPicPr>
          <p:cNvPr id="6" name="Picture 5">
            <a:extLst>
              <a:ext uri="{FF2B5EF4-FFF2-40B4-BE49-F238E27FC236}">
                <a16:creationId xmlns:a16="http://schemas.microsoft.com/office/drawing/2014/main" id="{A60D3320-72B2-5F49-86EE-8CD91EA14CCD}"/>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1430000" y="4824594"/>
            <a:ext cx="5312664" cy="5310006"/>
          </a:xfrm>
          <a:prstGeom prst="rect">
            <a:avLst/>
          </a:prstGeom>
          <a:scene3d>
            <a:camera prst="isometricLeftDown"/>
            <a:lightRig rig="threePt" dir="t"/>
          </a:scene3d>
        </p:spPr>
      </p:pic>
      <p:grpSp>
        <p:nvGrpSpPr>
          <p:cNvPr id="7" name="Group 6">
            <a:extLst>
              <a:ext uri="{FF2B5EF4-FFF2-40B4-BE49-F238E27FC236}">
                <a16:creationId xmlns:a16="http://schemas.microsoft.com/office/drawing/2014/main" id="{D145B46C-4EE1-D541-A027-ACE3301DC7B7}"/>
              </a:ext>
            </a:extLst>
          </p:cNvPr>
          <p:cNvGrpSpPr/>
          <p:nvPr/>
        </p:nvGrpSpPr>
        <p:grpSpPr>
          <a:xfrm>
            <a:off x="5583116" y="4703917"/>
            <a:ext cx="2036884" cy="4709253"/>
            <a:chOff x="8108713" y="-2060139"/>
            <a:chExt cx="929726" cy="2149516"/>
          </a:xfrm>
          <a:solidFill>
            <a:schemeClr val="tx1">
              <a:lumMod val="85000"/>
            </a:schemeClr>
          </a:solidFill>
        </p:grpSpPr>
        <p:sp>
          <p:nvSpPr>
            <p:cNvPr id="8" name="Cube 7">
              <a:extLst>
                <a:ext uri="{FF2B5EF4-FFF2-40B4-BE49-F238E27FC236}">
                  <a16:creationId xmlns:a16="http://schemas.microsoft.com/office/drawing/2014/main" id="{2AB62451-DDF0-B643-8043-2B5CAF3621E3}"/>
                </a:ext>
              </a:extLst>
            </p:cNvPr>
            <p:cNvSpPr/>
            <p:nvPr/>
          </p:nvSpPr>
          <p:spPr>
            <a:xfrm>
              <a:off x="8108713" y="-2060139"/>
              <a:ext cx="918550" cy="2149516"/>
            </a:xfrm>
            <a:prstGeom prst="cube">
              <a:avLst>
                <a:gd name="adj" fmla="val 76760"/>
              </a:avLst>
            </a:prstGeom>
            <a:grp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cxnSp>
          <p:nvCxnSpPr>
            <p:cNvPr id="9" name="Straight Connector 8">
              <a:extLst>
                <a:ext uri="{FF2B5EF4-FFF2-40B4-BE49-F238E27FC236}">
                  <a16:creationId xmlns:a16="http://schemas.microsoft.com/office/drawing/2014/main" id="{D1580B0B-A05F-B74D-A14A-E85C97C73ED9}"/>
                </a:ext>
              </a:extLst>
            </p:cNvPr>
            <p:cNvCxnSpPr>
              <a:cxnSpLocks/>
            </p:cNvCxnSpPr>
            <p:nvPr/>
          </p:nvCxnSpPr>
          <p:spPr>
            <a:xfrm>
              <a:off x="8685900" y="-1738732"/>
              <a:ext cx="0" cy="148781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7F726D-5241-B84B-B7CC-DCBB0175C659}"/>
                </a:ext>
              </a:extLst>
            </p:cNvPr>
            <p:cNvCxnSpPr>
              <a:cxnSpLocks/>
            </p:cNvCxnSpPr>
            <p:nvPr/>
          </p:nvCxnSpPr>
          <p:spPr>
            <a:xfrm>
              <a:off x="8465898" y="-1507642"/>
              <a:ext cx="0" cy="147223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0267C8-8BCA-5949-A0D3-36959FDC4F25}"/>
                </a:ext>
              </a:extLst>
            </p:cNvPr>
            <p:cNvCxnSpPr>
              <a:cxnSpLocks/>
            </p:cNvCxnSpPr>
            <p:nvPr/>
          </p:nvCxnSpPr>
          <p:spPr>
            <a:xfrm>
              <a:off x="8576922" y="-1608783"/>
              <a:ext cx="0" cy="146057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C5CCF4-3675-EE4A-BBF4-70E61CFDF683}"/>
                </a:ext>
              </a:extLst>
            </p:cNvPr>
            <p:cNvCxnSpPr>
              <a:cxnSpLocks/>
            </p:cNvCxnSpPr>
            <p:nvPr/>
          </p:nvCxnSpPr>
          <p:spPr>
            <a:xfrm>
              <a:off x="8795628" y="-1836246"/>
              <a:ext cx="0" cy="143490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6AB958-3BD7-7344-ADF7-A43F23E17C91}"/>
                </a:ext>
              </a:extLst>
            </p:cNvPr>
            <p:cNvCxnSpPr>
              <a:cxnSpLocks/>
            </p:cNvCxnSpPr>
            <p:nvPr/>
          </p:nvCxnSpPr>
          <p:spPr>
            <a:xfrm flipH="1">
              <a:off x="8329597" y="-1331963"/>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3E5522B-8EBD-3041-9B9D-597F51866ACC}"/>
                </a:ext>
              </a:extLst>
            </p:cNvPr>
            <p:cNvCxnSpPr>
              <a:cxnSpLocks/>
            </p:cNvCxnSpPr>
            <p:nvPr/>
          </p:nvCxnSpPr>
          <p:spPr>
            <a:xfrm flipH="1">
              <a:off x="8330184" y="-1783080"/>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19D7A9-EFD5-5B46-A274-5D3B5521EC40}"/>
                </a:ext>
              </a:extLst>
            </p:cNvPr>
            <p:cNvCxnSpPr>
              <a:cxnSpLocks/>
            </p:cNvCxnSpPr>
            <p:nvPr/>
          </p:nvCxnSpPr>
          <p:spPr>
            <a:xfrm flipH="1">
              <a:off x="8330184" y="-15636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A934D3-4CFE-CF46-B88D-1EE5F91438AF}"/>
                </a:ext>
              </a:extLst>
            </p:cNvPr>
            <p:cNvCxnSpPr>
              <a:cxnSpLocks/>
            </p:cNvCxnSpPr>
            <p:nvPr/>
          </p:nvCxnSpPr>
          <p:spPr>
            <a:xfrm flipH="1">
              <a:off x="8318803" y="-11064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C83BEE-F236-724E-9236-BDA05586B86B}"/>
                </a:ext>
              </a:extLst>
            </p:cNvPr>
            <p:cNvCxnSpPr>
              <a:cxnSpLocks/>
            </p:cNvCxnSpPr>
            <p:nvPr/>
          </p:nvCxnSpPr>
          <p:spPr>
            <a:xfrm flipH="1">
              <a:off x="8333360" y="-8778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141CA2-E853-D24A-A64D-9EB27D447F3F}"/>
                </a:ext>
              </a:extLst>
            </p:cNvPr>
            <p:cNvCxnSpPr>
              <a:cxnSpLocks/>
            </p:cNvCxnSpPr>
            <p:nvPr/>
          </p:nvCxnSpPr>
          <p:spPr>
            <a:xfrm>
              <a:off x="8906777" y="-1951123"/>
              <a:ext cx="0" cy="1430703"/>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688DBD3-FA20-594A-B4FC-E0C78DD33AFD}"/>
              </a:ext>
            </a:extLst>
          </p:cNvPr>
          <p:cNvGrpSpPr/>
          <p:nvPr/>
        </p:nvGrpSpPr>
        <p:grpSpPr>
          <a:xfrm flipH="1">
            <a:off x="10668000" y="4703916"/>
            <a:ext cx="1971576" cy="4709253"/>
            <a:chOff x="8108713" y="-2060139"/>
            <a:chExt cx="929726" cy="2149516"/>
          </a:xfrm>
          <a:solidFill>
            <a:schemeClr val="tx1">
              <a:lumMod val="85000"/>
            </a:schemeClr>
          </a:solidFill>
        </p:grpSpPr>
        <p:sp>
          <p:nvSpPr>
            <p:cNvPr id="20" name="Cube 19">
              <a:extLst>
                <a:ext uri="{FF2B5EF4-FFF2-40B4-BE49-F238E27FC236}">
                  <a16:creationId xmlns:a16="http://schemas.microsoft.com/office/drawing/2014/main" id="{2626A2D4-4F0C-8F4E-A5F9-8AACD3472942}"/>
                </a:ext>
              </a:extLst>
            </p:cNvPr>
            <p:cNvSpPr/>
            <p:nvPr/>
          </p:nvSpPr>
          <p:spPr>
            <a:xfrm>
              <a:off x="8108713" y="-2060139"/>
              <a:ext cx="918550" cy="2149516"/>
            </a:xfrm>
            <a:prstGeom prst="cube">
              <a:avLst>
                <a:gd name="adj" fmla="val 76760"/>
              </a:avLst>
            </a:prstGeom>
            <a:grp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endParaRPr>
            </a:p>
          </p:txBody>
        </p:sp>
        <p:cxnSp>
          <p:nvCxnSpPr>
            <p:cNvPr id="21" name="Straight Connector 20">
              <a:extLst>
                <a:ext uri="{FF2B5EF4-FFF2-40B4-BE49-F238E27FC236}">
                  <a16:creationId xmlns:a16="http://schemas.microsoft.com/office/drawing/2014/main" id="{A6B05537-D8B2-8145-8C59-AC2904FA682D}"/>
                </a:ext>
              </a:extLst>
            </p:cNvPr>
            <p:cNvCxnSpPr>
              <a:cxnSpLocks/>
            </p:cNvCxnSpPr>
            <p:nvPr/>
          </p:nvCxnSpPr>
          <p:spPr>
            <a:xfrm>
              <a:off x="8685900" y="-1738732"/>
              <a:ext cx="0" cy="148781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DD7D7F-D5BF-5943-9626-47D0235D2EB8}"/>
                </a:ext>
              </a:extLst>
            </p:cNvPr>
            <p:cNvCxnSpPr>
              <a:cxnSpLocks/>
            </p:cNvCxnSpPr>
            <p:nvPr/>
          </p:nvCxnSpPr>
          <p:spPr>
            <a:xfrm>
              <a:off x="8465898" y="-1507642"/>
              <a:ext cx="0" cy="147223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D9679D-ADA1-3D4D-B397-F87DC3A0517F}"/>
                </a:ext>
              </a:extLst>
            </p:cNvPr>
            <p:cNvCxnSpPr>
              <a:cxnSpLocks/>
            </p:cNvCxnSpPr>
            <p:nvPr/>
          </p:nvCxnSpPr>
          <p:spPr>
            <a:xfrm>
              <a:off x="8576922" y="-1608783"/>
              <a:ext cx="0" cy="146057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26AAB1-F7B0-EC4F-9755-2ED80E1D909E}"/>
                </a:ext>
              </a:extLst>
            </p:cNvPr>
            <p:cNvCxnSpPr>
              <a:cxnSpLocks/>
            </p:cNvCxnSpPr>
            <p:nvPr/>
          </p:nvCxnSpPr>
          <p:spPr>
            <a:xfrm>
              <a:off x="8795628" y="-1836246"/>
              <a:ext cx="0" cy="148134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A3BD77-2766-D043-AD96-AA667C68DDFC}"/>
                </a:ext>
              </a:extLst>
            </p:cNvPr>
            <p:cNvCxnSpPr>
              <a:cxnSpLocks/>
            </p:cNvCxnSpPr>
            <p:nvPr/>
          </p:nvCxnSpPr>
          <p:spPr>
            <a:xfrm flipH="1">
              <a:off x="8329597" y="-1331963"/>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22AAC2-30C2-8747-BC37-0865908AE385}"/>
                </a:ext>
              </a:extLst>
            </p:cNvPr>
            <p:cNvCxnSpPr>
              <a:cxnSpLocks/>
            </p:cNvCxnSpPr>
            <p:nvPr/>
          </p:nvCxnSpPr>
          <p:spPr>
            <a:xfrm flipH="1">
              <a:off x="8330184" y="-1783080"/>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9E8CAA-328F-2345-9DEB-708CACDF6C22}"/>
                </a:ext>
              </a:extLst>
            </p:cNvPr>
            <p:cNvCxnSpPr>
              <a:cxnSpLocks/>
            </p:cNvCxnSpPr>
            <p:nvPr/>
          </p:nvCxnSpPr>
          <p:spPr>
            <a:xfrm flipH="1">
              <a:off x="8330184" y="-15636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B099D2-C44E-464A-AC88-7FEF00AF47A6}"/>
                </a:ext>
              </a:extLst>
            </p:cNvPr>
            <p:cNvCxnSpPr>
              <a:cxnSpLocks/>
            </p:cNvCxnSpPr>
            <p:nvPr/>
          </p:nvCxnSpPr>
          <p:spPr>
            <a:xfrm flipH="1">
              <a:off x="8318803" y="-11064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76456D-8D5D-7444-BE2F-2D49395A1406}"/>
                </a:ext>
              </a:extLst>
            </p:cNvPr>
            <p:cNvCxnSpPr>
              <a:cxnSpLocks/>
            </p:cNvCxnSpPr>
            <p:nvPr/>
          </p:nvCxnSpPr>
          <p:spPr>
            <a:xfrm flipH="1">
              <a:off x="8333360" y="-877824"/>
              <a:ext cx="705079" cy="70507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F6031A-3F29-5F4A-8514-DED38065E6A2}"/>
                </a:ext>
              </a:extLst>
            </p:cNvPr>
            <p:cNvCxnSpPr>
              <a:cxnSpLocks/>
            </p:cNvCxnSpPr>
            <p:nvPr/>
          </p:nvCxnSpPr>
          <p:spPr>
            <a:xfrm>
              <a:off x="8906777" y="-1951123"/>
              <a:ext cx="0" cy="149424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2256ABED-6847-AB4B-8721-AB06E023002E}"/>
              </a:ext>
            </a:extLst>
          </p:cNvPr>
          <p:cNvCxnSpPr>
            <a:cxnSpLocks/>
          </p:cNvCxnSpPr>
          <p:nvPr/>
        </p:nvCxnSpPr>
        <p:spPr>
          <a:xfrm flipV="1">
            <a:off x="6565033" y="6730618"/>
            <a:ext cx="5220901" cy="902933"/>
          </a:xfrm>
          <a:prstGeom prst="straightConnector1">
            <a:avLst/>
          </a:prstGeom>
          <a:ln w="63500">
            <a:solidFill>
              <a:srgbClr val="C00000"/>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D759329-91A6-EC4B-99B2-370AAAA1DE2E}"/>
                  </a:ext>
                </a:extLst>
              </p:cNvPr>
              <p:cNvSpPr txBox="1"/>
              <p:nvPr/>
            </p:nvSpPr>
            <p:spPr>
              <a:xfrm>
                <a:off x="3703669" y="10911943"/>
                <a:ext cx="2228302"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b="0" i="1" smtClean="0">
                          <a:latin typeface="Cambria Math" panose="02040503050406030204" pitchFamily="18" charset="0"/>
                        </a:rPr>
                        <m:t>−1</m:t>
                      </m:r>
                    </m:oMath>
                  </m:oMathPara>
                </a14:m>
                <a:endParaRPr lang="en-US" sz="7200" dirty="0"/>
              </a:p>
            </p:txBody>
          </p:sp>
        </mc:Choice>
        <mc:Fallback xmlns="">
          <p:sp>
            <p:nvSpPr>
              <p:cNvPr id="37" name="TextBox 36">
                <a:extLst>
                  <a:ext uri="{FF2B5EF4-FFF2-40B4-BE49-F238E27FC236}">
                    <a16:creationId xmlns:a16="http://schemas.microsoft.com/office/drawing/2014/main" id="{7D759329-91A6-EC4B-99B2-370AAAA1DE2E}"/>
                  </a:ext>
                </a:extLst>
              </p:cNvPr>
              <p:cNvSpPr txBox="1">
                <a:spLocks noRot="1" noChangeAspect="1" noMove="1" noResize="1" noEditPoints="1" noAdjustHandles="1" noChangeArrowheads="1" noChangeShapeType="1" noTextEdit="1"/>
              </p:cNvSpPr>
              <p:nvPr/>
            </p:nvSpPr>
            <p:spPr>
              <a:xfrm>
                <a:off x="3703669" y="10911943"/>
                <a:ext cx="2228302" cy="1107996"/>
              </a:xfrm>
              <a:prstGeom prst="rect">
                <a:avLst/>
              </a:prstGeom>
              <a:blipFill>
                <a:blip r:embed="rId10"/>
                <a:stretch>
                  <a:fillRect l="-6818" r="-795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297514B-B0AE-8645-AFC0-826709F99D71}"/>
                  </a:ext>
                </a:extLst>
              </p:cNvPr>
              <p:cNvSpPr txBox="1"/>
              <p:nvPr/>
            </p:nvSpPr>
            <p:spPr>
              <a:xfrm>
                <a:off x="13285407" y="10911943"/>
                <a:ext cx="617285"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oMath>
                  </m:oMathPara>
                </a14:m>
                <a:endParaRPr lang="en-US" sz="7200" dirty="0"/>
              </a:p>
            </p:txBody>
          </p:sp>
        </mc:Choice>
        <mc:Fallback xmlns="">
          <p:sp>
            <p:nvSpPr>
              <p:cNvPr id="38" name="TextBox 37">
                <a:extLst>
                  <a:ext uri="{FF2B5EF4-FFF2-40B4-BE49-F238E27FC236}">
                    <a16:creationId xmlns:a16="http://schemas.microsoft.com/office/drawing/2014/main" id="{C297514B-B0AE-8645-AFC0-826709F99D71}"/>
                  </a:ext>
                </a:extLst>
              </p:cNvPr>
              <p:cNvSpPr txBox="1">
                <a:spLocks noRot="1" noChangeAspect="1" noMove="1" noResize="1" noEditPoints="1" noAdjustHandles="1" noChangeArrowheads="1" noChangeShapeType="1" noTextEdit="1"/>
              </p:cNvSpPr>
              <p:nvPr/>
            </p:nvSpPr>
            <p:spPr>
              <a:xfrm>
                <a:off x="13285407" y="10911943"/>
                <a:ext cx="617285" cy="1107996"/>
              </a:xfrm>
              <a:prstGeom prst="rect">
                <a:avLst/>
              </a:prstGeom>
              <a:blipFill>
                <a:blip r:embed="rId11"/>
                <a:stretch>
                  <a:fillRect l="-24000" r="-20000" b="-2273"/>
                </a:stretch>
              </a:blipFill>
            </p:spPr>
            <p:txBody>
              <a:bodyPr/>
              <a:lstStyle/>
              <a:p>
                <a:r>
                  <a:rPr lang="en-US">
                    <a:noFill/>
                  </a:rPr>
                  <a:t> </a:t>
                </a:r>
              </a:p>
            </p:txBody>
          </p:sp>
        </mc:Fallback>
      </mc:AlternateContent>
      <p:sp>
        <p:nvSpPr>
          <p:cNvPr id="42" name="Title 1">
            <a:extLst>
              <a:ext uri="{FF2B5EF4-FFF2-40B4-BE49-F238E27FC236}">
                <a16:creationId xmlns:a16="http://schemas.microsoft.com/office/drawing/2014/main" id="{BCF1FD0F-1B9B-684F-88F0-BDC958E7A3B7}"/>
              </a:ext>
            </a:extLst>
          </p:cNvPr>
          <p:cNvSpPr>
            <a:spLocks noGrp="1"/>
          </p:cNvSpPr>
          <p:nvPr>
            <p:ph type="title"/>
          </p:nvPr>
        </p:nvSpPr>
        <p:spPr>
          <a:xfrm>
            <a:off x="914400" y="681570"/>
            <a:ext cx="16116300" cy="2474384"/>
          </a:xfrm>
        </p:spPr>
        <p:txBody>
          <a:bodyPr>
            <a:normAutofit/>
          </a:bodyPr>
          <a:lstStyle/>
          <a:p>
            <a:r>
              <a:rPr lang="en-US" sz="6000" dirty="0"/>
              <a:t>Test Time: Nearest Neighbors in Feature Space</a:t>
            </a:r>
          </a:p>
        </p:txBody>
      </p:sp>
      <p:pic>
        <p:nvPicPr>
          <p:cNvPr id="43" name="Picture 42">
            <a:extLst>
              <a:ext uri="{FF2B5EF4-FFF2-40B4-BE49-F238E27FC236}">
                <a16:creationId xmlns:a16="http://schemas.microsoft.com/office/drawing/2014/main" id="{E9835831-1E6E-524C-B404-EAC9C1F001F6}"/>
              </a:ext>
            </a:extLst>
          </p:cNvPr>
          <p:cNvPicPr>
            <a:picLocks noChangeAspect="1"/>
          </p:cNvPicPr>
          <p:nvPr/>
        </p:nvPicPr>
        <p:blipFill>
          <a:blip r:embed="rId12"/>
          <a:stretch>
            <a:fillRect/>
          </a:stretch>
        </p:blipFill>
        <p:spPr>
          <a:xfrm>
            <a:off x="17127299" y="1327154"/>
            <a:ext cx="627301" cy="1035046"/>
          </a:xfrm>
          <a:prstGeom prst="rect">
            <a:avLst/>
          </a:prstGeom>
        </p:spPr>
      </p:pic>
    </p:spTree>
    <p:custDataLst>
      <p:tags r:id="rId1"/>
    </p:custDataLst>
    <p:extLst>
      <p:ext uri="{BB962C8B-B14F-4D97-AF65-F5344CB8AC3E}">
        <p14:creationId xmlns:p14="http://schemas.microsoft.com/office/powerpoint/2010/main" val="1270234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4BE7-08D4-5040-90FD-2C0938A662F1}"/>
              </a:ext>
            </a:extLst>
          </p:cNvPr>
          <p:cNvSpPr>
            <a:spLocks noGrp="1"/>
          </p:cNvSpPr>
          <p:nvPr>
            <p:ph type="title"/>
          </p:nvPr>
        </p:nvSpPr>
        <p:spPr/>
        <p:txBody>
          <a:bodyPr/>
          <a:lstStyle/>
          <a:p>
            <a:r>
              <a:rPr lang="en-US" dirty="0"/>
              <a:t>Instance Mask Tracking</a:t>
            </a:r>
          </a:p>
        </p:txBody>
      </p:sp>
      <p:sp>
        <p:nvSpPr>
          <p:cNvPr id="17" name="TextBox 16">
            <a:extLst>
              <a:ext uri="{FF2B5EF4-FFF2-40B4-BE49-F238E27FC236}">
                <a16:creationId xmlns:a16="http://schemas.microsoft.com/office/drawing/2014/main" id="{9852EC3D-2785-5840-9A62-261ED472D190}"/>
              </a:ext>
            </a:extLst>
          </p:cNvPr>
          <p:cNvSpPr txBox="1"/>
          <p:nvPr/>
        </p:nvSpPr>
        <p:spPr>
          <a:xfrm>
            <a:off x="0" y="3429000"/>
            <a:ext cx="18288000" cy="923330"/>
          </a:xfrm>
          <a:prstGeom prst="rect">
            <a:avLst/>
          </a:prstGeom>
          <a:noFill/>
        </p:spPr>
        <p:txBody>
          <a:bodyPr wrap="square" rtlCol="0">
            <a:spAutoFit/>
          </a:bodyPr>
          <a:lstStyle/>
          <a:p>
            <a:pPr algn="ctr"/>
            <a:r>
              <a:rPr lang="en-US" sz="5400" dirty="0"/>
              <a:t>DAVIS Dataset</a:t>
            </a:r>
          </a:p>
        </p:txBody>
      </p:sp>
      <p:sp>
        <p:nvSpPr>
          <p:cNvPr id="10" name="TextBox 9">
            <a:extLst>
              <a:ext uri="{FF2B5EF4-FFF2-40B4-BE49-F238E27FC236}">
                <a16:creationId xmlns:a16="http://schemas.microsoft.com/office/drawing/2014/main" id="{66F19781-740C-C045-90FC-0948F13037B6}"/>
              </a:ext>
            </a:extLst>
          </p:cNvPr>
          <p:cNvSpPr txBox="1"/>
          <p:nvPr/>
        </p:nvSpPr>
        <p:spPr>
          <a:xfrm>
            <a:off x="310791" y="12039600"/>
            <a:ext cx="17748609" cy="523220"/>
          </a:xfrm>
          <a:prstGeom prst="rect">
            <a:avLst/>
          </a:prstGeom>
          <a:noFill/>
        </p:spPr>
        <p:txBody>
          <a:bodyPr wrap="square" rtlCol="0">
            <a:spAutoFit/>
          </a:bodyPr>
          <a:lstStyle/>
          <a:p>
            <a:pPr algn="r"/>
            <a:r>
              <a:rPr lang="en-US" sz="2800" dirty="0"/>
              <a:t>DAVIS Dataset: </a:t>
            </a:r>
            <a:r>
              <a:rPr lang="en-US" altLang="zh-CN" sz="2800" dirty="0"/>
              <a:t>Pont-</a:t>
            </a:r>
            <a:r>
              <a:rPr lang="en-US" altLang="zh-CN" sz="2800" dirty="0" err="1"/>
              <a:t>Tuset</a:t>
            </a:r>
            <a:r>
              <a:rPr lang="en-US" altLang="zh-CN" sz="2800" dirty="0"/>
              <a:t> et al.</a:t>
            </a:r>
            <a:r>
              <a:rPr lang="en-US" sz="2800" dirty="0"/>
              <a:t> </a:t>
            </a:r>
            <a:r>
              <a:rPr lang="en-US" sz="2800" i="1" dirty="0"/>
              <a:t>The 2017 DAVIS Challenge on Video Object Segmentation.</a:t>
            </a:r>
            <a:r>
              <a:rPr lang="en-US" sz="2800" dirty="0"/>
              <a:t> 2017.</a:t>
            </a:r>
          </a:p>
        </p:txBody>
      </p:sp>
      <p:pic>
        <p:nvPicPr>
          <p:cNvPr id="11" name="21">
            <a:hlinkClick r:id="" action="ppaction://media"/>
            <a:extLst>
              <a:ext uri="{FF2B5EF4-FFF2-40B4-BE49-F238E27FC236}">
                <a16:creationId xmlns:a16="http://schemas.microsoft.com/office/drawing/2014/main" id="{2D92CEA2-6E1D-BC41-9222-AD455EB1113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8392677" y="5630339"/>
            <a:ext cx="8128000" cy="6096000"/>
          </a:xfrm>
          <a:prstGeom prst="rect">
            <a:avLst/>
          </a:prstGeom>
        </p:spPr>
      </p:pic>
      <p:grpSp>
        <p:nvGrpSpPr>
          <p:cNvPr id="3" name="Group 2">
            <a:extLst>
              <a:ext uri="{FF2B5EF4-FFF2-40B4-BE49-F238E27FC236}">
                <a16:creationId xmlns:a16="http://schemas.microsoft.com/office/drawing/2014/main" id="{213BFFEA-DEE8-0F43-9463-2BD664BF47A1}"/>
              </a:ext>
            </a:extLst>
          </p:cNvPr>
          <p:cNvGrpSpPr/>
          <p:nvPr/>
        </p:nvGrpSpPr>
        <p:grpSpPr>
          <a:xfrm>
            <a:off x="1760170" y="5630339"/>
            <a:ext cx="5979940" cy="6096000"/>
            <a:chOff x="1760170" y="5630339"/>
            <a:chExt cx="5979940" cy="6096000"/>
          </a:xfrm>
        </p:grpSpPr>
        <p:sp>
          <p:nvSpPr>
            <p:cNvPr id="8" name="Right Arrow 7">
              <a:extLst>
                <a:ext uri="{FF2B5EF4-FFF2-40B4-BE49-F238E27FC236}">
                  <a16:creationId xmlns:a16="http://schemas.microsoft.com/office/drawing/2014/main" id="{2B863816-9A72-DB4D-A22C-1AEE2AF32770}"/>
                </a:ext>
              </a:extLst>
            </p:cNvPr>
            <p:cNvSpPr/>
            <p:nvPr/>
          </p:nvSpPr>
          <p:spPr>
            <a:xfrm>
              <a:off x="6269293" y="8223086"/>
              <a:ext cx="1470817" cy="910506"/>
            </a:xfrm>
            <a:prstGeom prst="rightArrow">
              <a:avLst/>
            </a:prstGeom>
            <a:solidFill>
              <a:schemeClr val="tx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nowboard">
              <a:hlinkClick r:id="" action="ppaction://media"/>
              <a:extLst>
                <a:ext uri="{FF2B5EF4-FFF2-40B4-BE49-F238E27FC236}">
                  <a16:creationId xmlns:a16="http://schemas.microsoft.com/office/drawing/2014/main" id="{5D4534F6-BF91-7345-A0FA-D330E218C02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1760170" y="5630339"/>
              <a:ext cx="3877910" cy="2890324"/>
            </a:xfrm>
            <a:prstGeom prst="rect">
              <a:avLst/>
            </a:prstGeom>
          </p:spPr>
        </p:pic>
        <p:pic>
          <p:nvPicPr>
            <p:cNvPr id="15" name="Picture 14">
              <a:extLst>
                <a:ext uri="{FF2B5EF4-FFF2-40B4-BE49-F238E27FC236}">
                  <a16:creationId xmlns:a16="http://schemas.microsoft.com/office/drawing/2014/main" id="{9B0F7080-F869-084C-9BD2-9B915CA542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60170" y="8831084"/>
              <a:ext cx="3877910" cy="2895255"/>
            </a:xfrm>
            <a:prstGeom prst="rect">
              <a:avLst/>
            </a:prstGeom>
          </p:spPr>
        </p:pic>
      </p:grpSp>
    </p:spTree>
    <p:custDataLst>
      <p:tags r:id="rId1"/>
    </p:custDataLst>
    <p:extLst>
      <p:ext uri="{BB962C8B-B14F-4D97-AF65-F5344CB8AC3E}">
        <p14:creationId xmlns:p14="http://schemas.microsoft.com/office/powerpoint/2010/main" val="1524707858"/>
      </p:ext>
    </p:extLst>
  </p:cSld>
  <p:clrMapOvr>
    <a:masterClrMapping/>
  </p:clrMapOvr>
  <mc:AlternateContent xmlns:mc="http://schemas.openxmlformats.org/markup-compatibility/2006" xmlns:p14="http://schemas.microsoft.com/office/powerpoint/2010/main">
    <mc:Choice Requires="p14">
      <p:transition spd="slow" p14:dur="2000" advTm="15910"/>
    </mc:Choice>
    <mc:Fallback xmlns="">
      <p:transition spd="slow" advTm="159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80000">
                <p:cTn id="20" fill="hold" display="0">
                  <p:stCondLst>
                    <p:cond delay="indefinite"/>
                  </p:stCondLst>
                </p:cTn>
                <p:tgtEl>
                  <p:spTgt spid="11"/>
                </p:tgtEl>
              </p:cMediaNode>
            </p:video>
            <p:video>
              <p:cMediaNode vol="80000">
                <p:cTn id="21" fill="hold" display="0">
                  <p:stCondLst>
                    <p:cond delay="indefinite"/>
                  </p:stCondLst>
                </p:cTn>
                <p:tgtEl>
                  <p:spTgt spid="13"/>
                </p:tgtEl>
              </p:cMediaNode>
            </p:video>
          </p:childTnLst>
        </p:cTn>
      </p:par>
    </p:tnLst>
  </p:timing>
  <p:extLst mod="1">
    <p:ext uri="{E180D4A7-C9FB-4DFB-919C-405C955672EB}">
      <p14:showEvtLst xmlns:p14="http://schemas.microsoft.com/office/powerpoint/2010/main">
        <p14:playEvt time="1177" objId="14"/>
        <p14:stopEvt time="5384" objId="14"/>
        <p14:playEvt time="8363" objId="16"/>
        <p14:stopEvt time="12573" objId="16"/>
      </p14:showEvt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E56E-FD42-6A46-9776-B244B0E24A10}"/>
              </a:ext>
            </a:extLst>
          </p:cNvPr>
          <p:cNvSpPr>
            <a:spLocks noGrp="1"/>
          </p:cNvSpPr>
          <p:nvPr>
            <p:ph type="title"/>
          </p:nvPr>
        </p:nvSpPr>
        <p:spPr/>
        <p:txBody>
          <a:bodyPr/>
          <a:lstStyle/>
          <a:p>
            <a:r>
              <a:rPr lang="en-US" dirty="0"/>
              <a:t>Pose </a:t>
            </a:r>
            <a:r>
              <a:rPr lang="en-US" dirty="0" err="1"/>
              <a:t>Keypoint</a:t>
            </a:r>
            <a:r>
              <a:rPr lang="en-US" dirty="0"/>
              <a:t> Tracking</a:t>
            </a:r>
          </a:p>
        </p:txBody>
      </p:sp>
      <p:sp>
        <p:nvSpPr>
          <p:cNvPr id="5" name="TextBox 4">
            <a:extLst>
              <a:ext uri="{FF2B5EF4-FFF2-40B4-BE49-F238E27FC236}">
                <a16:creationId xmlns:a16="http://schemas.microsoft.com/office/drawing/2014/main" id="{3838BAC7-117D-8B47-99C3-0699154363F1}"/>
              </a:ext>
            </a:extLst>
          </p:cNvPr>
          <p:cNvSpPr txBox="1"/>
          <p:nvPr/>
        </p:nvSpPr>
        <p:spPr>
          <a:xfrm>
            <a:off x="0" y="3429000"/>
            <a:ext cx="18288000" cy="923330"/>
          </a:xfrm>
          <a:prstGeom prst="rect">
            <a:avLst/>
          </a:prstGeom>
          <a:noFill/>
        </p:spPr>
        <p:txBody>
          <a:bodyPr wrap="square" rtlCol="0">
            <a:spAutoFit/>
          </a:bodyPr>
          <a:lstStyle/>
          <a:p>
            <a:pPr algn="ctr"/>
            <a:r>
              <a:rPr lang="en-US" sz="5400" dirty="0"/>
              <a:t>JHMDB Dataset</a:t>
            </a:r>
          </a:p>
        </p:txBody>
      </p:sp>
      <p:pic>
        <p:nvPicPr>
          <p:cNvPr id="10" name="194_pose">
            <a:hlinkClick r:id="" action="ppaction://media"/>
            <a:extLst>
              <a:ext uri="{FF2B5EF4-FFF2-40B4-BE49-F238E27FC236}">
                <a16:creationId xmlns:a16="http://schemas.microsoft.com/office/drawing/2014/main" id="{CEF3F3C8-A69E-674A-947B-59D45CD56482}"/>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8393395" y="5627291"/>
            <a:ext cx="8128000" cy="6096000"/>
          </a:xfrm>
          <a:prstGeom prst="rect">
            <a:avLst/>
          </a:prstGeom>
        </p:spPr>
      </p:pic>
      <p:grpSp>
        <p:nvGrpSpPr>
          <p:cNvPr id="3" name="Group 2">
            <a:extLst>
              <a:ext uri="{FF2B5EF4-FFF2-40B4-BE49-F238E27FC236}">
                <a16:creationId xmlns:a16="http://schemas.microsoft.com/office/drawing/2014/main" id="{519D30E0-450B-CB42-96AD-512AF41E229A}"/>
              </a:ext>
            </a:extLst>
          </p:cNvPr>
          <p:cNvGrpSpPr/>
          <p:nvPr/>
        </p:nvGrpSpPr>
        <p:grpSpPr>
          <a:xfrm>
            <a:off x="1758637" y="5607413"/>
            <a:ext cx="5981473" cy="6115878"/>
            <a:chOff x="1758637" y="5607413"/>
            <a:chExt cx="5981473" cy="6115878"/>
          </a:xfrm>
        </p:grpSpPr>
        <p:sp>
          <p:nvSpPr>
            <p:cNvPr id="6" name="Right Arrow 5">
              <a:extLst>
                <a:ext uri="{FF2B5EF4-FFF2-40B4-BE49-F238E27FC236}">
                  <a16:creationId xmlns:a16="http://schemas.microsoft.com/office/drawing/2014/main" id="{AB7F4130-0999-7A42-BD66-6D2830B78EBE}"/>
                </a:ext>
              </a:extLst>
            </p:cNvPr>
            <p:cNvSpPr/>
            <p:nvPr/>
          </p:nvSpPr>
          <p:spPr>
            <a:xfrm>
              <a:off x="6269293" y="8223086"/>
              <a:ext cx="1470817" cy="910506"/>
            </a:xfrm>
            <a:prstGeom prst="rightArrow">
              <a:avLst/>
            </a:prstGeom>
            <a:solidFill>
              <a:schemeClr val="tx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194_image">
              <a:hlinkClick r:id="" action="ppaction://media"/>
              <a:extLst>
                <a:ext uri="{FF2B5EF4-FFF2-40B4-BE49-F238E27FC236}">
                  <a16:creationId xmlns:a16="http://schemas.microsoft.com/office/drawing/2014/main" id="{13EE2131-6014-7248-A8EB-3F72FB62C982}"/>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1758638" y="5607413"/>
              <a:ext cx="3875392" cy="2906544"/>
            </a:xfrm>
            <a:prstGeom prst="rect">
              <a:avLst/>
            </a:prstGeom>
          </p:spPr>
        </p:pic>
        <p:pic>
          <p:nvPicPr>
            <p:cNvPr id="15" name="Picture 14">
              <a:extLst>
                <a:ext uri="{FF2B5EF4-FFF2-40B4-BE49-F238E27FC236}">
                  <a16:creationId xmlns:a16="http://schemas.microsoft.com/office/drawing/2014/main" id="{2C4AD67E-4667-3048-A15B-C44E6D96F7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8637" y="8816747"/>
              <a:ext cx="3875392" cy="2906544"/>
            </a:xfrm>
            <a:prstGeom prst="rect">
              <a:avLst/>
            </a:prstGeom>
          </p:spPr>
        </p:pic>
      </p:grpSp>
    </p:spTree>
    <p:custDataLst>
      <p:tags r:id="rId1"/>
    </p:custDataLst>
    <p:extLst>
      <p:ext uri="{BB962C8B-B14F-4D97-AF65-F5344CB8AC3E}">
        <p14:creationId xmlns:p14="http://schemas.microsoft.com/office/powerpoint/2010/main" val="1376541173"/>
      </p:ext>
    </p:extLst>
  </p:cSld>
  <p:clrMapOvr>
    <a:masterClrMapping/>
  </p:clrMapOvr>
  <mc:AlternateContent xmlns:mc="http://schemas.openxmlformats.org/markup-compatibility/2006" xmlns:p14="http://schemas.microsoft.com/office/powerpoint/2010/main">
    <mc:Choice Requires="p14">
      <p:transition spd="slow" p14:dur="2000" advTm="10330"/>
    </mc:Choice>
    <mc:Fallback xmlns="">
      <p:transition spd="slow" advTm="103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4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video>
              <p:cMediaNode vol="80000">
                <p:cTn id="22" fill="hold" display="0">
                  <p:stCondLst>
                    <p:cond delay="indefinite"/>
                  </p:stCondLst>
                </p:cTn>
                <p:tgtEl>
                  <p:spTgt spid="10"/>
                </p:tgtEl>
              </p:cMediaNode>
            </p:video>
            <p:video>
              <p:cMediaNode vol="80000">
                <p:cTn id="23" fill="hold" display="0">
                  <p:stCondLst>
                    <p:cond delay="indefinite"/>
                  </p:stCondLst>
                </p:cTn>
                <p:tgtEl>
                  <p:spTgt spid="12"/>
                </p:tgtEl>
              </p:cMediaNode>
            </p:video>
          </p:childTnLst>
        </p:cTn>
      </p:par>
    </p:tnLst>
  </p:timing>
  <p:extLst mod="1">
    <p:ext uri="{E180D4A7-C9FB-4DFB-919C-405C955672EB}">
      <p14:showEvtLst xmlns:p14="http://schemas.microsoft.com/office/powerpoint/2010/main">
        <p14:playEvt time="1940" objId="12"/>
        <p14:playEvt time="4488" objId="10"/>
        <p14:stopEvt time="6478" objId="12"/>
        <p14:stopEvt time="9029" objId="10"/>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C871-00CD-8145-87BE-351979E19CBD}"/>
              </a:ext>
            </a:extLst>
          </p:cNvPr>
          <p:cNvSpPr>
            <a:spLocks noGrp="1"/>
          </p:cNvSpPr>
          <p:nvPr>
            <p:ph type="title"/>
          </p:nvPr>
        </p:nvSpPr>
        <p:spPr/>
        <p:txBody>
          <a:bodyPr/>
          <a:lstStyle/>
          <a:p>
            <a:r>
              <a:rPr lang="en-US" dirty="0"/>
              <a:t>Related Work: Self-Attention</a:t>
            </a:r>
          </a:p>
        </p:txBody>
      </p:sp>
      <p:pic>
        <p:nvPicPr>
          <p:cNvPr id="5" name="Picture 4">
            <a:extLst>
              <a:ext uri="{FF2B5EF4-FFF2-40B4-BE49-F238E27FC236}">
                <a16:creationId xmlns:a16="http://schemas.microsoft.com/office/drawing/2014/main" id="{C499F8AA-F77C-1A4D-87A5-4FB71F2BB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3657600"/>
            <a:ext cx="13182600" cy="6604000"/>
          </a:xfrm>
          <a:prstGeom prst="rect">
            <a:avLst/>
          </a:prstGeom>
        </p:spPr>
      </p:pic>
      <p:sp>
        <p:nvSpPr>
          <p:cNvPr id="6" name="Rectangle 5">
            <a:extLst>
              <a:ext uri="{FF2B5EF4-FFF2-40B4-BE49-F238E27FC236}">
                <a16:creationId xmlns:a16="http://schemas.microsoft.com/office/drawing/2014/main" id="{CA7451DA-2428-9146-8493-31C45B320C30}"/>
              </a:ext>
            </a:extLst>
          </p:cNvPr>
          <p:cNvSpPr/>
          <p:nvPr/>
        </p:nvSpPr>
        <p:spPr>
          <a:xfrm>
            <a:off x="381000" y="10555069"/>
            <a:ext cx="17596853" cy="646331"/>
          </a:xfrm>
          <a:prstGeom prst="rect">
            <a:avLst/>
          </a:prstGeom>
        </p:spPr>
        <p:txBody>
          <a:bodyPr wrap="square">
            <a:spAutoFit/>
          </a:bodyPr>
          <a:lstStyle/>
          <a:p>
            <a:pPr algn="ctr"/>
            <a:r>
              <a:rPr lang="en-US" dirty="0"/>
              <a:t>[Vaswani et al, 2017]</a:t>
            </a:r>
          </a:p>
        </p:txBody>
      </p:sp>
    </p:spTree>
    <p:extLst>
      <p:ext uri="{BB962C8B-B14F-4D97-AF65-F5344CB8AC3E}">
        <p14:creationId xmlns:p14="http://schemas.microsoft.com/office/powerpoint/2010/main" val="620777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A210-0D45-D249-8357-29D4149A046A}"/>
              </a:ext>
            </a:extLst>
          </p:cNvPr>
          <p:cNvSpPr>
            <a:spLocks noGrp="1"/>
          </p:cNvSpPr>
          <p:nvPr>
            <p:ph type="title"/>
          </p:nvPr>
        </p:nvSpPr>
        <p:spPr/>
        <p:txBody>
          <a:bodyPr/>
          <a:lstStyle/>
          <a:p>
            <a:r>
              <a:rPr lang="en-US" dirty="0"/>
              <a:t>Comparison</a:t>
            </a:r>
          </a:p>
        </p:txBody>
      </p:sp>
      <p:pic>
        <p:nvPicPr>
          <p:cNvPr id="7" name="194">
            <a:hlinkClick r:id="" action="ppaction://media"/>
            <a:extLst>
              <a:ext uri="{FF2B5EF4-FFF2-40B4-BE49-F238E27FC236}">
                <a16:creationId xmlns:a16="http://schemas.microsoft.com/office/drawing/2014/main" id="{1DAB0BE9-D480-E444-B604-C957E25AF7D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5000" y="5328138"/>
            <a:ext cx="8128000" cy="6101862"/>
          </a:xfrm>
          <a:prstGeom prst="rect">
            <a:avLst/>
          </a:prstGeom>
        </p:spPr>
      </p:pic>
      <p:pic>
        <p:nvPicPr>
          <p:cNvPr id="8" name="194_pose">
            <a:hlinkClick r:id="" action="ppaction://media"/>
            <a:extLst>
              <a:ext uri="{FF2B5EF4-FFF2-40B4-BE49-F238E27FC236}">
                <a16:creationId xmlns:a16="http://schemas.microsoft.com/office/drawing/2014/main" id="{FCC6AB1A-BB99-7A4D-A51E-855E1003920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2000" y="5334000"/>
            <a:ext cx="8128000" cy="6096000"/>
          </a:xfrm>
          <a:prstGeom prst="rect">
            <a:avLst/>
          </a:prstGeom>
        </p:spPr>
      </p:pic>
      <p:sp>
        <p:nvSpPr>
          <p:cNvPr id="9" name="TextBox 8">
            <a:extLst>
              <a:ext uri="{FF2B5EF4-FFF2-40B4-BE49-F238E27FC236}">
                <a16:creationId xmlns:a16="http://schemas.microsoft.com/office/drawing/2014/main" id="{A487B0DF-3DC6-6B47-9987-A4FC7CAEE01E}"/>
              </a:ext>
            </a:extLst>
          </p:cNvPr>
          <p:cNvSpPr txBox="1"/>
          <p:nvPr/>
        </p:nvSpPr>
        <p:spPr>
          <a:xfrm>
            <a:off x="762000" y="4041843"/>
            <a:ext cx="8128000" cy="923330"/>
          </a:xfrm>
          <a:prstGeom prst="rect">
            <a:avLst/>
          </a:prstGeom>
          <a:noFill/>
        </p:spPr>
        <p:txBody>
          <a:bodyPr wrap="square" rtlCol="0">
            <a:spAutoFit/>
          </a:bodyPr>
          <a:lstStyle/>
          <a:p>
            <a:pPr algn="ctr"/>
            <a:r>
              <a:rPr lang="en-US" sz="5400" dirty="0"/>
              <a:t>Our Correspondence</a:t>
            </a:r>
          </a:p>
        </p:txBody>
      </p:sp>
      <p:sp>
        <p:nvSpPr>
          <p:cNvPr id="10" name="TextBox 9">
            <a:extLst>
              <a:ext uri="{FF2B5EF4-FFF2-40B4-BE49-F238E27FC236}">
                <a16:creationId xmlns:a16="http://schemas.microsoft.com/office/drawing/2014/main" id="{603C5B8F-645C-BA45-A306-BD99203B3A4A}"/>
              </a:ext>
            </a:extLst>
          </p:cNvPr>
          <p:cNvSpPr txBox="1"/>
          <p:nvPr/>
        </p:nvSpPr>
        <p:spPr>
          <a:xfrm>
            <a:off x="9525000" y="4038600"/>
            <a:ext cx="8128000" cy="923330"/>
          </a:xfrm>
          <a:prstGeom prst="rect">
            <a:avLst/>
          </a:prstGeom>
          <a:noFill/>
        </p:spPr>
        <p:txBody>
          <a:bodyPr wrap="square" rtlCol="0">
            <a:spAutoFit/>
          </a:bodyPr>
          <a:lstStyle/>
          <a:p>
            <a:pPr algn="ctr"/>
            <a:r>
              <a:rPr lang="en-US" sz="5400" dirty="0"/>
              <a:t>Optical Flow</a:t>
            </a:r>
          </a:p>
        </p:txBody>
      </p:sp>
    </p:spTree>
    <p:extLst>
      <p:ext uri="{BB962C8B-B14F-4D97-AF65-F5344CB8AC3E}">
        <p14:creationId xmlns:p14="http://schemas.microsoft.com/office/powerpoint/2010/main" val="103001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 fill="hold"/>
                                        <p:tgtEl>
                                          <p:spTgt spid="7"/>
                                        </p:tgtEl>
                                      </p:cBhvr>
                                    </p:cmd>
                                  </p:childTnLst>
                                </p:cTn>
                              </p:par>
                              <p:par>
                                <p:cTn id="7" presetID="1" presetClass="mediacall" presetSubtype="0" fill="hold" nodeType="withEffect">
                                  <p:stCondLst>
                                    <p:cond delay="0"/>
                                  </p:stCondLst>
                                  <p:childTnLst>
                                    <p:cmd type="call" cmd="playFrom(0.0)">
                                      <p:cBhvr>
                                        <p:cTn id="8" dur="4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fill="hold" display="0">
                  <p:stCondLst>
                    <p:cond delay="indefinite"/>
                  </p:stCondLst>
                </p:cTn>
                <p:tgtEl>
                  <p:spTgt spid="7"/>
                </p:tgtEl>
              </p:cMediaNode>
            </p:video>
            <p:video>
              <p:cMediaNode vol="80000">
                <p:cTn id="20" fill="hold" display="0">
                  <p:stCondLst>
                    <p:cond delay="indefinite"/>
                  </p:stCondLst>
                </p:cTn>
                <p:tgtEl>
                  <p:spTgt spid="8"/>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A072-E152-7A49-B7D0-BE44278437FE}"/>
              </a:ext>
            </a:extLst>
          </p:cNvPr>
          <p:cNvSpPr>
            <a:spLocks noGrp="1"/>
          </p:cNvSpPr>
          <p:nvPr>
            <p:ph type="title"/>
          </p:nvPr>
        </p:nvSpPr>
        <p:spPr/>
        <p:txBody>
          <a:bodyPr/>
          <a:lstStyle/>
          <a:p>
            <a:r>
              <a:rPr lang="en-US" dirty="0"/>
              <a:t>Pose </a:t>
            </a:r>
            <a:r>
              <a:rPr lang="en-US" dirty="0" err="1"/>
              <a:t>Keypoint</a:t>
            </a:r>
            <a:r>
              <a:rPr lang="en-US" dirty="0"/>
              <a:t> Tracking</a:t>
            </a:r>
          </a:p>
        </p:txBody>
      </p:sp>
      <p:sp>
        <p:nvSpPr>
          <p:cNvPr id="5" name="TextBox 4">
            <a:extLst>
              <a:ext uri="{FF2B5EF4-FFF2-40B4-BE49-F238E27FC236}">
                <a16:creationId xmlns:a16="http://schemas.microsoft.com/office/drawing/2014/main" id="{A407FBF3-5D56-774F-8043-C1144245B057}"/>
              </a:ext>
            </a:extLst>
          </p:cNvPr>
          <p:cNvSpPr txBox="1"/>
          <p:nvPr/>
        </p:nvSpPr>
        <p:spPr>
          <a:xfrm>
            <a:off x="0" y="3429000"/>
            <a:ext cx="18288000" cy="923330"/>
          </a:xfrm>
          <a:prstGeom prst="rect">
            <a:avLst/>
          </a:prstGeom>
          <a:noFill/>
        </p:spPr>
        <p:txBody>
          <a:bodyPr wrap="square" rtlCol="0">
            <a:spAutoFit/>
          </a:bodyPr>
          <a:lstStyle/>
          <a:p>
            <a:pPr algn="ctr"/>
            <a:r>
              <a:rPr lang="en-US" sz="5400" dirty="0"/>
              <a:t>JHMDB Dataset</a:t>
            </a:r>
          </a:p>
        </p:txBody>
      </p:sp>
      <p:cxnSp>
        <p:nvCxnSpPr>
          <p:cNvPr id="6" name="Straight Connector 5">
            <a:extLst>
              <a:ext uri="{FF2B5EF4-FFF2-40B4-BE49-F238E27FC236}">
                <a16:creationId xmlns:a16="http://schemas.microsoft.com/office/drawing/2014/main" id="{270FE3DD-F374-EA43-B316-12AE18B3EC7C}"/>
              </a:ext>
            </a:extLst>
          </p:cNvPr>
          <p:cNvCxnSpPr/>
          <p:nvPr/>
        </p:nvCxnSpPr>
        <p:spPr>
          <a:xfrm>
            <a:off x="3276600" y="5486400"/>
            <a:ext cx="115062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18B094-4411-BD44-968F-B44E7CFF2F54}"/>
              </a:ext>
            </a:extLst>
          </p:cNvPr>
          <p:cNvCxnSpPr/>
          <p:nvPr/>
        </p:nvCxnSpPr>
        <p:spPr>
          <a:xfrm>
            <a:off x="3276600" y="6858000"/>
            <a:ext cx="11506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83BFEC9-76D5-2E46-9AE2-96DE2FD41D25}"/>
              </a:ext>
            </a:extLst>
          </p:cNvPr>
          <p:cNvSpPr/>
          <p:nvPr/>
        </p:nvSpPr>
        <p:spPr>
          <a:xfrm>
            <a:off x="3276600" y="5741313"/>
            <a:ext cx="2420856" cy="861774"/>
          </a:xfrm>
          <a:prstGeom prst="rect">
            <a:avLst/>
          </a:prstGeom>
        </p:spPr>
        <p:txBody>
          <a:bodyPr wrap="none">
            <a:spAutoFit/>
          </a:bodyPr>
          <a:lstStyle/>
          <a:p>
            <a:r>
              <a:rPr kumimoji="1" lang="en-US" sz="5000" dirty="0"/>
              <a:t>Method</a:t>
            </a:r>
            <a:endParaRPr lang="en-US" sz="5000" dirty="0"/>
          </a:p>
        </p:txBody>
      </p:sp>
      <p:sp>
        <p:nvSpPr>
          <p:cNvPr id="9" name="Rectangle 8">
            <a:extLst>
              <a:ext uri="{FF2B5EF4-FFF2-40B4-BE49-F238E27FC236}">
                <a16:creationId xmlns:a16="http://schemas.microsoft.com/office/drawing/2014/main" id="{83F8C5B8-C0BD-0348-B2D5-2E721856B19D}"/>
              </a:ext>
            </a:extLst>
          </p:cNvPr>
          <p:cNvSpPr/>
          <p:nvPr/>
        </p:nvSpPr>
        <p:spPr>
          <a:xfrm>
            <a:off x="12088984" y="5741313"/>
            <a:ext cx="2571538" cy="861774"/>
          </a:xfrm>
          <a:prstGeom prst="rect">
            <a:avLst/>
          </a:prstGeom>
        </p:spPr>
        <p:txBody>
          <a:bodyPr wrap="none">
            <a:spAutoFit/>
          </a:bodyPr>
          <a:lstStyle/>
          <a:p>
            <a:r>
              <a:rPr kumimoji="1" lang="en-US" sz="5000" dirty="0"/>
              <a:t>PCK @.1</a:t>
            </a:r>
            <a:endParaRPr lang="en-US" sz="5000" dirty="0"/>
          </a:p>
        </p:txBody>
      </p:sp>
      <p:grpSp>
        <p:nvGrpSpPr>
          <p:cNvPr id="10" name="Group 9">
            <a:extLst>
              <a:ext uri="{FF2B5EF4-FFF2-40B4-BE49-F238E27FC236}">
                <a16:creationId xmlns:a16="http://schemas.microsoft.com/office/drawing/2014/main" id="{7E23E9C5-4425-414F-A08D-73200C8CBABD}"/>
              </a:ext>
            </a:extLst>
          </p:cNvPr>
          <p:cNvGrpSpPr/>
          <p:nvPr/>
        </p:nvGrpSpPr>
        <p:grpSpPr>
          <a:xfrm>
            <a:off x="3276599" y="7112912"/>
            <a:ext cx="10539942" cy="861774"/>
            <a:chOff x="3276599" y="7798712"/>
            <a:chExt cx="10539942" cy="861774"/>
          </a:xfrm>
        </p:grpSpPr>
        <p:sp>
          <p:nvSpPr>
            <p:cNvPr id="11" name="Rectangle 10">
              <a:extLst>
                <a:ext uri="{FF2B5EF4-FFF2-40B4-BE49-F238E27FC236}">
                  <a16:creationId xmlns:a16="http://schemas.microsoft.com/office/drawing/2014/main" id="{BD4DEAD2-3B67-214B-9F55-63B72488A591}"/>
                </a:ext>
              </a:extLst>
            </p:cNvPr>
            <p:cNvSpPr/>
            <p:nvPr/>
          </p:nvSpPr>
          <p:spPr>
            <a:xfrm>
              <a:off x="3276599" y="7798712"/>
              <a:ext cx="3845925" cy="861774"/>
            </a:xfrm>
            <a:prstGeom prst="rect">
              <a:avLst/>
            </a:prstGeom>
          </p:spPr>
          <p:txBody>
            <a:bodyPr wrap="none">
              <a:spAutoFit/>
            </a:bodyPr>
            <a:lstStyle/>
            <a:p>
              <a:r>
                <a:rPr kumimoji="1" lang="en-US" sz="5000" dirty="0"/>
                <a:t>Optical Flow</a:t>
              </a:r>
              <a:endParaRPr lang="en-US" sz="5000" dirty="0"/>
            </a:p>
          </p:txBody>
        </p:sp>
        <p:sp>
          <p:nvSpPr>
            <p:cNvPr id="12" name="Rectangle 11">
              <a:extLst>
                <a:ext uri="{FF2B5EF4-FFF2-40B4-BE49-F238E27FC236}">
                  <a16:creationId xmlns:a16="http://schemas.microsoft.com/office/drawing/2014/main" id="{ECF85B09-B854-074A-B6AE-238882A923A5}"/>
                </a:ext>
              </a:extLst>
            </p:cNvPr>
            <p:cNvSpPr/>
            <p:nvPr/>
          </p:nvSpPr>
          <p:spPr>
            <a:xfrm>
              <a:off x="12452065" y="7798712"/>
              <a:ext cx="1364476" cy="861774"/>
            </a:xfrm>
            <a:prstGeom prst="rect">
              <a:avLst/>
            </a:prstGeom>
          </p:spPr>
          <p:txBody>
            <a:bodyPr wrap="none">
              <a:spAutoFit/>
            </a:bodyPr>
            <a:lstStyle/>
            <a:p>
              <a:r>
                <a:rPr kumimoji="1" lang="en-US" sz="5000" dirty="0"/>
                <a:t>45%</a:t>
              </a:r>
              <a:endParaRPr lang="en-US" sz="5000" dirty="0"/>
            </a:p>
          </p:txBody>
        </p:sp>
      </p:grpSp>
      <p:cxnSp>
        <p:nvCxnSpPr>
          <p:cNvPr id="16" name="Straight Connector 15">
            <a:extLst>
              <a:ext uri="{FF2B5EF4-FFF2-40B4-BE49-F238E27FC236}">
                <a16:creationId xmlns:a16="http://schemas.microsoft.com/office/drawing/2014/main" id="{737B43AA-B956-9941-9D5B-1F061EABACDC}"/>
              </a:ext>
            </a:extLst>
          </p:cNvPr>
          <p:cNvCxnSpPr/>
          <p:nvPr/>
        </p:nvCxnSpPr>
        <p:spPr>
          <a:xfrm>
            <a:off x="3276600" y="10515600"/>
            <a:ext cx="115062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D787DD4-A5FB-1048-895E-A9963CDB461C}"/>
              </a:ext>
            </a:extLst>
          </p:cNvPr>
          <p:cNvGrpSpPr/>
          <p:nvPr/>
        </p:nvGrpSpPr>
        <p:grpSpPr>
          <a:xfrm>
            <a:off x="3276599" y="8279482"/>
            <a:ext cx="10539942" cy="861774"/>
            <a:chOff x="3276599" y="8915397"/>
            <a:chExt cx="10539942" cy="861774"/>
          </a:xfrm>
        </p:grpSpPr>
        <p:sp>
          <p:nvSpPr>
            <p:cNvPr id="18" name="Rectangle 17">
              <a:extLst>
                <a:ext uri="{FF2B5EF4-FFF2-40B4-BE49-F238E27FC236}">
                  <a16:creationId xmlns:a16="http://schemas.microsoft.com/office/drawing/2014/main" id="{B7042C99-1E48-AB42-9CCD-728DCD766B41}"/>
                </a:ext>
              </a:extLst>
            </p:cNvPr>
            <p:cNvSpPr/>
            <p:nvPr/>
          </p:nvSpPr>
          <p:spPr>
            <a:xfrm>
              <a:off x="3276599" y="8915397"/>
              <a:ext cx="4300665" cy="861774"/>
            </a:xfrm>
            <a:prstGeom prst="rect">
              <a:avLst/>
            </a:prstGeom>
          </p:spPr>
          <p:txBody>
            <a:bodyPr wrap="none">
              <a:spAutoFit/>
            </a:bodyPr>
            <a:lstStyle/>
            <a:p>
              <a:r>
                <a:rPr kumimoji="1" lang="en-US" sz="5000" dirty="0" err="1"/>
                <a:t>Vondrick</a:t>
              </a:r>
              <a:r>
                <a:rPr kumimoji="1" lang="en-US" sz="5000" dirty="0"/>
                <a:t> et al.</a:t>
              </a:r>
              <a:endParaRPr lang="en-US" sz="5000" dirty="0"/>
            </a:p>
          </p:txBody>
        </p:sp>
        <p:sp>
          <p:nvSpPr>
            <p:cNvPr id="19" name="Rectangle 18">
              <a:extLst>
                <a:ext uri="{FF2B5EF4-FFF2-40B4-BE49-F238E27FC236}">
                  <a16:creationId xmlns:a16="http://schemas.microsoft.com/office/drawing/2014/main" id="{E3ECA175-0262-6445-AE59-2816C6B75138}"/>
                </a:ext>
              </a:extLst>
            </p:cNvPr>
            <p:cNvSpPr/>
            <p:nvPr/>
          </p:nvSpPr>
          <p:spPr>
            <a:xfrm>
              <a:off x="12452065" y="8915397"/>
              <a:ext cx="1364476" cy="861774"/>
            </a:xfrm>
            <a:prstGeom prst="rect">
              <a:avLst/>
            </a:prstGeom>
          </p:spPr>
          <p:txBody>
            <a:bodyPr wrap="none">
              <a:spAutoFit/>
            </a:bodyPr>
            <a:lstStyle/>
            <a:p>
              <a:r>
                <a:rPr kumimoji="1" lang="en-US" sz="5000" dirty="0"/>
                <a:t>45%</a:t>
              </a:r>
              <a:endParaRPr lang="en-US" sz="5000" dirty="0"/>
            </a:p>
          </p:txBody>
        </p:sp>
      </p:grpSp>
      <p:grpSp>
        <p:nvGrpSpPr>
          <p:cNvPr id="20" name="Group 19">
            <a:extLst>
              <a:ext uri="{FF2B5EF4-FFF2-40B4-BE49-F238E27FC236}">
                <a16:creationId xmlns:a16="http://schemas.microsoft.com/office/drawing/2014/main" id="{B9678F96-E7A5-234E-A533-9D01D6C779D7}"/>
              </a:ext>
            </a:extLst>
          </p:cNvPr>
          <p:cNvGrpSpPr/>
          <p:nvPr/>
        </p:nvGrpSpPr>
        <p:grpSpPr>
          <a:xfrm>
            <a:off x="3276599" y="9398912"/>
            <a:ext cx="10539942" cy="861774"/>
            <a:chOff x="3276599" y="8915397"/>
            <a:chExt cx="10539942" cy="861774"/>
          </a:xfrm>
        </p:grpSpPr>
        <p:sp>
          <p:nvSpPr>
            <p:cNvPr id="21" name="Rectangle 20">
              <a:extLst>
                <a:ext uri="{FF2B5EF4-FFF2-40B4-BE49-F238E27FC236}">
                  <a16:creationId xmlns:a16="http://schemas.microsoft.com/office/drawing/2014/main" id="{5E2CDA30-14B0-204F-B1AB-39393B3BEA80}"/>
                </a:ext>
              </a:extLst>
            </p:cNvPr>
            <p:cNvSpPr/>
            <p:nvPr/>
          </p:nvSpPr>
          <p:spPr>
            <a:xfrm>
              <a:off x="3276599" y="8915397"/>
              <a:ext cx="1600118" cy="861774"/>
            </a:xfrm>
            <a:prstGeom prst="rect">
              <a:avLst/>
            </a:prstGeom>
          </p:spPr>
          <p:txBody>
            <a:bodyPr wrap="none">
              <a:spAutoFit/>
            </a:bodyPr>
            <a:lstStyle/>
            <a:p>
              <a:r>
                <a:rPr kumimoji="1" lang="en-US" sz="5000" dirty="0"/>
                <a:t>Ours</a:t>
              </a:r>
              <a:endParaRPr lang="en-US" sz="5000" dirty="0"/>
            </a:p>
          </p:txBody>
        </p:sp>
        <p:sp>
          <p:nvSpPr>
            <p:cNvPr id="22" name="Rectangle 21">
              <a:extLst>
                <a:ext uri="{FF2B5EF4-FFF2-40B4-BE49-F238E27FC236}">
                  <a16:creationId xmlns:a16="http://schemas.microsoft.com/office/drawing/2014/main" id="{EE399C1F-2B2B-5D41-A9BF-F5A4E00E6C0E}"/>
                </a:ext>
              </a:extLst>
            </p:cNvPr>
            <p:cNvSpPr/>
            <p:nvPr/>
          </p:nvSpPr>
          <p:spPr>
            <a:xfrm>
              <a:off x="12452065" y="8915397"/>
              <a:ext cx="1364476" cy="861774"/>
            </a:xfrm>
            <a:prstGeom prst="rect">
              <a:avLst/>
            </a:prstGeom>
          </p:spPr>
          <p:txBody>
            <a:bodyPr wrap="none">
              <a:spAutoFit/>
            </a:bodyPr>
            <a:lstStyle/>
            <a:p>
              <a:r>
                <a:rPr kumimoji="1" lang="en-US" sz="5000" dirty="0"/>
                <a:t>58%</a:t>
              </a:r>
              <a:endParaRPr lang="en-US" sz="5000" dirty="0"/>
            </a:p>
          </p:txBody>
        </p:sp>
      </p:grpSp>
      <p:sp>
        <p:nvSpPr>
          <p:cNvPr id="3" name="Rectangle 2">
            <a:extLst>
              <a:ext uri="{FF2B5EF4-FFF2-40B4-BE49-F238E27FC236}">
                <a16:creationId xmlns:a16="http://schemas.microsoft.com/office/drawing/2014/main" id="{4D23C217-D734-1742-83F1-5B796D257E43}"/>
              </a:ext>
            </a:extLst>
          </p:cNvPr>
          <p:cNvSpPr/>
          <p:nvPr/>
        </p:nvSpPr>
        <p:spPr>
          <a:xfrm>
            <a:off x="3346747" y="11811000"/>
            <a:ext cx="14026853" cy="646331"/>
          </a:xfrm>
          <a:prstGeom prst="rect">
            <a:avLst/>
          </a:prstGeom>
        </p:spPr>
        <p:txBody>
          <a:bodyPr wrap="none">
            <a:spAutoFit/>
          </a:bodyPr>
          <a:lstStyle/>
          <a:p>
            <a:r>
              <a:rPr lang="en-US" dirty="0" err="1"/>
              <a:t>Vondrick</a:t>
            </a:r>
            <a:r>
              <a:rPr lang="en-US" dirty="0"/>
              <a:t> et al. Tracking Emerges by Colorizing Videos. ECCV 2018.</a:t>
            </a:r>
          </a:p>
        </p:txBody>
      </p:sp>
    </p:spTree>
    <p:custDataLst>
      <p:tags r:id="rId1"/>
    </p:custDataLst>
    <p:extLst>
      <p:ext uri="{BB962C8B-B14F-4D97-AF65-F5344CB8AC3E}">
        <p14:creationId xmlns:p14="http://schemas.microsoft.com/office/powerpoint/2010/main" val="3751982254"/>
      </p:ext>
    </p:extLst>
  </p:cSld>
  <p:clrMapOvr>
    <a:masterClrMapping/>
  </p:clrMapOvr>
  <mc:AlternateContent xmlns:mc="http://schemas.openxmlformats.org/markup-compatibility/2006" xmlns:p14="http://schemas.microsoft.com/office/powerpoint/2010/main">
    <mc:Choice Requires="p14">
      <p:transition spd="slow" p14:dur="2000" advTm="25615"/>
    </mc:Choice>
    <mc:Fallback xmlns="">
      <p:transition spd="slow" advTm="25615"/>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18F2-7B0D-9346-A03F-995FCD02C164}"/>
              </a:ext>
            </a:extLst>
          </p:cNvPr>
          <p:cNvSpPr>
            <a:spLocks noGrp="1"/>
          </p:cNvSpPr>
          <p:nvPr>
            <p:ph type="title"/>
          </p:nvPr>
        </p:nvSpPr>
        <p:spPr/>
        <p:txBody>
          <a:bodyPr/>
          <a:lstStyle/>
          <a:p>
            <a:r>
              <a:rPr lang="en-US" dirty="0"/>
              <a:t>Texture Tracking</a:t>
            </a:r>
          </a:p>
        </p:txBody>
      </p:sp>
      <p:sp>
        <p:nvSpPr>
          <p:cNvPr id="4" name="TextBox 3">
            <a:extLst>
              <a:ext uri="{FF2B5EF4-FFF2-40B4-BE49-F238E27FC236}">
                <a16:creationId xmlns:a16="http://schemas.microsoft.com/office/drawing/2014/main" id="{A870BE42-D78C-5B41-92DC-CA9C411EC3F6}"/>
              </a:ext>
            </a:extLst>
          </p:cNvPr>
          <p:cNvSpPr txBox="1"/>
          <p:nvPr/>
        </p:nvSpPr>
        <p:spPr>
          <a:xfrm>
            <a:off x="0" y="3429000"/>
            <a:ext cx="18288000" cy="923330"/>
          </a:xfrm>
          <a:prstGeom prst="rect">
            <a:avLst/>
          </a:prstGeom>
          <a:noFill/>
        </p:spPr>
        <p:txBody>
          <a:bodyPr wrap="square" rtlCol="0">
            <a:spAutoFit/>
          </a:bodyPr>
          <a:lstStyle/>
          <a:p>
            <a:pPr algn="ctr"/>
            <a:r>
              <a:rPr lang="en-US" sz="5400" dirty="0"/>
              <a:t>DAVIS Dataset</a:t>
            </a:r>
          </a:p>
        </p:txBody>
      </p:sp>
      <p:grpSp>
        <p:nvGrpSpPr>
          <p:cNvPr id="10" name="Group 9">
            <a:extLst>
              <a:ext uri="{FF2B5EF4-FFF2-40B4-BE49-F238E27FC236}">
                <a16:creationId xmlns:a16="http://schemas.microsoft.com/office/drawing/2014/main" id="{B4909B35-5608-6B43-9A4B-1585B52145D0}"/>
              </a:ext>
            </a:extLst>
          </p:cNvPr>
          <p:cNvGrpSpPr/>
          <p:nvPr/>
        </p:nvGrpSpPr>
        <p:grpSpPr>
          <a:xfrm>
            <a:off x="1760170" y="5630339"/>
            <a:ext cx="5979940" cy="6096000"/>
            <a:chOff x="1760170" y="5630339"/>
            <a:chExt cx="5979940" cy="6096000"/>
          </a:xfrm>
        </p:grpSpPr>
        <p:sp>
          <p:nvSpPr>
            <p:cNvPr id="5" name="Right Arrow 4">
              <a:extLst>
                <a:ext uri="{FF2B5EF4-FFF2-40B4-BE49-F238E27FC236}">
                  <a16:creationId xmlns:a16="http://schemas.microsoft.com/office/drawing/2014/main" id="{C2C0CEA7-B825-1B45-B679-E0AA1460D152}"/>
                </a:ext>
              </a:extLst>
            </p:cNvPr>
            <p:cNvSpPr/>
            <p:nvPr/>
          </p:nvSpPr>
          <p:spPr>
            <a:xfrm>
              <a:off x="6269293" y="8223086"/>
              <a:ext cx="1470817" cy="910506"/>
            </a:xfrm>
            <a:prstGeom prst="rightArrow">
              <a:avLst/>
            </a:prstGeom>
            <a:solidFill>
              <a:schemeClr val="tx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dog_image">
              <a:hlinkClick r:id="" action="ppaction://media"/>
              <a:extLst>
                <a:ext uri="{FF2B5EF4-FFF2-40B4-BE49-F238E27FC236}">
                  <a16:creationId xmlns:a16="http://schemas.microsoft.com/office/drawing/2014/main" id="{1C4F3A27-E3F9-2847-8AAD-A18F157FA4A3}"/>
                </a:ext>
              </a:extLst>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1760170" y="5630339"/>
              <a:ext cx="3877910" cy="2908433"/>
            </a:xfrm>
            <a:prstGeom prst="rect">
              <a:avLst/>
            </a:prstGeom>
          </p:spPr>
        </p:pic>
        <p:pic>
          <p:nvPicPr>
            <p:cNvPr id="7" name="9_label">
              <a:hlinkClick r:id="" action="ppaction://media"/>
              <a:extLst>
                <a:ext uri="{FF2B5EF4-FFF2-40B4-BE49-F238E27FC236}">
                  <a16:creationId xmlns:a16="http://schemas.microsoft.com/office/drawing/2014/main" id="{93107674-CDCB-C74F-B432-D051BF88587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60170" y="8831084"/>
              <a:ext cx="3860340" cy="2895255"/>
            </a:xfrm>
            <a:prstGeom prst="rect">
              <a:avLst/>
            </a:prstGeom>
          </p:spPr>
        </p:pic>
      </p:grpSp>
      <p:pic>
        <p:nvPicPr>
          <p:cNvPr id="8" name="9_label">
            <a:hlinkClick r:id="" action="ppaction://media"/>
            <a:extLst>
              <a:ext uri="{FF2B5EF4-FFF2-40B4-BE49-F238E27FC236}">
                <a16:creationId xmlns:a16="http://schemas.microsoft.com/office/drawing/2014/main" id="{16B4AA71-C703-5745-9F51-B3572A5CBEB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92677" y="5630339"/>
            <a:ext cx="8128000" cy="6096000"/>
          </a:xfrm>
          <a:prstGeom prst="rect">
            <a:avLst/>
          </a:prstGeom>
        </p:spPr>
      </p:pic>
      <p:sp>
        <p:nvSpPr>
          <p:cNvPr id="9" name="TextBox 8">
            <a:extLst>
              <a:ext uri="{FF2B5EF4-FFF2-40B4-BE49-F238E27FC236}">
                <a16:creationId xmlns:a16="http://schemas.microsoft.com/office/drawing/2014/main" id="{3685CBDC-B441-8B43-939E-B95EAA19AB6D}"/>
              </a:ext>
            </a:extLst>
          </p:cNvPr>
          <p:cNvSpPr txBox="1"/>
          <p:nvPr/>
        </p:nvSpPr>
        <p:spPr>
          <a:xfrm>
            <a:off x="310791" y="12039600"/>
            <a:ext cx="17748609" cy="523220"/>
          </a:xfrm>
          <a:prstGeom prst="rect">
            <a:avLst/>
          </a:prstGeom>
          <a:noFill/>
        </p:spPr>
        <p:txBody>
          <a:bodyPr wrap="square" rtlCol="0">
            <a:spAutoFit/>
          </a:bodyPr>
          <a:lstStyle/>
          <a:p>
            <a:pPr algn="r"/>
            <a:r>
              <a:rPr lang="en-US" sz="2800" dirty="0"/>
              <a:t>DAVIS Dataset: </a:t>
            </a:r>
            <a:r>
              <a:rPr lang="en-US" altLang="zh-CN" sz="2800" dirty="0"/>
              <a:t>Pont-</a:t>
            </a:r>
            <a:r>
              <a:rPr lang="en-US" altLang="zh-CN" sz="2800" dirty="0" err="1"/>
              <a:t>Tuset</a:t>
            </a:r>
            <a:r>
              <a:rPr lang="en-US" altLang="zh-CN" sz="2800" dirty="0"/>
              <a:t> et al.</a:t>
            </a:r>
            <a:r>
              <a:rPr lang="en-US" sz="2800" dirty="0"/>
              <a:t> </a:t>
            </a:r>
            <a:r>
              <a:rPr lang="en-US" sz="2800" i="1" dirty="0"/>
              <a:t>The 2017 DAVIS Challenge on Video Object Segmentation.</a:t>
            </a:r>
            <a:r>
              <a:rPr lang="en-US" sz="2800" dirty="0"/>
              <a:t> 2017.</a:t>
            </a:r>
          </a:p>
        </p:txBody>
      </p:sp>
    </p:spTree>
    <p:extLst>
      <p:ext uri="{BB962C8B-B14F-4D97-AF65-F5344CB8AC3E}">
        <p14:creationId xmlns:p14="http://schemas.microsoft.com/office/powerpoint/2010/main" val="274260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6"/>
                </p:tgtEl>
              </p:cMediaNode>
            </p:video>
            <p:video>
              <p:cMediaNode vol="80000">
                <p:cTn id="18" fill="hold" display="0">
                  <p:stCondLst>
                    <p:cond delay="indefinite"/>
                  </p:stCondLst>
                </p:cTn>
                <p:tgtEl>
                  <p:spTgt spid="7"/>
                </p:tgtEl>
              </p:cMediaNode>
            </p:video>
            <p:seq concurrent="1" nextAc="seek">
              <p:cTn id="19" restart="whenNotActive" fill="hold" evtFilter="cancelBubble" nodeType="interactiveSeq">
                <p:stCondLst>
                  <p:cond evt="onClick" delay="0">
                    <p:tgtEl>
                      <p:spTgt spid="8"/>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8"/>
                                        </p:tgtEl>
                                      </p:cBhvr>
                                    </p:cmd>
                                  </p:childTnLst>
                                </p:cTn>
                              </p:par>
                            </p:childTnLst>
                          </p:cTn>
                        </p:par>
                      </p:childTnLst>
                    </p:cTn>
                  </p:par>
                </p:childTnLst>
              </p:cTn>
              <p:nextCondLst>
                <p:cond evt="onClick" delay="0">
                  <p:tgtEl>
                    <p:spTgt spid="8"/>
                  </p:tgtEl>
                </p:cond>
              </p:nextCondLst>
            </p:seq>
            <p:video>
              <p:cMediaNode vol="80000">
                <p:cTn id="24" repeatCount="indefinite" fill="hold" display="0">
                  <p:stCondLst>
                    <p:cond delay="indefinite"/>
                  </p:stCondLst>
                </p:cTn>
                <p:tgtEl>
                  <p:spTgt spid="8"/>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7095-CFF3-0C4C-9D25-D4BB50435231}"/>
              </a:ext>
            </a:extLst>
          </p:cNvPr>
          <p:cNvSpPr>
            <a:spLocks noGrp="1"/>
          </p:cNvSpPr>
          <p:nvPr>
            <p:ph type="title"/>
          </p:nvPr>
        </p:nvSpPr>
        <p:spPr/>
        <p:txBody>
          <a:bodyPr/>
          <a:lstStyle/>
          <a:p>
            <a:r>
              <a:rPr lang="en-US" dirty="0"/>
              <a:t>Semantic Masks Tracking</a:t>
            </a:r>
          </a:p>
        </p:txBody>
      </p:sp>
      <p:sp>
        <p:nvSpPr>
          <p:cNvPr id="5" name="TextBox 4">
            <a:extLst>
              <a:ext uri="{FF2B5EF4-FFF2-40B4-BE49-F238E27FC236}">
                <a16:creationId xmlns:a16="http://schemas.microsoft.com/office/drawing/2014/main" id="{95FC38D2-2BB8-9E4C-9D4E-97BFB70A18B4}"/>
              </a:ext>
            </a:extLst>
          </p:cNvPr>
          <p:cNvSpPr txBox="1"/>
          <p:nvPr/>
        </p:nvSpPr>
        <p:spPr>
          <a:xfrm>
            <a:off x="0" y="3429000"/>
            <a:ext cx="18288000" cy="923330"/>
          </a:xfrm>
          <a:prstGeom prst="rect">
            <a:avLst/>
          </a:prstGeom>
          <a:noFill/>
        </p:spPr>
        <p:txBody>
          <a:bodyPr wrap="square" rtlCol="0">
            <a:spAutoFit/>
          </a:bodyPr>
          <a:lstStyle/>
          <a:p>
            <a:pPr algn="ctr"/>
            <a:r>
              <a:rPr lang="en-US" sz="5400" dirty="0"/>
              <a:t>Video Instance Parsing Dataset</a:t>
            </a:r>
          </a:p>
        </p:txBody>
      </p:sp>
      <p:pic>
        <p:nvPicPr>
          <p:cNvPr id="12" name="0">
            <a:hlinkClick r:id="" action="ppaction://media"/>
            <a:extLst>
              <a:ext uri="{FF2B5EF4-FFF2-40B4-BE49-F238E27FC236}">
                <a16:creationId xmlns:a16="http://schemas.microsoft.com/office/drawing/2014/main" id="{F572E25E-BB22-5946-8533-BE799EFA0CCE}"/>
              </a:ext>
            </a:extLst>
          </p:cNvPr>
          <p:cNvPicPr>
            <a:picLocks/>
          </p:cNvPicPr>
          <p:nvPr>
            <a:videoFile r:link="rId3"/>
            <p:extLst>
              <p:ext uri="{DAA4B4D4-6D71-4841-9C94-3DE7FCFB9230}">
                <p14:media xmlns:p14="http://schemas.microsoft.com/office/powerpoint/2010/main" r:embed="rId2"/>
              </p:ext>
            </p:extLst>
          </p:nvPr>
        </p:nvPicPr>
        <p:blipFill>
          <a:blip r:embed="rId6"/>
          <a:stretch>
            <a:fillRect/>
          </a:stretch>
        </p:blipFill>
        <p:spPr>
          <a:xfrm>
            <a:off x="8393394" y="5627291"/>
            <a:ext cx="8128001" cy="6096000"/>
          </a:xfrm>
          <a:prstGeom prst="rect">
            <a:avLst/>
          </a:prstGeom>
        </p:spPr>
      </p:pic>
      <p:grpSp>
        <p:nvGrpSpPr>
          <p:cNvPr id="3" name="Group 2">
            <a:extLst>
              <a:ext uri="{FF2B5EF4-FFF2-40B4-BE49-F238E27FC236}">
                <a16:creationId xmlns:a16="http://schemas.microsoft.com/office/drawing/2014/main" id="{E26EC9DA-DDA5-6D47-A6FA-1FA34C01F77F}"/>
              </a:ext>
            </a:extLst>
          </p:cNvPr>
          <p:cNvGrpSpPr/>
          <p:nvPr/>
        </p:nvGrpSpPr>
        <p:grpSpPr>
          <a:xfrm>
            <a:off x="1776657" y="5607413"/>
            <a:ext cx="5963453" cy="6115879"/>
            <a:chOff x="1776657" y="5607413"/>
            <a:chExt cx="5963453" cy="6115879"/>
          </a:xfrm>
        </p:grpSpPr>
        <p:sp>
          <p:nvSpPr>
            <p:cNvPr id="7" name="Right Arrow 6">
              <a:extLst>
                <a:ext uri="{FF2B5EF4-FFF2-40B4-BE49-F238E27FC236}">
                  <a16:creationId xmlns:a16="http://schemas.microsoft.com/office/drawing/2014/main" id="{1C882332-3D00-5746-A52E-F08AA8C1600D}"/>
                </a:ext>
              </a:extLst>
            </p:cNvPr>
            <p:cNvSpPr/>
            <p:nvPr/>
          </p:nvSpPr>
          <p:spPr>
            <a:xfrm>
              <a:off x="6269293" y="8223086"/>
              <a:ext cx="1470817" cy="910506"/>
            </a:xfrm>
            <a:prstGeom prst="rightArrow">
              <a:avLst/>
            </a:prstGeom>
            <a:solidFill>
              <a:schemeClr val="tx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7BF65E-21C9-464A-9B8C-93734EBC79CD}"/>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1776657" y="8816748"/>
              <a:ext cx="3857372" cy="2906544"/>
            </a:xfrm>
            <a:prstGeom prst="rect">
              <a:avLst/>
            </a:prstGeom>
          </p:spPr>
        </p:pic>
        <p:pic>
          <p:nvPicPr>
            <p:cNvPr id="16" name="Picture 15">
              <a:extLst>
                <a:ext uri="{FF2B5EF4-FFF2-40B4-BE49-F238E27FC236}">
                  <a16:creationId xmlns:a16="http://schemas.microsoft.com/office/drawing/2014/main" id="{181856E4-5A8F-804F-B6FE-5B746DA29454}"/>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1776657" y="5607413"/>
              <a:ext cx="3839352" cy="2906544"/>
            </a:xfrm>
            <a:prstGeom prst="rect">
              <a:avLst/>
            </a:prstGeom>
          </p:spPr>
        </p:pic>
      </p:grpSp>
      <p:sp>
        <p:nvSpPr>
          <p:cNvPr id="9" name="TextBox 8">
            <a:extLst>
              <a:ext uri="{FF2B5EF4-FFF2-40B4-BE49-F238E27FC236}">
                <a16:creationId xmlns:a16="http://schemas.microsoft.com/office/drawing/2014/main" id="{416AE614-715D-DA40-BC1E-6C695F0E95BB}"/>
              </a:ext>
            </a:extLst>
          </p:cNvPr>
          <p:cNvSpPr txBox="1"/>
          <p:nvPr/>
        </p:nvSpPr>
        <p:spPr>
          <a:xfrm>
            <a:off x="310791" y="12039600"/>
            <a:ext cx="17748609" cy="523220"/>
          </a:xfrm>
          <a:prstGeom prst="rect">
            <a:avLst/>
          </a:prstGeom>
          <a:noFill/>
        </p:spPr>
        <p:txBody>
          <a:bodyPr wrap="square" rtlCol="0">
            <a:spAutoFit/>
          </a:bodyPr>
          <a:lstStyle/>
          <a:p>
            <a:pPr algn="r"/>
            <a:r>
              <a:rPr lang="en-US" altLang="zh-CN" sz="2800" dirty="0"/>
              <a:t>Zhou et al.</a:t>
            </a:r>
            <a:r>
              <a:rPr lang="en-US" sz="2800" dirty="0"/>
              <a:t> </a:t>
            </a:r>
            <a:r>
              <a:rPr lang="en-US" sz="2800" i="1" dirty="0"/>
              <a:t>Adaptive Temporal Encoding Network for Video Instance-level Human Parsing.</a:t>
            </a:r>
            <a:r>
              <a:rPr lang="en-US" sz="2800" dirty="0"/>
              <a:t> ACM MM 2018.</a:t>
            </a:r>
          </a:p>
        </p:txBody>
      </p:sp>
    </p:spTree>
    <p:custDataLst>
      <p:tags r:id="rId1"/>
    </p:custDataLst>
    <p:extLst>
      <p:ext uri="{BB962C8B-B14F-4D97-AF65-F5344CB8AC3E}">
        <p14:creationId xmlns:p14="http://schemas.microsoft.com/office/powerpoint/2010/main" val="2148516596"/>
      </p:ext>
    </p:extLst>
  </p:cSld>
  <p:clrMapOvr>
    <a:masterClrMapping/>
  </p:clrMapOvr>
  <mc:AlternateContent xmlns:mc="http://schemas.openxmlformats.org/markup-compatibility/2006" xmlns:p14="http://schemas.microsoft.com/office/powerpoint/2010/main">
    <mc:Choice Requires="p14">
      <p:transition spd="slow" p14:dur="2000" advTm="31614"/>
    </mc:Choice>
    <mc:Fallback xmlns="">
      <p:transition spd="slow" advTm="316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58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video>
              <p:cMediaNode vol="80000">
                <p:cTn id="22" fill="hold" display="0">
                  <p:stCondLst>
                    <p:cond delay="indefinite"/>
                  </p:stCondLst>
                </p:cTn>
                <p:tgtEl>
                  <p:spTgt spid="12"/>
                </p:tgtEl>
              </p:cMediaNode>
            </p:video>
          </p:childTnLst>
        </p:cTn>
      </p:par>
    </p:tnLst>
  </p:timing>
  <p:extLst mod="1">
    <p:ext uri="{E180D4A7-C9FB-4DFB-919C-405C955672EB}">
      <p14:showEvtLst xmlns:p14="http://schemas.microsoft.com/office/powerpoint/2010/main">
        <p14:playEvt time="15392" objId="12"/>
        <p14:stopEvt time="31614" objId="12"/>
      </p14:showEvt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1F8B-3725-5846-A52C-D34215944BA5}"/>
              </a:ext>
            </a:extLst>
          </p:cNvPr>
          <p:cNvSpPr>
            <a:spLocks noGrp="1"/>
          </p:cNvSpPr>
          <p:nvPr>
            <p:ph type="title"/>
          </p:nvPr>
        </p:nvSpPr>
        <p:spPr>
          <a:xfrm>
            <a:off x="1257300" y="4764616"/>
            <a:ext cx="15773400" cy="2474384"/>
          </a:xfrm>
        </p:spPr>
        <p:txBody>
          <a:bodyPr/>
          <a:lstStyle/>
          <a:p>
            <a:r>
              <a:rPr lang="en-US" dirty="0"/>
              <a:t>Questions?</a:t>
            </a:r>
          </a:p>
        </p:txBody>
      </p:sp>
    </p:spTree>
    <p:extLst>
      <p:ext uri="{BB962C8B-B14F-4D97-AF65-F5344CB8AC3E}">
        <p14:creationId xmlns:p14="http://schemas.microsoft.com/office/powerpoint/2010/main" val="3348540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786A-F7EF-9844-A841-1A145C2E2508}"/>
              </a:ext>
            </a:extLst>
          </p:cNvPr>
          <p:cNvSpPr>
            <a:spLocks noGrp="1"/>
          </p:cNvSpPr>
          <p:nvPr>
            <p:ph type="title"/>
          </p:nvPr>
        </p:nvSpPr>
        <p:spPr/>
        <p:txBody>
          <a:bodyPr/>
          <a:lstStyle/>
          <a:p>
            <a:r>
              <a:rPr lang="en-US" dirty="0"/>
              <a:t>Related Work: </a:t>
            </a:r>
            <a:br>
              <a:rPr lang="en-US" dirty="0"/>
            </a:br>
            <a:r>
              <a:rPr lang="en-US" dirty="0"/>
              <a:t>Graph Convolution Networks</a:t>
            </a:r>
          </a:p>
        </p:txBody>
      </p:sp>
      <p:pic>
        <p:nvPicPr>
          <p:cNvPr id="5" name="Picture 4">
            <a:extLst>
              <a:ext uri="{FF2B5EF4-FFF2-40B4-BE49-F238E27FC236}">
                <a16:creationId xmlns:a16="http://schemas.microsoft.com/office/drawing/2014/main" id="{E6A55BF7-6583-864B-962C-983DA4EA1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575" y="3581400"/>
            <a:ext cx="13404850" cy="6692436"/>
          </a:xfrm>
          <a:prstGeom prst="rect">
            <a:avLst/>
          </a:prstGeom>
        </p:spPr>
      </p:pic>
      <p:sp>
        <p:nvSpPr>
          <p:cNvPr id="6" name="Rectangle 5">
            <a:extLst>
              <a:ext uri="{FF2B5EF4-FFF2-40B4-BE49-F238E27FC236}">
                <a16:creationId xmlns:a16="http://schemas.microsoft.com/office/drawing/2014/main" id="{95AF5D1B-78A4-E94B-9830-9907787E15A8}"/>
              </a:ext>
            </a:extLst>
          </p:cNvPr>
          <p:cNvSpPr/>
          <p:nvPr/>
        </p:nvSpPr>
        <p:spPr>
          <a:xfrm>
            <a:off x="381000" y="10631269"/>
            <a:ext cx="17596853" cy="646331"/>
          </a:xfrm>
          <a:prstGeom prst="rect">
            <a:avLst/>
          </a:prstGeom>
        </p:spPr>
        <p:txBody>
          <a:bodyPr wrap="square">
            <a:spAutoFit/>
          </a:bodyPr>
          <a:lstStyle/>
          <a:p>
            <a:pPr algn="ctr"/>
            <a:r>
              <a:rPr lang="en-US" dirty="0"/>
              <a:t>[</a:t>
            </a:r>
            <a:r>
              <a:rPr lang="en-US" dirty="0" err="1"/>
              <a:t>Kipf</a:t>
            </a:r>
            <a:r>
              <a:rPr lang="en-US" dirty="0"/>
              <a:t> et al, 2017]</a:t>
            </a:r>
          </a:p>
        </p:txBody>
      </p:sp>
    </p:spTree>
    <p:extLst>
      <p:ext uri="{BB962C8B-B14F-4D97-AF65-F5344CB8AC3E}">
        <p14:creationId xmlns:p14="http://schemas.microsoft.com/office/powerpoint/2010/main" val="427904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0D6A-7008-D146-8C04-6B38EA116356}"/>
              </a:ext>
            </a:extLst>
          </p:cNvPr>
          <p:cNvSpPr>
            <a:spLocks noGrp="1"/>
          </p:cNvSpPr>
          <p:nvPr>
            <p:ph type="title"/>
          </p:nvPr>
        </p:nvSpPr>
        <p:spPr/>
        <p:txBody>
          <a:bodyPr/>
          <a:lstStyle/>
          <a:p>
            <a:r>
              <a:rPr lang="en-US" dirty="0"/>
              <a:t>This Tutorial</a:t>
            </a:r>
          </a:p>
        </p:txBody>
      </p:sp>
      <p:sp>
        <p:nvSpPr>
          <p:cNvPr id="3" name="Content Placeholder 2">
            <a:extLst>
              <a:ext uri="{FF2B5EF4-FFF2-40B4-BE49-F238E27FC236}">
                <a16:creationId xmlns:a16="http://schemas.microsoft.com/office/drawing/2014/main" id="{11B78035-0257-C44B-B3EC-60CA2C3F95BE}"/>
              </a:ext>
            </a:extLst>
          </p:cNvPr>
          <p:cNvSpPr>
            <a:spLocks noGrp="1"/>
          </p:cNvSpPr>
          <p:nvPr>
            <p:ph idx="1"/>
          </p:nvPr>
        </p:nvSpPr>
        <p:spPr>
          <a:xfrm>
            <a:off x="1257300" y="2209800"/>
            <a:ext cx="15773400" cy="8122498"/>
          </a:xfrm>
        </p:spPr>
        <p:txBody>
          <a:bodyPr/>
          <a:lstStyle/>
          <a:p>
            <a:endParaRPr lang="en-US" dirty="0"/>
          </a:p>
          <a:p>
            <a:endParaRPr lang="en-US" dirty="0"/>
          </a:p>
          <a:p>
            <a:r>
              <a:rPr lang="en-US" dirty="0"/>
              <a:t>Perform connections on different graph/relation networks</a:t>
            </a:r>
          </a:p>
          <a:p>
            <a:endParaRPr lang="en-US" dirty="0"/>
          </a:p>
          <a:p>
            <a:r>
              <a:rPr lang="en-US" dirty="0"/>
              <a:t>Under the application of video understanding</a:t>
            </a:r>
          </a:p>
          <a:p>
            <a:endParaRPr lang="en-US" dirty="0"/>
          </a:p>
          <a:p>
            <a:r>
              <a:rPr lang="en-US" dirty="0"/>
              <a:t>Both supervised and self-supervised methods</a:t>
            </a:r>
          </a:p>
        </p:txBody>
      </p:sp>
    </p:spTree>
    <p:extLst>
      <p:ext uri="{BB962C8B-B14F-4D97-AF65-F5344CB8AC3E}">
        <p14:creationId xmlns:p14="http://schemas.microsoft.com/office/powerpoint/2010/main" val="363876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BADED-DE65-8B45-9BA7-71EFB7BAA04D}"/>
              </a:ext>
            </a:extLst>
          </p:cNvPr>
          <p:cNvSpPr>
            <a:spLocks noGrp="1"/>
          </p:cNvSpPr>
          <p:nvPr>
            <p:ph type="title"/>
          </p:nvPr>
        </p:nvSpPr>
        <p:spPr/>
        <p:txBody>
          <a:bodyPr/>
          <a:lstStyle/>
          <a:p>
            <a:r>
              <a:rPr lang="en-US" dirty="0"/>
              <a:t>Video Recognition</a:t>
            </a:r>
          </a:p>
        </p:txBody>
      </p:sp>
      <p:grpSp>
        <p:nvGrpSpPr>
          <p:cNvPr id="16" name="Group 15">
            <a:extLst>
              <a:ext uri="{FF2B5EF4-FFF2-40B4-BE49-F238E27FC236}">
                <a16:creationId xmlns:a16="http://schemas.microsoft.com/office/drawing/2014/main" id="{39404A35-D869-2942-9378-F35A5479A8E7}"/>
              </a:ext>
            </a:extLst>
          </p:cNvPr>
          <p:cNvGrpSpPr/>
          <p:nvPr/>
        </p:nvGrpSpPr>
        <p:grpSpPr>
          <a:xfrm>
            <a:off x="6793119" y="4894444"/>
            <a:ext cx="7922666" cy="4539393"/>
            <a:chOff x="6793119" y="4894444"/>
            <a:chExt cx="7922666" cy="4539393"/>
          </a:xfrm>
        </p:grpSpPr>
        <p:grpSp>
          <p:nvGrpSpPr>
            <p:cNvPr id="15" name="Group 14">
              <a:extLst>
                <a:ext uri="{FF2B5EF4-FFF2-40B4-BE49-F238E27FC236}">
                  <a16:creationId xmlns:a16="http://schemas.microsoft.com/office/drawing/2014/main" id="{6984FE7C-EE6E-4648-A9BA-39AD6F88F0B3}"/>
                </a:ext>
              </a:extLst>
            </p:cNvPr>
            <p:cNvGrpSpPr/>
            <p:nvPr/>
          </p:nvGrpSpPr>
          <p:grpSpPr>
            <a:xfrm>
              <a:off x="8055325" y="4894444"/>
              <a:ext cx="5412334" cy="4539393"/>
              <a:chOff x="7243953" y="3810000"/>
              <a:chExt cx="7236596" cy="6069425"/>
            </a:xfrm>
          </p:grpSpPr>
          <p:sp>
            <p:nvSpPr>
              <p:cNvPr id="5" name="Cube 4">
                <a:extLst>
                  <a:ext uri="{FF2B5EF4-FFF2-40B4-BE49-F238E27FC236}">
                    <a16:creationId xmlns:a16="http://schemas.microsoft.com/office/drawing/2014/main" id="{BAB329EF-2B17-6445-B052-ACAA2207A1F9}"/>
                  </a:ext>
                </a:extLst>
              </p:cNvPr>
              <p:cNvSpPr/>
              <p:nvPr/>
            </p:nvSpPr>
            <p:spPr>
              <a:xfrm>
                <a:off x="7243953" y="3810000"/>
                <a:ext cx="3870946" cy="6069425"/>
              </a:xfrm>
              <a:prstGeom prst="cube">
                <a:avLst>
                  <a:gd name="adj" fmla="val 57786"/>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dirty="0">
                    <a:solidFill>
                      <a:schemeClr val="bg1"/>
                    </a:solidFill>
                  </a:rPr>
                  <a:t>3D Conv</a:t>
                </a:r>
              </a:p>
            </p:txBody>
          </p:sp>
          <p:sp>
            <p:nvSpPr>
              <p:cNvPr id="6" name="Cube 5">
                <a:extLst>
                  <a:ext uri="{FF2B5EF4-FFF2-40B4-BE49-F238E27FC236}">
                    <a16:creationId xmlns:a16="http://schemas.microsoft.com/office/drawing/2014/main" id="{8F33C9C3-8B4F-8F4B-A272-DD05E8CEB5F0}"/>
                  </a:ext>
                </a:extLst>
              </p:cNvPr>
              <p:cNvSpPr/>
              <p:nvPr/>
            </p:nvSpPr>
            <p:spPr>
              <a:xfrm>
                <a:off x="9332547" y="4899259"/>
                <a:ext cx="3627095" cy="4312991"/>
              </a:xfrm>
              <a:prstGeom prst="cube">
                <a:avLst>
                  <a:gd name="adj" fmla="val 42293"/>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dirty="0">
                    <a:solidFill>
                      <a:schemeClr val="bg1"/>
                    </a:solidFill>
                  </a:rPr>
                  <a:t>3D </a:t>
                </a:r>
              </a:p>
              <a:p>
                <a:pPr algn="ctr"/>
                <a:r>
                  <a:rPr lang="en-US" sz="3000" dirty="0">
                    <a:solidFill>
                      <a:schemeClr val="bg1"/>
                    </a:solidFill>
                  </a:rPr>
                  <a:t>Conv</a:t>
                </a:r>
              </a:p>
            </p:txBody>
          </p:sp>
          <p:sp>
            <p:nvSpPr>
              <p:cNvPr id="8" name="Cube 7">
                <a:extLst>
                  <a:ext uri="{FF2B5EF4-FFF2-40B4-BE49-F238E27FC236}">
                    <a16:creationId xmlns:a16="http://schemas.microsoft.com/office/drawing/2014/main" id="{063100BC-420A-5A47-87EF-204CD3461695}"/>
                  </a:ext>
                </a:extLst>
              </p:cNvPr>
              <p:cNvSpPr/>
              <p:nvPr/>
            </p:nvSpPr>
            <p:spPr>
              <a:xfrm>
                <a:off x="11975170" y="5590705"/>
                <a:ext cx="2505379" cy="3197772"/>
              </a:xfrm>
              <a:prstGeom prst="cube">
                <a:avLst>
                  <a:gd name="adj" fmla="val 33226"/>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dirty="0">
                    <a:solidFill>
                      <a:schemeClr val="bg1"/>
                    </a:solidFill>
                  </a:rPr>
                  <a:t>3D Conv</a:t>
                </a:r>
              </a:p>
            </p:txBody>
          </p:sp>
        </p:grpSp>
        <p:cxnSp>
          <p:nvCxnSpPr>
            <p:cNvPr id="10" name="Straight Arrow Connector 9">
              <a:extLst>
                <a:ext uri="{FF2B5EF4-FFF2-40B4-BE49-F238E27FC236}">
                  <a16:creationId xmlns:a16="http://schemas.microsoft.com/office/drawing/2014/main" id="{B5FB838F-3EAC-1149-81EA-12621E481F6E}"/>
                </a:ext>
              </a:extLst>
            </p:cNvPr>
            <p:cNvCxnSpPr/>
            <p:nvPr/>
          </p:nvCxnSpPr>
          <p:spPr>
            <a:xfrm>
              <a:off x="6793119" y="7631828"/>
              <a:ext cx="1217066"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1F7A30-C82E-BF44-9766-FC63EA006280}"/>
                </a:ext>
              </a:extLst>
            </p:cNvPr>
            <p:cNvCxnSpPr/>
            <p:nvPr/>
          </p:nvCxnSpPr>
          <p:spPr>
            <a:xfrm>
              <a:off x="13498719" y="7633219"/>
              <a:ext cx="1217066"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E3D051A-0FAA-F24C-8AF8-13C127AB4842}"/>
              </a:ext>
            </a:extLst>
          </p:cNvPr>
          <p:cNvSpPr txBox="1"/>
          <p:nvPr/>
        </p:nvSpPr>
        <p:spPr>
          <a:xfrm>
            <a:off x="14870319" y="6816220"/>
            <a:ext cx="2510624" cy="1631216"/>
          </a:xfrm>
          <a:prstGeom prst="rect">
            <a:avLst/>
          </a:prstGeom>
          <a:noFill/>
        </p:spPr>
        <p:txBody>
          <a:bodyPr wrap="none" rtlCol="0">
            <a:spAutoFit/>
          </a:bodyPr>
          <a:lstStyle/>
          <a:p>
            <a:pPr algn="ctr"/>
            <a:r>
              <a:rPr lang="en-US" sz="5000" dirty="0"/>
              <a:t>Playing </a:t>
            </a:r>
          </a:p>
          <a:p>
            <a:pPr algn="ctr"/>
            <a:r>
              <a:rPr lang="en-US" sz="5000" dirty="0"/>
              <a:t>Soccer</a:t>
            </a:r>
          </a:p>
        </p:txBody>
      </p:sp>
      <p:grpSp>
        <p:nvGrpSpPr>
          <p:cNvPr id="30" name="Group 29">
            <a:extLst>
              <a:ext uri="{FF2B5EF4-FFF2-40B4-BE49-F238E27FC236}">
                <a16:creationId xmlns:a16="http://schemas.microsoft.com/office/drawing/2014/main" id="{85486FBD-B607-D24A-BB74-48C10D8A452C}"/>
              </a:ext>
            </a:extLst>
          </p:cNvPr>
          <p:cNvGrpSpPr/>
          <p:nvPr/>
        </p:nvGrpSpPr>
        <p:grpSpPr>
          <a:xfrm>
            <a:off x="990600" y="5662456"/>
            <a:ext cx="5741614" cy="3938744"/>
            <a:chOff x="4263292" y="4724400"/>
            <a:chExt cx="8219831" cy="5638800"/>
          </a:xfrm>
        </p:grpSpPr>
        <p:pic>
          <p:nvPicPr>
            <p:cNvPr id="31" name="Picture 30" descr="page1image1008">
              <a:extLst>
                <a:ext uri="{FF2B5EF4-FFF2-40B4-BE49-F238E27FC236}">
                  <a16:creationId xmlns:a16="http://schemas.microsoft.com/office/drawing/2014/main" id="{21EEF812-88C1-204E-82D1-E8F88C552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292" y="4724400"/>
              <a:ext cx="5060462" cy="56388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9" descr="page1image8072">
              <a:extLst>
                <a:ext uri="{FF2B5EF4-FFF2-40B4-BE49-F238E27FC236}">
                  <a16:creationId xmlns:a16="http://schemas.microsoft.com/office/drawing/2014/main" id="{73A968DB-3947-E144-8FE7-E59FB94B8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415" y="4724400"/>
              <a:ext cx="5060462" cy="56388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8" descr="page1image8240">
              <a:extLst>
                <a:ext uri="{FF2B5EF4-FFF2-40B4-BE49-F238E27FC236}">
                  <a16:creationId xmlns:a16="http://schemas.microsoft.com/office/drawing/2014/main" id="{7A80CDAB-B6CB-BE44-8CFE-BE814520DB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9538" y="4724400"/>
              <a:ext cx="5060462" cy="56388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7" descr="page1image5056">
              <a:extLst>
                <a:ext uri="{FF2B5EF4-FFF2-40B4-BE49-F238E27FC236}">
                  <a16:creationId xmlns:a16="http://schemas.microsoft.com/office/drawing/2014/main" id="{4E9F36B3-FF45-2848-9AFE-A75A605F64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2661" y="4724400"/>
              <a:ext cx="5060462" cy="563880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544519259"/>
      </p:ext>
    </p:extLst>
  </p:cSld>
  <p:clrMapOvr>
    <a:masterClrMapping/>
  </p:clrMapOvr>
  <mc:AlternateContent xmlns:mc="http://schemas.openxmlformats.org/markup-compatibility/2006" xmlns:p14="http://schemas.microsoft.com/office/powerpoint/2010/main">
    <mc:Choice Requires="p14">
      <p:transition spd="slow" p14:dur="2000" advTm="26078"/>
    </mc:Choice>
    <mc:Fallback xmlns="">
      <p:transition spd="slow" advTm="260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1|9.7|10.9|2.7"/>
</p:tagLst>
</file>

<file path=ppt/tags/tag10.xml><?xml version="1.0" encoding="utf-8"?>
<p:tagLst xmlns:a="http://schemas.openxmlformats.org/drawingml/2006/main" xmlns:r="http://schemas.openxmlformats.org/officeDocument/2006/relationships" xmlns:p="http://schemas.openxmlformats.org/presentationml/2006/main">
  <p:tag name="TIMING" val="|4.9|21.7|5.5"/>
</p:tagLst>
</file>

<file path=ppt/tags/tag11.xml><?xml version="1.0" encoding="utf-8"?>
<p:tagLst xmlns:a="http://schemas.openxmlformats.org/drawingml/2006/main" xmlns:r="http://schemas.openxmlformats.org/officeDocument/2006/relationships" xmlns:p="http://schemas.openxmlformats.org/presentationml/2006/main">
  <p:tag name="TIMING" val="|2|0.6"/>
</p:tagLst>
</file>

<file path=ppt/tags/tag12.xml><?xml version="1.0" encoding="utf-8"?>
<p:tagLst xmlns:a="http://schemas.openxmlformats.org/drawingml/2006/main" xmlns:r="http://schemas.openxmlformats.org/officeDocument/2006/relationships" xmlns:p="http://schemas.openxmlformats.org/presentationml/2006/main">
  <p:tag name="TIMING" val="|7.3|3|13.6|13.7"/>
</p:tagLst>
</file>

<file path=ppt/tags/tag13.xml><?xml version="1.0" encoding="utf-8"?>
<p:tagLst xmlns:a="http://schemas.openxmlformats.org/drawingml/2006/main" xmlns:r="http://schemas.openxmlformats.org/officeDocument/2006/relationships" xmlns:p="http://schemas.openxmlformats.org/presentationml/2006/main">
  <p:tag name="TIMING" val="|9.5|1.1|-1835.2"/>
</p:tagLst>
</file>

<file path=ppt/tags/tag14.xml><?xml version="1.0" encoding="utf-8"?>
<p:tagLst xmlns:a="http://schemas.openxmlformats.org/drawingml/2006/main" xmlns:r="http://schemas.openxmlformats.org/officeDocument/2006/relationships" xmlns:p="http://schemas.openxmlformats.org/presentationml/2006/main">
  <p:tag name="TIMING" val="|0.4|0.6|0.7|5|0.7|0.6"/>
</p:tagLst>
</file>

<file path=ppt/tags/tag15.xml><?xml version="1.0" encoding="utf-8"?>
<p:tagLst xmlns:a="http://schemas.openxmlformats.org/drawingml/2006/main" xmlns:r="http://schemas.openxmlformats.org/officeDocument/2006/relationships" xmlns:p="http://schemas.openxmlformats.org/presentationml/2006/main">
  <p:tag name="TIMING" val="|1.3|0.5|0.4|0.8|0.6|0.5"/>
</p:tagLst>
</file>

<file path=ppt/tags/tag16.xml><?xml version="1.0" encoding="utf-8"?>
<p:tagLst xmlns:a="http://schemas.openxmlformats.org/drawingml/2006/main" xmlns:r="http://schemas.openxmlformats.org/officeDocument/2006/relationships" xmlns:p="http://schemas.openxmlformats.org/presentationml/2006/main">
  <p:tag name="TIMING" val="|9.1|0.7|0.3|5.1"/>
</p:tagLst>
</file>

<file path=ppt/tags/tag17.xml><?xml version="1.0" encoding="utf-8"?>
<p:tagLst xmlns:a="http://schemas.openxmlformats.org/drawingml/2006/main" xmlns:r="http://schemas.openxmlformats.org/officeDocument/2006/relationships" xmlns:p="http://schemas.openxmlformats.org/presentationml/2006/main">
  <p:tag name="TIMING" val="|6.2|3|4.9|0.5|0.6"/>
</p:tagLst>
</file>

<file path=ppt/tags/tag2.xml><?xml version="1.0" encoding="utf-8"?>
<p:tagLst xmlns:a="http://schemas.openxmlformats.org/drawingml/2006/main" xmlns:r="http://schemas.openxmlformats.org/officeDocument/2006/relationships" xmlns:p="http://schemas.openxmlformats.org/presentationml/2006/main">
  <p:tag name="TIMING" val="|3.7|6.1|10.1|10.8|10.9|6.3"/>
</p:tagLst>
</file>

<file path=ppt/tags/tag3.xml><?xml version="1.0" encoding="utf-8"?>
<p:tagLst xmlns:a="http://schemas.openxmlformats.org/drawingml/2006/main" xmlns:r="http://schemas.openxmlformats.org/officeDocument/2006/relationships" xmlns:p="http://schemas.openxmlformats.org/presentationml/2006/main">
  <p:tag name="TIMING" val="|1.1|5.9|5.1|7.1"/>
</p:tagLst>
</file>

<file path=ppt/tags/tag4.xml><?xml version="1.0" encoding="utf-8"?>
<p:tagLst xmlns:a="http://schemas.openxmlformats.org/drawingml/2006/main" xmlns:r="http://schemas.openxmlformats.org/officeDocument/2006/relationships" xmlns:p="http://schemas.openxmlformats.org/presentationml/2006/main">
  <p:tag name="TIMING" val="|14.2"/>
</p:tagLst>
</file>

<file path=ppt/tags/tag5.xml><?xml version="1.0" encoding="utf-8"?>
<p:tagLst xmlns:a="http://schemas.openxmlformats.org/drawingml/2006/main" xmlns:r="http://schemas.openxmlformats.org/officeDocument/2006/relationships" xmlns:p="http://schemas.openxmlformats.org/presentationml/2006/main">
  <p:tag name="TIMING" val="|5.7|11.4"/>
</p:tagLst>
</file>

<file path=ppt/tags/tag6.xml><?xml version="1.0" encoding="utf-8"?>
<p:tagLst xmlns:a="http://schemas.openxmlformats.org/drawingml/2006/main" xmlns:r="http://schemas.openxmlformats.org/officeDocument/2006/relationships" xmlns:p="http://schemas.openxmlformats.org/presentationml/2006/main">
  <p:tag name="TIMING" val="|6.3|6.2"/>
</p:tagLst>
</file>

<file path=ppt/tags/tag7.xml><?xml version="1.0" encoding="utf-8"?>
<p:tagLst xmlns:a="http://schemas.openxmlformats.org/drawingml/2006/main" xmlns:r="http://schemas.openxmlformats.org/officeDocument/2006/relationships" xmlns:p="http://schemas.openxmlformats.org/presentationml/2006/main">
  <p:tag name="TIMING" val="|2.6|7.3|13.6"/>
</p:tagLst>
</file>

<file path=ppt/tags/tag8.xml><?xml version="1.0" encoding="utf-8"?>
<p:tagLst xmlns:a="http://schemas.openxmlformats.org/drawingml/2006/main" xmlns:r="http://schemas.openxmlformats.org/officeDocument/2006/relationships" xmlns:p="http://schemas.openxmlformats.org/presentationml/2006/main">
  <p:tag name="TIMING" val="|1.9|0.9|0.8|0.7|0.7|0.9|0.8"/>
</p:tagLst>
</file>

<file path=ppt/tags/tag9.xml><?xml version="1.0" encoding="utf-8"?>
<p:tagLst xmlns:a="http://schemas.openxmlformats.org/drawingml/2006/main" xmlns:r="http://schemas.openxmlformats.org/officeDocument/2006/relationships" xmlns:p="http://schemas.openxmlformats.org/presentationml/2006/main">
  <p:tag name="TIMING" val="|0.6|39.2"/>
</p:tagLst>
</file>

<file path=ppt/theme/theme1.xml><?xml version="1.0" encoding="utf-8"?>
<a:theme xmlns:a="http://schemas.openxmlformats.org/drawingml/2006/main" name="Theme_fouhey">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Palatino Linotype"/>
        <a:ea typeface=""/>
        <a:cs typeface=""/>
      </a:majorFont>
      <a:minorFont>
        <a:latin typeface="Palatino Linotyp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_fouhey" id="{1DBCBE0D-92B3-6549-A8EC-FE45A656BB47}" vid="{5EDCD284-7E84-2C4D-B0F0-972A00C913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Theme_fouhey</Template>
  <TotalTime>119303</TotalTime>
  <Words>3798</Words>
  <Application>Microsoft Macintosh PowerPoint</Application>
  <PresentationFormat>Custom</PresentationFormat>
  <Paragraphs>710</Paragraphs>
  <Slides>64</Slides>
  <Notes>49</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Palatino Linotype</vt:lpstr>
      <vt:lpstr>Calibri</vt:lpstr>
      <vt:lpstr>Cambria Math</vt:lpstr>
      <vt:lpstr>Arial</vt:lpstr>
      <vt:lpstr>宋体</vt:lpstr>
      <vt:lpstr>Times New Roman</vt:lpstr>
      <vt:lpstr>Theme_fouhey</vt:lpstr>
      <vt:lpstr>Learning Graph Representations for Video Understanding</vt:lpstr>
      <vt:lpstr>Computer Vision</vt:lpstr>
      <vt:lpstr>Deep Learning</vt:lpstr>
      <vt:lpstr>Convolutional Neural Networks</vt:lpstr>
      <vt:lpstr>Related Work: Relation Networks</vt:lpstr>
      <vt:lpstr>Related Work: Self-Attention</vt:lpstr>
      <vt:lpstr>Related Work:  Graph Convolution Networks</vt:lpstr>
      <vt:lpstr>This Tutorial</vt:lpstr>
      <vt:lpstr>Video Recognition</vt:lpstr>
      <vt:lpstr>Reasoning for Action Recognition</vt:lpstr>
      <vt:lpstr>Non-local Means</vt:lpstr>
      <vt:lpstr>Non-local Operator</vt:lpstr>
      <vt:lpstr>Non-local Operator</vt:lpstr>
      <vt:lpstr>Non-local Operator</vt:lpstr>
      <vt:lpstr>Non-local Operator</vt:lpstr>
      <vt:lpstr>Non-local Operator</vt:lpstr>
      <vt:lpstr>Non-local Operator</vt:lpstr>
      <vt:lpstr>Non-local Operator</vt:lpstr>
      <vt:lpstr>Non-local Operator</vt:lpstr>
      <vt:lpstr>Non-local Operator as A Residual Block</vt:lpstr>
      <vt:lpstr>Examples</vt:lpstr>
      <vt:lpstr>Action Recognition in Daily Lives</vt:lpstr>
      <vt:lpstr>Action Recognition on Charades</vt:lpstr>
      <vt:lpstr>Opening A Book</vt:lpstr>
      <vt:lpstr>Opening A Book</vt:lpstr>
      <vt:lpstr>Opening A Book</vt:lpstr>
      <vt:lpstr>Opening A Book</vt:lpstr>
      <vt:lpstr>Relations between Regions</vt:lpstr>
      <vt:lpstr>Relations between Regions</vt:lpstr>
      <vt:lpstr>Graph Convolutional Network</vt:lpstr>
      <vt:lpstr>Graph Convolutional Network</vt:lpstr>
      <vt:lpstr>Connecting Non-local and GCN </vt:lpstr>
      <vt:lpstr>Action Recognition on Charades</vt:lpstr>
      <vt:lpstr>Action Recognition on Charades</vt:lpstr>
      <vt:lpstr>Action Recognition on Charades</vt:lpstr>
      <vt:lpstr>Connection to Mean-Shift</vt:lpstr>
      <vt:lpstr>Recent Related Work</vt:lpstr>
      <vt:lpstr>Learning Affinity with  Semantic Supervision</vt:lpstr>
      <vt:lpstr>PowerPoint Presentation</vt:lpstr>
      <vt:lpstr>The visual world exhibits continuity</vt:lpstr>
      <vt:lpstr>Prior Work: Learning from Time</vt:lpstr>
      <vt:lpstr>Using Tracking to Learn Features</vt:lpstr>
      <vt:lpstr>Using Tracking to Learn Features</vt:lpstr>
      <vt:lpstr>PowerPoint Presentation</vt:lpstr>
      <vt:lpstr>Learning to Track</vt:lpstr>
      <vt:lpstr>Supervision: Cycle-Consistency in Time</vt:lpstr>
      <vt:lpstr>Supervision: Cycle-Consistency in Time</vt:lpstr>
      <vt:lpstr>Differentiable Tracking</vt:lpstr>
      <vt:lpstr>Differentiable Tracking</vt:lpstr>
      <vt:lpstr>Differentiable Tracking</vt:lpstr>
      <vt:lpstr> Recurrent Tracking</vt:lpstr>
      <vt:lpstr>Cycle-Consistency Loss Function</vt:lpstr>
      <vt:lpstr>Multiple Cycles</vt:lpstr>
      <vt:lpstr>Skip Cycles</vt:lpstr>
      <vt:lpstr>Visualization of Training</vt:lpstr>
      <vt:lpstr>Test Time: Nearest Neighbors in Feature Space</vt:lpstr>
      <vt:lpstr>Test Time: Nearest Neighbors in Feature Space</vt:lpstr>
      <vt:lpstr>Instance Mask Tracking</vt:lpstr>
      <vt:lpstr>Pose Keypoint Tracking</vt:lpstr>
      <vt:lpstr>Comparison</vt:lpstr>
      <vt:lpstr>Pose Keypoint Tracking</vt:lpstr>
      <vt:lpstr>Texture Tracking</vt:lpstr>
      <vt:lpstr>Semantic Masks Tracking</vt:lpstr>
      <vt:lpstr>Questions?</vt:lpstr>
    </vt:vector>
  </TitlesOfParts>
  <Company>Carnegie Mellon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ashrivas</dc:creator>
  <cp:lastModifiedBy>xiaolonw</cp:lastModifiedBy>
  <cp:revision>6733</cp:revision>
  <cp:lastPrinted>2019-02-28T03:04:58Z</cp:lastPrinted>
  <dcterms:created xsi:type="dcterms:W3CDTF">2013-11-21T04:36:50Z</dcterms:created>
  <dcterms:modified xsi:type="dcterms:W3CDTF">2019-06-16T18:06:34Z</dcterms:modified>
</cp:coreProperties>
</file>